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9"/>
  </p:notesMasterIdLst>
  <p:sldIdLst>
    <p:sldId id="257" r:id="rId2"/>
    <p:sldId id="258" r:id="rId3"/>
    <p:sldId id="261" r:id="rId4"/>
    <p:sldId id="296" r:id="rId5"/>
    <p:sldId id="308" r:id="rId6"/>
    <p:sldId id="310" r:id="rId7"/>
    <p:sldId id="329" r:id="rId8"/>
    <p:sldId id="330" r:id="rId9"/>
    <p:sldId id="331" r:id="rId10"/>
    <p:sldId id="314" r:id="rId11"/>
    <p:sldId id="286" r:id="rId12"/>
    <p:sldId id="287" r:id="rId13"/>
    <p:sldId id="285" r:id="rId14"/>
    <p:sldId id="279" r:id="rId15"/>
    <p:sldId id="283" r:id="rId16"/>
    <p:sldId id="284" r:id="rId17"/>
    <p:sldId id="297" r:id="rId18"/>
    <p:sldId id="298" r:id="rId19"/>
    <p:sldId id="300" r:id="rId20"/>
    <p:sldId id="302" r:id="rId21"/>
    <p:sldId id="318" r:id="rId22"/>
    <p:sldId id="323" r:id="rId23"/>
    <p:sldId id="324" r:id="rId24"/>
    <p:sldId id="325" r:id="rId25"/>
    <p:sldId id="316" r:id="rId26"/>
    <p:sldId id="267" r:id="rId27"/>
    <p:sldId id="277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1039" autoAdjust="0"/>
  </p:normalViewPr>
  <p:slideViewPr>
    <p:cSldViewPr>
      <p:cViewPr>
        <p:scale>
          <a:sx n="71" d="100"/>
          <a:sy n="71" d="100"/>
        </p:scale>
        <p:origin x="-135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56678E-F8D3-44D8-A35A-D08C4121901B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63190-C461-49C0-A7FD-1A6B0CABD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63190-C461-49C0-A7FD-1A6B0CABD6D4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/>
              <a:t> Здесь важны беседа с родителями и детьми, наблюдение за их взаимоотношениями во время встреч. Уделять внимание нужно всем категориям семей. Это будет являться профилактикой, предупреждая переход благополучной семьи в неблагополучную. Каждую семью необходимо посещать не реже одного раза в год. Но особое внимание необходимо уделять неблагополучным семьям.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/>
              <a:t>При ознакомлении с игровой деятельностью можно уделить внимание следующим вопросам: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- наличие игрушек, их соответствие возрасту ребенка и его интересам;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- размещение игрушек, их состояние;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- что побуждает родителей покупать игрушки;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- любимые игрушки ребенка, какими игрушками  ребенок любит играть дома и знают ли об этом родители;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- решают ли родители педагогические задачи с помощью игры;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- когда и с кем дети играют (с братьями, сестрами, с другими детьми и т.п.).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При выявлении характера трудового воспитания педагог выясняет: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- есть ли у ребенка систематические трудовые обязанности в семье, их содержание, направленность;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- как дети выполняют эти обязанности;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- какие орудия труда есть у ребенка, где они хранятся;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- установлено ли определенное время для выполнения ребенком трудовых обязанностей;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- учат ли родители детей работать, практикуют ли совместный труд с детьми;</a:t>
            </a:r>
            <a:br>
              <a:rPr lang="ru-RU" sz="1200" dirty="0" smtClean="0"/>
            </a:b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63190-C461-49C0-A7FD-1A6B0CABD6D4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63190-C461-49C0-A7FD-1A6B0CABD6D4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Для выявления затруднений родителей в воспитании детей в различных возрастных группах, а также их интересов и предложений по улучшению работы детского сада можно проводить опросы следующего плана: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1. Что Вас радует в поведении Вашего ребенка?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2. С какими трудностями Вы сталкиваетесь при воспитании ребенка?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3. Что, по Вашему мнению, обуславливает отклонение (если таковое есть) в поведении ребенка?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4. Какие темы Вы хотели бы обсудить (или услышать рекомендации) на родительских собраниях?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5. Каковы Ваши пожелания по улучшению работы детского сада?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Обобщение ответов помогает составить общее представление о том, как они понимают задачи воспитания, знают ли своего ребенка, умеют ли анализировать причины отклонений в его поведении и корректировать их. Также такие небольшие опросы помогают активизировать и направлять работу педагогов, так как в них содержатся не только ответы на поставленные вопросы, но и пожелания родителей относительно вопросов организации воспитательной работы в детском саду.</a:t>
            </a:r>
            <a:br>
              <a:rPr lang="ru-RU" sz="1200" dirty="0" smtClean="0"/>
            </a:br>
            <a:r>
              <a:rPr lang="ru-RU" sz="1200" dirty="0" smtClean="0"/>
              <a:t>Эффективность работы с родителями во многом зависит и от психологического настроя, который возникает в процессе повседневных контактов между педагогами и родителями. Этот настрой определяется индивидуальным подходом воспитателей к самим родителям, тем, как они учитывают особенности личности родителей и затруднения семейного воспитания.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63190-C461-49C0-A7FD-1A6B0CABD6D4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dirty="0" smtClean="0"/>
          </a:p>
          <a:p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 smtClean="0"/>
          </a:p>
          <a:p>
            <a:r>
              <a:rPr lang="ru-RU" sz="1200" dirty="0" smtClean="0"/>
              <a:t/>
            </a:r>
            <a:br>
              <a:rPr lang="ru-RU" sz="1200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63190-C461-49C0-A7FD-1A6B0CABD6D4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E882D-C6A2-4C00-995F-1D0B20C21A5E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241A-ABD4-42A4-A1AF-5EA800886F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E882D-C6A2-4C00-995F-1D0B20C21A5E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241A-ABD4-42A4-A1AF-5EA800886F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E882D-C6A2-4C00-995F-1D0B20C21A5E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241A-ABD4-42A4-A1AF-5EA800886F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E882D-C6A2-4C00-995F-1D0B20C21A5E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241A-ABD4-42A4-A1AF-5EA800886F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E882D-C6A2-4C00-995F-1D0B20C21A5E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790241A-ABD4-42A4-A1AF-5EA800886F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E882D-C6A2-4C00-995F-1D0B20C21A5E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241A-ABD4-42A4-A1AF-5EA800886F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E882D-C6A2-4C00-995F-1D0B20C21A5E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241A-ABD4-42A4-A1AF-5EA800886F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E882D-C6A2-4C00-995F-1D0B20C21A5E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241A-ABD4-42A4-A1AF-5EA800886F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E882D-C6A2-4C00-995F-1D0B20C21A5E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241A-ABD4-42A4-A1AF-5EA800886F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E882D-C6A2-4C00-995F-1D0B20C21A5E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241A-ABD4-42A4-A1AF-5EA800886F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E882D-C6A2-4C00-995F-1D0B20C21A5E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241A-ABD4-42A4-A1AF-5EA800886F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0BE882D-C6A2-4C00-995F-1D0B20C21A5E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790241A-ABD4-42A4-A1AF-5EA800886F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Муниципальное автономное дошкольное образовательное учреждение городского округа Саранск «Центр развития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ребенка-детский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сад№90»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ln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работы по профилактике правонарушений, безнадзорности несовершеннолетних и предупреждению семейного неблагополучия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</a:p>
          <a:p>
            <a:pPr algn="ctr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                       Подготовила:</a:t>
            </a:r>
          </a:p>
          <a:p>
            <a:pPr algn="ctr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                                    Старший воспитатель </a:t>
            </a:r>
          </a:p>
          <a:p>
            <a:pPr algn="ctr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                       Яковкина Н.Г.</a:t>
            </a:r>
          </a:p>
          <a:p>
            <a:pPr algn="ctr"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Саранск</a:t>
            </a:r>
          </a:p>
          <a:p>
            <a:pPr algn="ctr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2015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285884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Дневник наблюдений за ребенком из неблагополучной семьи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800" dirty="0" smtClean="0"/>
              <a:t>Дневник наблюдений </a:t>
            </a:r>
          </a:p>
          <a:p>
            <a:pPr>
              <a:buNone/>
            </a:pPr>
            <a:endParaRPr lang="ru-RU" sz="11200" dirty="0" smtClean="0"/>
          </a:p>
          <a:p>
            <a:pPr algn="ctr">
              <a:buNone/>
            </a:pPr>
            <a:r>
              <a:rPr lang="ru-RU" sz="9600" dirty="0" smtClean="0"/>
              <a:t>СОДЕРЖАНИЕ ДНЕВНИКА</a:t>
            </a:r>
          </a:p>
          <a:p>
            <a:pPr>
              <a:buNone/>
            </a:pPr>
            <a:r>
              <a:rPr lang="ru-RU" sz="9600" dirty="0" smtClean="0"/>
              <a:t>1. Титульный лист (обложка): Дневник наблюдений за Ф.И.О.</a:t>
            </a:r>
          </a:p>
          <a:p>
            <a:pPr>
              <a:buNone/>
            </a:pPr>
            <a:r>
              <a:rPr lang="ru-RU" sz="9600" dirty="0" smtClean="0"/>
              <a:t>2. Содержание:</a:t>
            </a:r>
          </a:p>
          <a:p>
            <a:pPr>
              <a:buNone/>
            </a:pPr>
            <a:r>
              <a:rPr lang="ru-RU" sz="9600" dirty="0" smtClean="0"/>
              <a:t>I раздел     «Информационный лист» (информация о владельце).</a:t>
            </a:r>
          </a:p>
          <a:p>
            <a:pPr>
              <a:buNone/>
            </a:pPr>
            <a:r>
              <a:rPr lang="ru-RU" sz="9600" dirty="0" smtClean="0"/>
              <a:t>II  раздел   «Педагогическая характеристика на ребенка» .</a:t>
            </a:r>
          </a:p>
          <a:p>
            <a:pPr>
              <a:buNone/>
            </a:pPr>
            <a:r>
              <a:rPr lang="ru-RU" sz="9600" dirty="0" smtClean="0"/>
              <a:t>III  раздел  «Воспитательная деятельность» (творческие работы, направления активности).</a:t>
            </a:r>
          </a:p>
          <a:p>
            <a:pPr>
              <a:buNone/>
            </a:pPr>
            <a:r>
              <a:rPr lang="ru-RU" sz="9600" dirty="0" smtClean="0"/>
              <a:t>IV раздел   « Индивидуальная работа » (план работы, акты, полезная информация).</a:t>
            </a:r>
          </a:p>
          <a:p>
            <a:pPr>
              <a:buNone/>
            </a:pPr>
            <a:r>
              <a:rPr lang="ru-RU" sz="9600" dirty="0" smtClean="0"/>
              <a:t> </a:t>
            </a:r>
          </a:p>
          <a:p>
            <a:pPr>
              <a:buNone/>
            </a:pPr>
            <a:r>
              <a:rPr lang="ru-RU" sz="11200" dirty="0" smtClean="0"/>
              <a:t> </a:t>
            </a:r>
          </a:p>
          <a:p>
            <a:pPr>
              <a:buNone/>
            </a:pPr>
            <a:r>
              <a:rPr lang="ru-RU" sz="11200" dirty="0" smtClean="0"/>
              <a:t> </a:t>
            </a:r>
          </a:p>
          <a:p>
            <a:endParaRPr lang="ru-RU" sz="1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Виды неблагополучных семей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*Семья, где злоупотребляет алкоголем оба или один из родителей</a:t>
            </a:r>
          </a:p>
          <a:p>
            <a:pPr>
              <a:buNone/>
            </a:pPr>
            <a:r>
              <a:rPr lang="ru-RU" b="1" dirty="0" smtClean="0"/>
              <a:t>Многодетная семья </a:t>
            </a:r>
            <a:br>
              <a:rPr lang="ru-RU" b="1" dirty="0" smtClean="0"/>
            </a:br>
            <a:r>
              <a:rPr lang="ru-RU" b="1" dirty="0" smtClean="0"/>
              <a:t>и семьи, где родители не хотят нести ответственность за воспитание детей</a:t>
            </a:r>
          </a:p>
          <a:p>
            <a:pPr>
              <a:buNone/>
            </a:pPr>
            <a:r>
              <a:rPr lang="ru-RU" b="1" dirty="0" smtClean="0"/>
              <a:t>*Неполная семья</a:t>
            </a:r>
          </a:p>
          <a:p>
            <a:pPr>
              <a:buNone/>
            </a:pPr>
            <a:r>
              <a:rPr lang="ru-RU" b="1" dirty="0" smtClean="0"/>
              <a:t>*Малообеспеченная семья</a:t>
            </a:r>
          </a:p>
          <a:p>
            <a:pPr>
              <a:buNone/>
            </a:pPr>
            <a:r>
              <a:rPr lang="ru-RU" b="1" dirty="0" smtClean="0"/>
              <a:t>*Семья, где психически больны родители</a:t>
            </a:r>
          </a:p>
          <a:p>
            <a:pPr>
              <a:buNone/>
            </a:pPr>
            <a:r>
              <a:rPr lang="ru-RU" b="1" dirty="0" smtClean="0"/>
              <a:t>*Семья ,имеющая ребенка-инвалида или родителя-инвалида</a:t>
            </a:r>
          </a:p>
          <a:p>
            <a:pPr>
              <a:buNone/>
            </a:pPr>
            <a:r>
              <a:rPr lang="ru-RU" b="1" dirty="0" smtClean="0"/>
              <a:t>*Семья, где временно отсутствует один из родителей</a:t>
            </a:r>
          </a:p>
          <a:p>
            <a:pPr>
              <a:buNone/>
            </a:pPr>
            <a:r>
              <a:rPr lang="ru-RU" b="1" dirty="0" smtClean="0"/>
              <a:t>*Семья  с резко выраженным внутрисемейным конфликтом и семья, склонная к применению насилия</a:t>
            </a:r>
          </a:p>
          <a:p>
            <a:pPr>
              <a:buNone/>
            </a:pPr>
            <a:r>
              <a:rPr lang="ru-RU" b="1" dirty="0" smtClean="0"/>
              <a:t>*Приемная или опекунская семья</a:t>
            </a:r>
          </a:p>
          <a:p>
            <a:pPr>
              <a:buNone/>
            </a:pPr>
            <a:r>
              <a:rPr lang="ru-RU" b="1" dirty="0" smtClean="0"/>
              <a:t>*Семья в состоянии развода или после него</a:t>
            </a:r>
          </a:p>
          <a:p>
            <a:pPr>
              <a:buNone/>
            </a:pPr>
            <a:r>
              <a:rPr lang="ru-RU" b="1" dirty="0" smtClean="0"/>
              <a:t>*Семья с недостатком психолого-педагогической грамотности родителей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85728"/>
            <a:ext cx="8229600" cy="602299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Семья, где злоупотребляет алкоголем оба или один из родителей.</a:t>
            </a:r>
          </a:p>
          <a:p>
            <a:pPr>
              <a:buNone/>
            </a:pPr>
            <a:r>
              <a:rPr lang="ru-RU" b="1" i="1" dirty="0" smtClean="0"/>
              <a:t>Характеристика проблемы</a:t>
            </a:r>
            <a:r>
              <a:rPr lang="ru-RU" b="1" dirty="0" smtClean="0"/>
              <a:t> </a:t>
            </a:r>
            <a:endParaRPr lang="ru-RU" dirty="0" smtClean="0"/>
          </a:p>
          <a:p>
            <a:r>
              <a:rPr lang="ru-RU" dirty="0" smtClean="0"/>
              <a:t>1. Ребенок тяжело переживает алкоголизм родителя.</a:t>
            </a:r>
            <a:br>
              <a:rPr lang="ru-RU" dirty="0" smtClean="0"/>
            </a:br>
            <a:r>
              <a:rPr lang="ru-RU" dirty="0" smtClean="0"/>
              <a:t>2. Испытывает чувство стыда и страха.</a:t>
            </a:r>
            <a:br>
              <a:rPr lang="ru-RU" dirty="0" smtClean="0"/>
            </a:br>
            <a:r>
              <a:rPr lang="ru-RU" dirty="0" smtClean="0"/>
              <a:t>3. Родители не уделяют должного внимания детям в связи с другими приоритетами. </a:t>
            </a:r>
            <a:br>
              <a:rPr lang="ru-RU" dirty="0" smtClean="0"/>
            </a:br>
            <a:r>
              <a:rPr lang="ru-RU" dirty="0" smtClean="0"/>
              <a:t>4. Родители не готовы нести ответственность за благополучие своих детей.</a:t>
            </a:r>
            <a:br>
              <a:rPr lang="ru-RU" dirty="0" smtClean="0"/>
            </a:br>
            <a:r>
              <a:rPr lang="ru-RU" dirty="0" smtClean="0"/>
              <a:t>5. </a:t>
            </a:r>
            <a:r>
              <a:rPr lang="ru-RU" dirty="0" err="1" smtClean="0"/>
              <a:t>Антисоциальный</a:t>
            </a:r>
            <a:r>
              <a:rPr lang="ru-RU" dirty="0" smtClean="0"/>
              <a:t> образ жизни родителей отрицательно сказывается на жизни ребенка</a:t>
            </a:r>
          </a:p>
          <a:p>
            <a:pPr>
              <a:buNone/>
            </a:pPr>
            <a:r>
              <a:rPr lang="ru-RU" b="1" dirty="0" smtClean="0"/>
              <a:t>Многодетная семья </a:t>
            </a:r>
            <a:br>
              <a:rPr lang="ru-RU" b="1" dirty="0" smtClean="0"/>
            </a:br>
            <a:r>
              <a:rPr lang="ru-RU" b="1" dirty="0" smtClean="0"/>
              <a:t>и семьи, где родители не хотят нести ответственность за воспитание детей.</a:t>
            </a:r>
          </a:p>
          <a:p>
            <a:pPr>
              <a:buNone/>
            </a:pPr>
            <a:r>
              <a:rPr lang="ru-RU" b="1" i="1" dirty="0" smtClean="0"/>
              <a:t>Характеристика проблемы</a:t>
            </a:r>
            <a:r>
              <a:rPr lang="ru-RU" b="1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1. Родители не могут оказать должного внимания каждому из детей в связи со своей занятостью на работе . </a:t>
            </a:r>
            <a:br>
              <a:rPr lang="ru-RU" dirty="0" smtClean="0"/>
            </a:br>
            <a:r>
              <a:rPr lang="ru-RU" dirty="0" smtClean="0"/>
              <a:t>2. Родители не хотят нести ответственность за благополучие своих детей. </a:t>
            </a:r>
            <a:br>
              <a:rPr lang="ru-RU" dirty="0" smtClean="0"/>
            </a:br>
            <a:r>
              <a:rPr lang="ru-RU" dirty="0" smtClean="0"/>
              <a:t>3. Недостаток средств в семье.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14282" y="785794"/>
            <a:ext cx="8015318" cy="552293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Неполные семьи</a:t>
            </a:r>
          </a:p>
          <a:p>
            <a:r>
              <a:rPr lang="ru-RU" b="1" i="1" dirty="0" smtClean="0"/>
              <a:t>Характеристика проблемы</a:t>
            </a:r>
            <a:r>
              <a:rPr lang="ru-RU" b="1" dirty="0" smtClean="0"/>
              <a:t> </a:t>
            </a:r>
            <a:endParaRPr lang="ru-RU" dirty="0" smtClean="0"/>
          </a:p>
          <a:p>
            <a:r>
              <a:rPr lang="ru-RU" dirty="0" smtClean="0"/>
              <a:t>1. Родители не справляются </a:t>
            </a:r>
            <a:br>
              <a:rPr lang="ru-RU" dirty="0" smtClean="0"/>
            </a:br>
            <a:r>
              <a:rPr lang="ru-RU" dirty="0" smtClean="0"/>
              <a:t>с воспитанием ребенка или из-за недостатка времени или из-за отсутствия необходимых педагогических знаний и опыта.</a:t>
            </a:r>
            <a:br>
              <a:rPr lang="ru-RU" dirty="0" smtClean="0"/>
            </a:br>
            <a:r>
              <a:rPr lang="ru-RU" dirty="0" smtClean="0"/>
              <a:t>2. Родители не имеют достаточных средств для содержания ребенка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285728"/>
            <a:ext cx="7643866" cy="569386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/>
              <a:t>Малообеспеченная семья</a:t>
            </a:r>
          </a:p>
          <a:p>
            <a:r>
              <a:rPr lang="ru-RU" sz="2800" b="1" i="1" dirty="0" smtClean="0"/>
              <a:t>Характеристика проблемы</a:t>
            </a:r>
            <a:r>
              <a:rPr lang="ru-RU" sz="2800" b="1" dirty="0" smtClean="0"/>
              <a:t> </a:t>
            </a:r>
            <a:endParaRPr lang="ru-RU" sz="2800" dirty="0" smtClean="0"/>
          </a:p>
          <a:p>
            <a:r>
              <a:rPr lang="ru-RU" sz="2800" dirty="0" smtClean="0"/>
              <a:t>Родители не имеют достаточных средств для содержания ребенка.</a:t>
            </a:r>
          </a:p>
          <a:p>
            <a:endParaRPr lang="ru-RU" sz="2800" dirty="0" smtClean="0"/>
          </a:p>
          <a:p>
            <a:r>
              <a:rPr lang="ru-RU" sz="2800" b="1" dirty="0" smtClean="0"/>
              <a:t>Семьи, где психически больны родители</a:t>
            </a:r>
          </a:p>
          <a:p>
            <a:endParaRPr lang="ru-RU" sz="2800" b="1" dirty="0" smtClean="0"/>
          </a:p>
          <a:p>
            <a:r>
              <a:rPr lang="ru-RU" sz="2800" b="1" i="1" dirty="0" smtClean="0"/>
              <a:t>Характеристика проблемы</a:t>
            </a:r>
            <a:r>
              <a:rPr lang="ru-RU" sz="2800" b="1" dirty="0" smtClean="0"/>
              <a:t> </a:t>
            </a:r>
            <a:endParaRPr lang="ru-RU" sz="2800" dirty="0" smtClean="0"/>
          </a:p>
          <a:p>
            <a:r>
              <a:rPr lang="ru-RU" sz="2800" dirty="0" smtClean="0"/>
              <a:t>1. Дети не имеют должного ухода. </a:t>
            </a:r>
            <a:br>
              <a:rPr lang="ru-RU" sz="2800" dirty="0" smtClean="0"/>
            </a:br>
            <a:r>
              <a:rPr lang="ru-RU" sz="2800" dirty="0" smtClean="0"/>
              <a:t>2. Недостаток средств в семье или распределение этих средств не по назначению.</a:t>
            </a:r>
            <a:br>
              <a:rPr lang="ru-RU" sz="2800" dirty="0" smtClean="0"/>
            </a:br>
            <a:r>
              <a:rPr lang="ru-RU" sz="2800" dirty="0" smtClean="0"/>
              <a:t>3. Дети могут быть подвержены физическому и психическому насилию.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428605"/>
            <a:ext cx="7929618" cy="62478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/>
              <a:t>Семьи, имеющие ребенка-инвалида или родителя-инвалида</a:t>
            </a:r>
          </a:p>
          <a:p>
            <a:r>
              <a:rPr lang="ru-RU" sz="2000" b="1" i="1" dirty="0" smtClean="0"/>
              <a:t>Характеристика проблемы</a:t>
            </a:r>
            <a:r>
              <a:rPr lang="ru-RU" sz="2000" b="1" dirty="0" smtClean="0"/>
              <a:t> </a:t>
            </a:r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1. Психологические проблемы у родителей. Недостаток общения у родителей и ребенка. </a:t>
            </a:r>
            <a:br>
              <a:rPr lang="ru-RU" sz="2000" dirty="0" smtClean="0"/>
            </a:br>
            <a:r>
              <a:rPr lang="ru-RU" sz="2000" dirty="0" smtClean="0"/>
              <a:t>2. Недостаток средств к существованию.</a:t>
            </a:r>
          </a:p>
          <a:p>
            <a:endParaRPr lang="ru-RU" sz="2800" dirty="0" smtClean="0"/>
          </a:p>
          <a:p>
            <a:r>
              <a:rPr lang="ru-RU" sz="2800" b="1" dirty="0" smtClean="0"/>
              <a:t>Семья, где временно отсутствует один из родителей</a:t>
            </a:r>
          </a:p>
          <a:p>
            <a:r>
              <a:rPr lang="ru-RU" sz="2000" b="1" i="1" dirty="0" smtClean="0"/>
              <a:t>Характеристика проблемы</a:t>
            </a:r>
            <a:r>
              <a:rPr lang="ru-RU" sz="2000" b="1" dirty="0" smtClean="0"/>
              <a:t> </a:t>
            </a:r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Если отсутствует мать: - дети не имеют должного ухода;</a:t>
            </a:r>
          </a:p>
          <a:p>
            <a:r>
              <a:rPr lang="ru-RU" sz="2000" dirty="0" smtClean="0"/>
              <a:t> - часто предоставлены сами себе; </a:t>
            </a:r>
          </a:p>
          <a:p>
            <a:r>
              <a:rPr lang="ru-RU" sz="2000" dirty="0" smtClean="0"/>
              <a:t>- их поведение не контролируется.</a:t>
            </a:r>
            <a:br>
              <a:rPr lang="ru-RU" sz="2000" dirty="0" smtClean="0"/>
            </a:br>
            <a:r>
              <a:rPr lang="ru-RU" sz="2000" dirty="0" smtClean="0"/>
              <a:t>Если отсутствует отец и семья испытывает недостаток средств: признаки те же, как у тех категорий семей, которые испытывают недостаток средств.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5720" y="500042"/>
            <a:ext cx="7943880" cy="580868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b="1" dirty="0" smtClean="0"/>
              <a:t>Семья с резко выраженными внутрисемейными конфликтами и семьи, склонные к применению </a:t>
            </a:r>
            <a:r>
              <a:rPr lang="ru-RU" b="1" dirty="0" err="1" smtClean="0"/>
              <a:t>насилия;семьи</a:t>
            </a:r>
            <a:r>
              <a:rPr lang="ru-RU" b="1" dirty="0" smtClean="0"/>
              <a:t> в состоянии развода или после него</a:t>
            </a:r>
          </a:p>
          <a:p>
            <a:r>
              <a:rPr lang="ru-RU" b="1" i="1" dirty="0" smtClean="0"/>
              <a:t>Характеристика проблемы</a:t>
            </a:r>
            <a:r>
              <a:rPr lang="ru-RU" b="1" dirty="0" smtClean="0"/>
              <a:t> 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Психологические проблемы у родителей и детей, недостаток общения у родителей и ребенка" отсутствие близости и понимания у родителей и детей.</a:t>
            </a:r>
          </a:p>
          <a:p>
            <a:pPr>
              <a:buNone/>
            </a:pPr>
            <a:r>
              <a:rPr lang="ru-RU" b="1" dirty="0" smtClean="0"/>
              <a:t>       Приемная и опекунская семья.</a:t>
            </a:r>
          </a:p>
          <a:p>
            <a:pPr>
              <a:buNone/>
            </a:pPr>
            <a:r>
              <a:rPr lang="ru-RU" b="1" i="1" dirty="0" smtClean="0"/>
              <a:t>       Характеристика проблемы</a:t>
            </a:r>
            <a:r>
              <a:rPr lang="ru-RU" b="1" dirty="0" smtClean="0"/>
              <a:t> 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Психологические проблемы у родителей и детей, недостаток общения у родителей и ребенка, отсутствие близости и понимания у родителей и детей. Педагогическая несостоятельность родителей. </a:t>
            </a:r>
            <a:br>
              <a:rPr lang="ru-RU" dirty="0" smtClean="0"/>
            </a:br>
            <a:r>
              <a:rPr lang="ru-RU" dirty="0" smtClean="0"/>
              <a:t>Недостаток средств в семье. Дети могут быть подвержены физическому и психическому насилию.</a:t>
            </a:r>
          </a:p>
          <a:p>
            <a:pPr>
              <a:buNone/>
            </a:pPr>
            <a:r>
              <a:rPr lang="ru-RU" b="1" dirty="0" smtClean="0"/>
              <a:t>        Семья с недостаточной психолого-педагогической грамотностью родителей</a:t>
            </a:r>
          </a:p>
          <a:p>
            <a:pPr>
              <a:buNone/>
            </a:pPr>
            <a:r>
              <a:rPr lang="ru-RU" b="1" i="1" dirty="0" smtClean="0"/>
              <a:t>       Характеристика проблемы</a:t>
            </a:r>
            <a:r>
              <a:rPr lang="ru-RU" b="1" dirty="0" smtClean="0"/>
              <a:t> 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Психологические проблемы у родителей и детей, недостаток общения у родителей и ребенка, отсутствие близости и понимания у родителей и детей.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Возможные признаки неблагополучия  у ребенка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smtClean="0"/>
              <a:t>Ребенок тяжело переживает алкоголизм родителя, испытывает чувство стыда и страха, иногда приходит в  детский сад не выспавшийся, стал сторониться сверстников, испытывать трудности в общении. </a:t>
            </a:r>
          </a:p>
          <a:p>
            <a:r>
              <a:rPr lang="ru-RU" dirty="0" smtClean="0"/>
              <a:t>Ребенок отличается невоспитанностью, не умеет строить свои отношения со старшими и сверстниками, часто бывает агрессивным, привык решать свои проблемы силовыми методами, не имеет санитарно-бытовых навыков, неряшлив. </a:t>
            </a:r>
          </a:p>
          <a:p>
            <a:pPr>
              <a:buNone/>
            </a:pPr>
            <a:r>
              <a:rPr lang="ru-RU" dirty="0" smtClean="0"/>
              <a:t>       Ребенок отличается скромностью в одежде. Внешне может иметь синяки под глазами, бледный вид и т.д. </a:t>
            </a:r>
          </a:p>
          <a:p>
            <a:pPr>
              <a:buNone/>
            </a:pPr>
            <a:r>
              <a:rPr lang="ru-RU" dirty="0" smtClean="0"/>
              <a:t>       Родители и ребенок замкнуты в себе, подавлены, раздражительны, бывают нервные срывы. Ребенок не получает необходимого лечения, полноценного питания из-за отсутствия средств.</a:t>
            </a:r>
          </a:p>
          <a:p>
            <a:pPr>
              <a:buNone/>
            </a:pPr>
            <a:r>
              <a:rPr lang="ru-RU" dirty="0" smtClean="0"/>
              <a:t>       В детском коллективе ребенок изолирован, изгой. </a:t>
            </a:r>
          </a:p>
          <a:p>
            <a:pPr>
              <a:buNone/>
            </a:pPr>
            <a:r>
              <a:rPr lang="ru-RU" dirty="0" smtClean="0"/>
              <a:t>       Ребенок имеет психические нарушения (врожденные или приобретенные в процессе воспитания), а также, носит следы физического насилия , такие как синяки, ссадины.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Источники поступления информации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*Соседи </a:t>
            </a:r>
          </a:p>
          <a:p>
            <a:pPr>
              <a:buNone/>
            </a:pPr>
            <a:r>
              <a:rPr lang="ru-RU" dirty="0" smtClean="0"/>
              <a:t>*Родственники</a:t>
            </a:r>
          </a:p>
          <a:p>
            <a:pPr>
              <a:buNone/>
            </a:pPr>
            <a:r>
              <a:rPr lang="ru-RU" dirty="0" smtClean="0"/>
              <a:t>*Педагоги</a:t>
            </a:r>
          </a:p>
          <a:p>
            <a:pPr>
              <a:buNone/>
            </a:pPr>
            <a:r>
              <a:rPr lang="ru-RU" dirty="0" smtClean="0"/>
              <a:t>*Медицинские работники</a:t>
            </a:r>
          </a:p>
          <a:p>
            <a:pPr>
              <a:buNone/>
            </a:pPr>
            <a:r>
              <a:rPr lang="ru-RU" dirty="0" smtClean="0"/>
              <a:t> *Работники ИДН,ОДН</a:t>
            </a:r>
          </a:p>
          <a:p>
            <a:pPr>
              <a:buNone/>
            </a:pPr>
            <a:r>
              <a:rPr lang="ru-RU" dirty="0" smtClean="0"/>
              <a:t> *Органы опеки и попечительства</a:t>
            </a:r>
          </a:p>
          <a:p>
            <a:pPr>
              <a:buNone/>
            </a:pPr>
            <a:r>
              <a:rPr lang="ru-RU" dirty="0" smtClean="0"/>
              <a:t>*Правоохранительные органы</a:t>
            </a:r>
          </a:p>
          <a:p>
            <a:pPr>
              <a:buNone/>
            </a:pPr>
            <a:r>
              <a:rPr lang="ru-RU" dirty="0" smtClean="0"/>
              <a:t>*Наблюдение педагога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429684" cy="100014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latin typeface="+mn-lt"/>
              </a:rPr>
              <a:t>Алгоритм работы с </a:t>
            </a:r>
            <a:r>
              <a:rPr lang="ru-RU" sz="2800" dirty="0" err="1" smtClean="0">
                <a:latin typeface="+mn-lt"/>
              </a:rPr>
              <a:t>семьей,попавшей</a:t>
            </a:r>
            <a:r>
              <a:rPr lang="ru-RU" sz="2800" dirty="0" smtClean="0">
                <a:latin typeface="+mn-lt"/>
              </a:rPr>
              <a:t> в  социально-опасную ситуацию</a:t>
            </a:r>
            <a:endParaRPr lang="ru-RU" sz="2800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357299"/>
          <a:ext cx="8501122" cy="53082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8857"/>
                <a:gridCol w="5612265"/>
              </a:tblGrid>
              <a:tr h="75872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Первый шаг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Знакомство с членами семьи и ее окружением, беседа с детьми, оценка условий жизни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5136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Второй шаг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Первичное</a:t>
                      </a:r>
                      <a:r>
                        <a:rPr lang="ru-RU" sz="1400" baseline="0" dirty="0" smtClean="0"/>
                        <a:t> обследование  жилищных условий неблагополучной семьи</a:t>
                      </a:r>
                      <a:endParaRPr lang="ru-RU" sz="1400" dirty="0"/>
                    </a:p>
                  </a:txBody>
                  <a:tcPr/>
                </a:tc>
              </a:tr>
              <a:tr h="72508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Третий шаг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Изучение семьи и осознание существующих в ней проблем, изучение обращений семей за помощью, изучение жалоб</a:t>
                      </a:r>
                      <a:r>
                        <a:rPr lang="ru-RU" sz="1400" baseline="0" dirty="0" smtClean="0"/>
                        <a:t> жителей(соседей)</a:t>
                      </a:r>
                      <a:endParaRPr lang="ru-RU" sz="1400" dirty="0"/>
                    </a:p>
                  </a:txBody>
                  <a:tcPr/>
                </a:tc>
              </a:tr>
              <a:tr h="34189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Четвертый шаг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Изучение личностных особенностей членов семьи</a:t>
                      </a:r>
                      <a:endParaRPr lang="ru-RU" sz="1400" dirty="0"/>
                    </a:p>
                  </a:txBody>
                  <a:tcPr/>
                </a:tc>
              </a:tr>
              <a:tr h="53392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Пятый шаг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Изучение причин неблагополучия </a:t>
                      </a:r>
                      <a:r>
                        <a:rPr lang="ru-RU" sz="1400" dirty="0" err="1" smtClean="0"/>
                        <a:t>семьи,ее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особенностей,целей</a:t>
                      </a:r>
                      <a:r>
                        <a:rPr lang="ru-RU" sz="1400" dirty="0" smtClean="0"/>
                        <a:t>, ценностных ориентаций</a:t>
                      </a:r>
                      <a:endParaRPr lang="ru-RU" sz="1400" dirty="0"/>
                    </a:p>
                  </a:txBody>
                  <a:tcPr/>
                </a:tc>
              </a:tr>
              <a:tr h="62723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Шестой шаг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Заседания</a:t>
                      </a:r>
                      <a:r>
                        <a:rPr lang="ru-RU" sz="1400" baseline="0" dirty="0" smtClean="0"/>
                        <a:t> Совета по профилактике безнадзорности</a:t>
                      </a:r>
                      <a:r>
                        <a:rPr lang="ru-RU" sz="1400" dirty="0" smtClean="0"/>
                        <a:t> по определению путей</a:t>
                      </a:r>
                      <a:r>
                        <a:rPr lang="ru-RU" sz="1400" baseline="0" dirty="0" smtClean="0"/>
                        <a:t> совместных действий</a:t>
                      </a:r>
                      <a:endParaRPr lang="ru-RU" sz="1400" dirty="0"/>
                    </a:p>
                  </a:txBody>
                  <a:tcPr/>
                </a:tc>
              </a:tr>
              <a:tr h="34189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Седьмой шаг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Составление плана работы с неблагополучной семьей</a:t>
                      </a:r>
                      <a:endParaRPr lang="ru-RU" sz="1400" dirty="0"/>
                    </a:p>
                  </a:txBody>
                  <a:tcPr/>
                </a:tc>
              </a:tr>
              <a:tr h="53392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Восьмой шаг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Координация деятельности со всеми заинтересованными организациями</a:t>
                      </a:r>
                      <a:endParaRPr lang="ru-RU" sz="1400" dirty="0"/>
                    </a:p>
                  </a:txBody>
                  <a:tcPr/>
                </a:tc>
              </a:tr>
              <a:tr h="34189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Девятый шаг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Текущие и контрольные посещения семьи</a:t>
                      </a:r>
                      <a:endParaRPr lang="ru-RU" sz="1400" dirty="0"/>
                    </a:p>
                  </a:txBody>
                  <a:tcPr/>
                </a:tc>
              </a:tr>
              <a:tr h="59012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Десятый шаг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Выводы о результатах работы с неблагополучной семьей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Нормативно-правовая база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smtClean="0"/>
              <a:t>1.Конвенция ООН о правах ребенка от 20.11.1980г.</a:t>
            </a:r>
          </a:p>
          <a:p>
            <a:r>
              <a:rPr lang="ru-RU" dirty="0" smtClean="0"/>
              <a:t>2.Конституция РФ от 12.12.1993г.</a:t>
            </a:r>
          </a:p>
          <a:p>
            <a:r>
              <a:rPr lang="ru-RU" dirty="0" smtClean="0"/>
              <a:t>3.Гражданский кодекс Российской Федерации.</a:t>
            </a:r>
          </a:p>
          <a:p>
            <a:pPr>
              <a:buNone/>
            </a:pPr>
            <a:r>
              <a:rPr lang="ru-RU" dirty="0" smtClean="0"/>
              <a:t>      4.Кодекс </a:t>
            </a:r>
            <a:r>
              <a:rPr lang="ru-RU" dirty="0" smtClean="0"/>
              <a:t>Российской Федерации об административных правонарушениях.30.12.2011г. №195-ФЗ</a:t>
            </a:r>
          </a:p>
          <a:p>
            <a:pPr>
              <a:buNone/>
            </a:pPr>
            <a:r>
              <a:rPr lang="ru-RU" dirty="0" smtClean="0"/>
              <a:t>       5.Федеральный </a:t>
            </a:r>
            <a:r>
              <a:rPr lang="ru-RU" dirty="0" smtClean="0"/>
              <a:t>закон РФ от.24.07.1998г. № 124 ФЗ «Об основных гарантиях прав ребенка в Российской Федерации»</a:t>
            </a:r>
          </a:p>
          <a:p>
            <a:pPr>
              <a:buNone/>
            </a:pPr>
            <a:r>
              <a:rPr lang="ru-RU" dirty="0" smtClean="0"/>
              <a:t>       6.Федеральный </a:t>
            </a:r>
            <a:r>
              <a:rPr lang="ru-RU" dirty="0" smtClean="0"/>
              <a:t>закон РФ от 24 июня 1999г. № 120ФЗ «Об основах профилактики безнадзорности и правонарушений несовершеннолетних».</a:t>
            </a:r>
          </a:p>
          <a:p>
            <a:pPr>
              <a:buNone/>
            </a:pPr>
            <a:r>
              <a:rPr lang="ru-RU" dirty="0" smtClean="0"/>
              <a:t>       7.Федеральный </a:t>
            </a:r>
            <a:r>
              <a:rPr lang="ru-RU" dirty="0" smtClean="0">
                <a:solidFill>
                  <a:schemeClr val="bg1"/>
                </a:solidFill>
              </a:rPr>
              <a:t>закон «Об образовании </a:t>
            </a:r>
            <a:r>
              <a:rPr lang="ru-RU" dirty="0" smtClean="0"/>
              <a:t>в Российской Федерации» № 273 ФЗ от 29.12.2012г.</a:t>
            </a:r>
          </a:p>
          <a:p>
            <a:pPr>
              <a:buNone/>
            </a:pPr>
            <a:r>
              <a:rPr lang="ru-RU" dirty="0" smtClean="0"/>
              <a:t>        8.Федеральный </a:t>
            </a:r>
            <a:r>
              <a:rPr lang="ru-RU" dirty="0" smtClean="0"/>
              <a:t>закон от 29.12.2010г. № 436ФЗ «О защите детей от информации, причиняющей вред их здоровью и развитию»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200" dirty="0" smtClean="0"/>
              <a:t>Акт материально-бытового обследования неблагополучной семьи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472518" cy="592933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r>
              <a:rPr lang="ru-RU" sz="3200" b="1" i="1" dirty="0" smtClean="0"/>
              <a:t> </a:t>
            </a:r>
            <a:r>
              <a:rPr lang="ru-RU" sz="3200" dirty="0" smtClean="0"/>
              <a:t>Дата обследования____________________________________________________________________________________________</a:t>
            </a:r>
          </a:p>
          <a:p>
            <a:r>
              <a:rPr lang="ru-RU" sz="3200" dirty="0" smtClean="0"/>
              <a:t>Сведения о составе  семьи(фамилия, имя, от место учебы, работы, посещение детского сада и ____________________________________________________________________________________________________________</a:t>
            </a:r>
          </a:p>
          <a:p>
            <a:r>
              <a:rPr lang="ru-RU" sz="3200" dirty="0" smtClean="0"/>
              <a:t>Адрес: (если приезжие, указать, откуда переехал) __________________________________________________________________</a:t>
            </a:r>
          </a:p>
          <a:p>
            <a:r>
              <a:rPr lang="ru-RU" sz="3200" dirty="0" smtClean="0"/>
              <a:t>Имеются ли родственники: (степень родства, фамилия, имя, отчество, где проживают) ____________________________________________________________________________________________________________</a:t>
            </a:r>
            <a:br>
              <a:rPr lang="ru-RU" sz="3200" dirty="0" smtClean="0"/>
            </a:br>
            <a:r>
              <a:rPr lang="ru-RU" sz="3200" dirty="0" smtClean="0"/>
              <a:t>Состоят ли родители в браке (да, нет)_____________________________________________________________________________</a:t>
            </a:r>
          </a:p>
          <a:p>
            <a:r>
              <a:rPr lang="ru-RU" sz="3200" dirty="0" smtClean="0"/>
              <a:t>Сведения о детях:</a:t>
            </a:r>
            <a:br>
              <a:rPr lang="ru-RU" sz="3200" dirty="0" smtClean="0"/>
            </a:br>
            <a:r>
              <a:rPr lang="ru-RU" sz="3200" dirty="0" smtClean="0"/>
              <a:t>занятость в свободное время (кружки) ____________________________________________________________________________</a:t>
            </a:r>
            <a:br>
              <a:rPr lang="ru-RU" sz="3200" dirty="0" smtClean="0"/>
            </a:br>
            <a:r>
              <a:rPr lang="ru-RU" sz="3200" dirty="0" smtClean="0"/>
              <a:t>____________________________________________________________________________________________________________</a:t>
            </a:r>
          </a:p>
          <a:p>
            <a:r>
              <a:rPr lang="ru-RU" sz="3200" dirty="0" smtClean="0"/>
              <a:t>__________________________________________________________________________________________________________</a:t>
            </a:r>
          </a:p>
          <a:p>
            <a:r>
              <a:rPr lang="ru-RU" sz="3200" dirty="0" smtClean="0"/>
              <a:t>организация отдыха____________________________________________________________________</a:t>
            </a:r>
          </a:p>
          <a:p>
            <a:r>
              <a:rPr lang="ru-RU" sz="3200" dirty="0" smtClean="0"/>
              <a:t>наличие игрушек ______________________________________________________________________________________________</a:t>
            </a:r>
          </a:p>
          <a:p>
            <a:r>
              <a:rPr lang="ru-RU" sz="3200" dirty="0" smtClean="0"/>
              <a:t>наличие места для занятий творческой продуктивной деятельностью(да, имеется ли одежда, обувь (зимняя, летняя)______________________________________________________________________________________________________</a:t>
            </a:r>
          </a:p>
          <a:p>
            <a:r>
              <a:rPr lang="ru-RU" sz="3200" dirty="0" smtClean="0"/>
              <a:t> </a:t>
            </a:r>
          </a:p>
          <a:p>
            <a:r>
              <a:rPr lang="ru-RU" sz="3200" dirty="0" smtClean="0"/>
              <a:t>помещались ли в детский социальный приют,______________________________________________________________________</a:t>
            </a:r>
          </a:p>
          <a:p>
            <a:r>
              <a:rPr lang="ru-RU" sz="3200" dirty="0" smtClean="0"/>
              <a:t>Состояние здоровья детей______________________________________________________________________________________</a:t>
            </a:r>
          </a:p>
          <a:p>
            <a:r>
              <a:rPr lang="ru-RU" sz="3200" dirty="0" smtClean="0"/>
              <a:t>состоят ли на учете у медицинских специалистов (у какого?) _________________________________________________________</a:t>
            </a:r>
          </a:p>
          <a:p>
            <a:r>
              <a:rPr lang="ru-RU" sz="3200" dirty="0" smtClean="0"/>
              <a:t>Состояние здоровья родителей; </a:t>
            </a:r>
            <a:br>
              <a:rPr lang="ru-RU" sz="3200" dirty="0" smtClean="0"/>
            </a:br>
            <a:r>
              <a:rPr lang="ru-RU" sz="3200" dirty="0" smtClean="0"/>
              <a:t>состоят ли на учете у медицинских специалистов (нарколога), с какого </a:t>
            </a:r>
            <a:r>
              <a:rPr lang="ru-RU" sz="3200" dirty="0" err="1" smtClean="0"/>
              <a:t>времени__________________________________________</a:t>
            </a:r>
            <a:endParaRPr lang="ru-RU" sz="3200" dirty="0" smtClean="0"/>
          </a:p>
          <a:p>
            <a:r>
              <a:rPr lang="ru-RU" sz="3200" dirty="0" smtClean="0"/>
              <a:t>лечились от алкоголизма, когда?_________________________________________________________________________________ _____________________________________________________________________________________________________________</a:t>
            </a:r>
          </a:p>
          <a:p>
            <a:r>
              <a:rPr lang="ru-RU" sz="3200" dirty="0" smtClean="0"/>
              <a:t>Принимаемые меры к родителям: </a:t>
            </a:r>
            <a:br>
              <a:rPr lang="ru-RU" sz="3200" dirty="0" smtClean="0"/>
            </a:br>
            <a:r>
              <a:rPr lang="ru-RU" sz="3200" dirty="0" smtClean="0"/>
              <a:t>привлекались ли родители к ответственности за невыполнение обязанностей по воспитанию детей, кем, когда_______________________________________________________________________________________________________ </a:t>
            </a:r>
            <a:br>
              <a:rPr lang="ru-RU" sz="3200" dirty="0" smtClean="0"/>
            </a:br>
            <a:r>
              <a:rPr lang="ru-RU" sz="3200" dirty="0" smtClean="0"/>
              <a:t>ограничивались ли в дееспособности: да, нет______________________________________________________________________</a:t>
            </a:r>
            <a:br>
              <a:rPr lang="ru-RU" sz="3200" dirty="0" smtClean="0"/>
            </a:br>
            <a:r>
              <a:rPr lang="ru-RU" sz="3200" dirty="0" smtClean="0"/>
              <a:t>имелись ли приводы в милицию, причины_________________________________________________________________________</a:t>
            </a:r>
          </a:p>
          <a:p>
            <a:r>
              <a:rPr lang="ru-RU" sz="3200" dirty="0" smtClean="0"/>
              <a:t>Взаимоотношения детей с родителями, другими членами </a:t>
            </a:r>
            <a:r>
              <a:rPr lang="ru-RU" sz="3200" dirty="0" err="1" smtClean="0"/>
              <a:t>семьи_______________________________________________________</a:t>
            </a:r>
            <a:endParaRPr lang="ru-RU" sz="3200" dirty="0" smtClean="0"/>
          </a:p>
          <a:p>
            <a:r>
              <a:rPr lang="ru-RU" sz="3200" dirty="0" smtClean="0"/>
              <a:t>Питание детей; </a:t>
            </a:r>
            <a:br>
              <a:rPr lang="ru-RU" sz="3200" dirty="0" smtClean="0"/>
            </a:br>
            <a:r>
              <a:rPr lang="ru-RU" sz="3200" dirty="0" smtClean="0"/>
              <a:t>со слов ребенка: хорошо, удовлетворительно, плохо, не всегда </a:t>
            </a:r>
            <a:br>
              <a:rPr lang="ru-RU" sz="3200" dirty="0" smtClean="0"/>
            </a:br>
            <a:r>
              <a:rPr lang="ru-RU" sz="3200" dirty="0" smtClean="0"/>
              <a:t>имеется ли дома запас продуктов________________________________________________________________________________</a:t>
            </a:r>
          </a:p>
          <a:p>
            <a:r>
              <a:rPr lang="ru-RU" sz="3200" dirty="0" smtClean="0"/>
              <a:t>Благоустройство жилья:</a:t>
            </a:r>
          </a:p>
          <a:p>
            <a:r>
              <a:rPr lang="ru-RU" sz="3200" dirty="0" smtClean="0"/>
              <a:t>проживают (частный дом, благоустроенная квартира, квартира без удобств, общежитие, другое) подчеркнуть. </a:t>
            </a:r>
            <a:br>
              <a:rPr lang="ru-RU" sz="3200" dirty="0" smtClean="0"/>
            </a:br>
            <a:r>
              <a:rPr lang="ru-RU" sz="3200" dirty="0" smtClean="0"/>
              <a:t>количество комнат _______, состояние стен </a:t>
            </a:r>
            <a:r>
              <a:rPr lang="ru-RU" sz="3200" dirty="0" err="1" smtClean="0"/>
              <a:t>__________,полов</a:t>
            </a:r>
            <a:r>
              <a:rPr lang="ru-RU" sz="3200" dirty="0" smtClean="0"/>
              <a:t> </a:t>
            </a:r>
            <a:r>
              <a:rPr lang="ru-RU" sz="3200" dirty="0" err="1" smtClean="0"/>
              <a:t>_________,окон</a:t>
            </a:r>
            <a:r>
              <a:rPr lang="ru-RU" sz="3200" dirty="0" smtClean="0"/>
              <a:t> _______, дверей _________.</a:t>
            </a:r>
          </a:p>
          <a:p>
            <a:r>
              <a:rPr lang="ru-RU" sz="3200" dirty="0" smtClean="0"/>
              <a:t>Общее санитарное состояние (удовлетворительное, неудовлетворительное) подчеркнуть </a:t>
            </a:r>
            <a:br>
              <a:rPr lang="ru-RU" sz="3200" dirty="0" smtClean="0"/>
            </a:br>
            <a:r>
              <a:rPr lang="ru-RU" sz="3200" dirty="0" smtClean="0"/>
              <a:t>если неудовлетворительное, то в чем заключается __________________________________________________________________, </a:t>
            </a:r>
            <a:br>
              <a:rPr lang="ru-RU" sz="3200" dirty="0" smtClean="0"/>
            </a:br>
            <a:r>
              <a:rPr lang="ru-RU" sz="3200" dirty="0" smtClean="0"/>
              <a:t>отопление (централизованное, печное, от котла) подчеркнуть </a:t>
            </a:r>
            <a:br>
              <a:rPr lang="ru-RU" sz="3200" dirty="0" smtClean="0"/>
            </a:br>
            <a:r>
              <a:rPr lang="ru-RU" sz="3200" dirty="0" smtClean="0"/>
              <a:t>наличие топлива ______________________________________________________________________________________________ </a:t>
            </a:r>
            <a:br>
              <a:rPr lang="ru-RU" sz="3200" dirty="0" smtClean="0"/>
            </a:br>
            <a:r>
              <a:rPr lang="ru-RU" sz="3200" dirty="0" smtClean="0"/>
              <a:t>наличие условий для приготовления пищи: кухня (газовая плита, электрическая печь), холодильник (подчеркнуть) </a:t>
            </a:r>
            <a:br>
              <a:rPr lang="ru-RU" sz="3200" dirty="0" smtClean="0"/>
            </a:br>
            <a:r>
              <a:rPr lang="ru-RU" sz="3200" dirty="0" smtClean="0"/>
              <a:t>имеется ли телевизор, магнитофон, другое (подчеркнуть) </a:t>
            </a:r>
            <a:br>
              <a:rPr lang="ru-RU" sz="3200" dirty="0" smtClean="0"/>
            </a:br>
            <a:r>
              <a:rPr lang="ru-RU" sz="3200" dirty="0" smtClean="0"/>
              <a:t>имеется ли приусадебный участок________________________________________________________________________________  </a:t>
            </a:r>
            <a:br>
              <a:rPr lang="ru-RU" sz="3200" dirty="0" smtClean="0"/>
            </a:br>
            <a:r>
              <a:rPr lang="ru-RU" sz="3200" dirty="0" smtClean="0"/>
              <a:t>Имеется ли задолженность по оплате жилья, какая__________________________________________________________________ </a:t>
            </a:r>
            <a:br>
              <a:rPr lang="ru-RU" sz="3200" dirty="0" smtClean="0"/>
            </a:br>
            <a:r>
              <a:rPr lang="ru-RU" sz="3200" dirty="0" smtClean="0"/>
              <a:t>Условия проживания с учетом противопожарных требований __________________________________________________________</a:t>
            </a:r>
            <a:br>
              <a:rPr lang="ru-RU" sz="3200" dirty="0" smtClean="0"/>
            </a:br>
            <a:r>
              <a:rPr lang="ru-RU" sz="3200" dirty="0" smtClean="0"/>
              <a:t>Из чего складывается семейный бюджет: зарплата родителей, пенсия, пособие на детей, алименты на детей,другое______________________________________________________________________________________________________</a:t>
            </a:r>
          </a:p>
          <a:p>
            <a:r>
              <a:rPr lang="ru-RU" sz="3200" dirty="0" smtClean="0"/>
              <a:t>Общая сумма________________________________________________________________________________________________ </a:t>
            </a:r>
            <a:br>
              <a:rPr lang="ru-RU" sz="3200" dirty="0" smtClean="0"/>
            </a:br>
            <a:r>
              <a:rPr lang="ru-RU" sz="3200" dirty="0" smtClean="0"/>
              <a:t>Кем и когда оказывалась материальная, гуманитарная помощь ______________________________________________________</a:t>
            </a:r>
            <a:br>
              <a:rPr lang="ru-RU" sz="3200" dirty="0" smtClean="0"/>
            </a:br>
            <a:r>
              <a:rPr lang="ru-RU" sz="3200" dirty="0" smtClean="0"/>
              <a:t>Посещалась ли семья: членами комиссии по делам несовершеннолетних, работниками милиции, педагогами и т.д.(подчеркнуть). </a:t>
            </a:r>
            <a:br>
              <a:rPr lang="ru-RU" sz="3200" dirty="0" smtClean="0"/>
            </a:br>
            <a:r>
              <a:rPr lang="ru-RU" sz="3200" dirty="0" smtClean="0"/>
              <a:t>Дополнительные </a:t>
            </a:r>
            <a:r>
              <a:rPr lang="ru-RU" sz="3200" dirty="0" err="1" smtClean="0"/>
              <a:t>сведения:___________________________________________</a:t>
            </a:r>
            <a:r>
              <a:rPr lang="ru-RU" sz="3200" dirty="0" smtClean="0"/>
              <a:t> __________________________________</a:t>
            </a:r>
          </a:p>
          <a:p>
            <a:r>
              <a:rPr lang="ru-RU" sz="3200" dirty="0" smtClean="0"/>
              <a:t>Вывод и мотивированное заключение с указанием целесообразной помощи семье (что можно и нужно сделать, чтобы остановить пьянство в семье) </a:t>
            </a:r>
          </a:p>
          <a:p>
            <a:r>
              <a:rPr lang="ru-RU" sz="3200" dirty="0" smtClean="0"/>
              <a:t>   Должность  Подпись  Фамилия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Примерная схема первой беседы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lvl="0"/>
            <a:r>
              <a:rPr lang="ru-RU" sz="3500" dirty="0" smtClean="0"/>
              <a:t>Фамилия, имя, отчество родителей. </a:t>
            </a:r>
            <a:br>
              <a:rPr lang="ru-RU" sz="3500" dirty="0" smtClean="0"/>
            </a:br>
            <a:r>
              <a:rPr lang="ru-RU" sz="3500" dirty="0" smtClean="0"/>
              <a:t>2. Состав семьи. </a:t>
            </a:r>
            <a:br>
              <a:rPr lang="ru-RU" sz="3500" dirty="0" smtClean="0"/>
            </a:br>
            <a:r>
              <a:rPr lang="ru-RU" sz="3500" dirty="0" smtClean="0"/>
              <a:t>3. Осмотр помещения для составления акта жилищно-бытовых условий. </a:t>
            </a:r>
            <a:br>
              <a:rPr lang="ru-RU" sz="3500" dirty="0" smtClean="0"/>
            </a:br>
            <a:r>
              <a:rPr lang="ru-RU" sz="3500" dirty="0" smtClean="0"/>
              <a:t>4. Семейный бюджет. </a:t>
            </a:r>
            <a:br>
              <a:rPr lang="ru-RU" sz="3500" dirty="0" smtClean="0"/>
            </a:br>
            <a:r>
              <a:rPr lang="ru-RU" sz="3500" dirty="0" smtClean="0"/>
              <a:t>5. Свободное время (чем занимаются). </a:t>
            </a:r>
            <a:br>
              <a:rPr lang="ru-RU" sz="3500" dirty="0" smtClean="0"/>
            </a:br>
            <a:r>
              <a:rPr lang="ru-RU" sz="3500" dirty="0" smtClean="0"/>
              <a:t>6. Мнение о своих детях :</a:t>
            </a:r>
            <a:br>
              <a:rPr lang="ru-RU" sz="3500" dirty="0" smtClean="0"/>
            </a:br>
            <a:r>
              <a:rPr lang="ru-RU" sz="3500" dirty="0" smtClean="0"/>
              <a:t>способный; </a:t>
            </a:r>
            <a:br>
              <a:rPr lang="ru-RU" sz="3500" dirty="0" smtClean="0"/>
            </a:br>
            <a:r>
              <a:rPr lang="ru-RU" sz="3500" dirty="0" smtClean="0"/>
              <a:t>хороший; </a:t>
            </a:r>
            <a:br>
              <a:rPr lang="ru-RU" sz="3500" dirty="0" smtClean="0"/>
            </a:br>
            <a:r>
              <a:rPr lang="ru-RU" sz="3500" dirty="0" smtClean="0"/>
              <a:t>средний; </a:t>
            </a:r>
            <a:br>
              <a:rPr lang="ru-RU" sz="3500" dirty="0" smtClean="0"/>
            </a:br>
            <a:r>
              <a:rPr lang="ru-RU" sz="3500" dirty="0" smtClean="0"/>
              <a:t>неспособный и т.д. </a:t>
            </a:r>
            <a:br>
              <a:rPr lang="ru-RU" sz="3500" dirty="0" smtClean="0"/>
            </a:br>
            <a:r>
              <a:rPr lang="ru-RU" sz="3500" dirty="0" smtClean="0"/>
              <a:t>7. Отношение к успехам и неудачам ребенка в д/с: </a:t>
            </a:r>
            <a:br>
              <a:rPr lang="ru-RU" sz="3500" dirty="0" smtClean="0"/>
            </a:br>
            <a:r>
              <a:rPr lang="ru-RU" sz="3500" dirty="0" smtClean="0"/>
              <a:t>переживаю с ним его неудачи; </a:t>
            </a:r>
            <a:br>
              <a:rPr lang="ru-RU" sz="3500" dirty="0" smtClean="0"/>
            </a:br>
            <a:r>
              <a:rPr lang="ru-RU" sz="3500" dirty="0" smtClean="0"/>
              <a:t>радуюсь его успехам; </a:t>
            </a:r>
            <a:br>
              <a:rPr lang="ru-RU" sz="3500" dirty="0" smtClean="0"/>
            </a:br>
            <a:r>
              <a:rPr lang="ru-RU" sz="3500" dirty="0" smtClean="0"/>
              <a:t>считаю, что это его дело и т.д. </a:t>
            </a:r>
            <a:br>
              <a:rPr lang="ru-RU" sz="3500" dirty="0" smtClean="0"/>
            </a:br>
            <a:r>
              <a:rPr lang="ru-RU" sz="3500" dirty="0" smtClean="0"/>
              <a:t>8. Какими качествами обладает ваш ребенок: честность, правдивость, доброта, лживость, любознательность, умение постоять за себя. </a:t>
            </a:r>
            <a:br>
              <a:rPr lang="ru-RU" sz="3500" dirty="0" smtClean="0"/>
            </a:br>
            <a:r>
              <a:rPr lang="ru-RU" sz="3500" dirty="0" smtClean="0"/>
              <a:t>9. Интересуетесь  ли вы у педагогов  как ребенок провел день: ежедневно, ежемесячно </a:t>
            </a:r>
            <a:br>
              <a:rPr lang="ru-RU" sz="3500" dirty="0" smtClean="0"/>
            </a:br>
            <a:r>
              <a:rPr lang="ru-RU" sz="3500" dirty="0" smtClean="0"/>
              <a:t>10. Совместное время препровождение: ежедневно, по выходным дням, редко, почти никогда... </a:t>
            </a:r>
            <a:br>
              <a:rPr lang="ru-RU" sz="3500" dirty="0" smtClean="0"/>
            </a:br>
            <a:r>
              <a:rPr lang="ru-RU" sz="3500" dirty="0" smtClean="0"/>
              <a:t>11. Совместная деятельность в семье: вместе решаем проблемы, вместе работаем, каждый занят своим делом.</a:t>
            </a:r>
            <a:br>
              <a:rPr lang="ru-RU" sz="3500" dirty="0" smtClean="0"/>
            </a:br>
            <a:r>
              <a:rPr lang="ru-RU" sz="3500" dirty="0" smtClean="0"/>
              <a:t>12. Каковы отношения в семье: хорошие, не очень хорошие, плохие, конфликтные. </a:t>
            </a:r>
            <a:br>
              <a:rPr lang="ru-RU" sz="3500" dirty="0" smtClean="0"/>
            </a:br>
            <a:r>
              <a:rPr lang="ru-RU" sz="3500" dirty="0" smtClean="0"/>
              <a:t>13. Употребляете ли вы алкоголь, наркотики. </a:t>
            </a:r>
            <a:br>
              <a:rPr lang="ru-RU" sz="3500" dirty="0" smtClean="0"/>
            </a:br>
            <a:r>
              <a:rPr lang="ru-RU" sz="3500" dirty="0" smtClean="0"/>
              <a:t>14. Чем ребенок любит заниматься: помогать по дому, трудиться на огороде, помогать взрослым, посещать различные</a:t>
            </a:r>
            <a:r>
              <a:rPr lang="ru-RU" sz="3500" b="1" dirty="0" smtClean="0"/>
              <a:t> </a:t>
            </a:r>
            <a:r>
              <a:rPr lang="ru-RU" sz="3500" dirty="0" smtClean="0"/>
              <a:t>кружки, любит слушать сказки, смотреть телевизор, играть в компьютерные игры.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 smtClean="0"/>
              <a:t>Общий план изучения семьи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35210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6400" b="1" dirty="0" smtClean="0"/>
              <a:t>1. Состав семьи, возраст родителей, их образовательный уровень.</a:t>
            </a:r>
          </a:p>
          <a:p>
            <a:pPr>
              <a:buNone/>
            </a:pPr>
            <a:r>
              <a:rPr lang="ru-RU" sz="6400" b="1" dirty="0" smtClean="0"/>
              <a:t>2. Жилищные и материальные условия.</a:t>
            </a:r>
          </a:p>
          <a:p>
            <a:pPr>
              <a:buNone/>
            </a:pPr>
            <a:r>
              <a:rPr lang="ru-RU" sz="6400" b="1" dirty="0" smtClean="0"/>
              <a:t>3. Отношение родителей к своей профессии и общественной деятельности.</a:t>
            </a:r>
          </a:p>
          <a:p>
            <a:pPr>
              <a:buNone/>
            </a:pPr>
            <a:r>
              <a:rPr lang="ru-RU" sz="6400" b="1" dirty="0" smtClean="0"/>
              <a:t>4. Культурный уровень родителей:</a:t>
            </a:r>
          </a:p>
          <a:p>
            <a:pPr>
              <a:buNone/>
            </a:pPr>
            <a:r>
              <a:rPr lang="ru-RU" sz="6400" dirty="0" smtClean="0"/>
              <a:t>• наличие библиотеки в семье;</a:t>
            </a:r>
          </a:p>
          <a:p>
            <a:pPr>
              <a:buNone/>
            </a:pPr>
            <a:r>
              <a:rPr lang="ru-RU" sz="6400" dirty="0" smtClean="0"/>
              <a:t>• какие книги читают;</a:t>
            </a:r>
          </a:p>
          <a:p>
            <a:pPr>
              <a:buNone/>
            </a:pPr>
            <a:r>
              <a:rPr lang="ru-RU" sz="6400" dirty="0" smtClean="0"/>
              <a:t>• следят ли за периодической печатью;</a:t>
            </a:r>
          </a:p>
          <a:p>
            <a:pPr>
              <a:buNone/>
            </a:pPr>
            <a:r>
              <a:rPr lang="ru-RU" sz="6400" dirty="0" smtClean="0"/>
              <a:t>• посещают ли кино;</a:t>
            </a:r>
          </a:p>
          <a:p>
            <a:pPr>
              <a:buNone/>
            </a:pPr>
            <a:r>
              <a:rPr lang="ru-RU" sz="6400" dirty="0" smtClean="0"/>
              <a:t>• посещают ли театры и концерты;</a:t>
            </a:r>
          </a:p>
          <a:p>
            <a:pPr>
              <a:buNone/>
            </a:pPr>
            <a:r>
              <a:rPr lang="ru-RU" sz="6400" dirty="0" smtClean="0"/>
              <a:t>• посещают ли выставки.</a:t>
            </a:r>
          </a:p>
          <a:p>
            <a:pPr>
              <a:buNone/>
            </a:pPr>
            <a:r>
              <a:rPr lang="ru-RU" sz="6400" b="1" dirty="0" smtClean="0"/>
              <a:t>5. Общая семейная атмосфера:</a:t>
            </a:r>
          </a:p>
          <a:p>
            <a:pPr>
              <a:buNone/>
            </a:pPr>
            <a:r>
              <a:rPr lang="ru-RU" sz="6400" dirty="0" smtClean="0"/>
              <a:t>• доброжелательная,</a:t>
            </a:r>
          </a:p>
          <a:p>
            <a:pPr>
              <a:buNone/>
            </a:pPr>
            <a:r>
              <a:rPr lang="ru-RU" sz="6400" dirty="0" smtClean="0"/>
              <a:t>• неустойчивая,</a:t>
            </a:r>
          </a:p>
          <a:p>
            <a:pPr>
              <a:buNone/>
            </a:pPr>
            <a:r>
              <a:rPr lang="ru-RU" sz="6400" dirty="0" smtClean="0"/>
              <a:t>• равнодушная,</a:t>
            </a:r>
          </a:p>
          <a:p>
            <a:pPr>
              <a:buNone/>
            </a:pPr>
            <a:r>
              <a:rPr lang="ru-RU" sz="6400" dirty="0" smtClean="0"/>
              <a:t>• гнетущая, недоброжелательная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14282" y="0"/>
            <a:ext cx="8929718" cy="650083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5600" b="1" dirty="0" smtClean="0"/>
              <a:t>6. Кто из родителей больше всего занимается воспитанием ребенка?</a:t>
            </a:r>
          </a:p>
          <a:p>
            <a:pPr>
              <a:buNone/>
            </a:pPr>
            <a:r>
              <a:rPr lang="ru-RU" sz="5600" b="1" dirty="0" smtClean="0"/>
              <a:t>7. Что родители считают важным в воспитании, развитие каких качеств ставят на первый план? (</a:t>
            </a:r>
            <a:r>
              <a:rPr lang="ru-RU" sz="5600" b="1" dirty="0" err="1" smtClean="0"/>
              <a:t>Послушание,творческую</a:t>
            </a:r>
            <a:r>
              <a:rPr lang="ru-RU" sz="5600" b="1" dirty="0" smtClean="0"/>
              <a:t> активность, самостоятельность).</a:t>
            </a:r>
          </a:p>
          <a:p>
            <a:pPr>
              <a:buNone/>
            </a:pPr>
            <a:r>
              <a:rPr lang="ru-RU" sz="5600" b="1" dirty="0" smtClean="0"/>
              <a:t>8. Что является предметом основной заботы родителей:</a:t>
            </a:r>
          </a:p>
          <a:p>
            <a:pPr>
              <a:buNone/>
            </a:pPr>
            <a:r>
              <a:rPr lang="ru-RU" sz="5600" dirty="0" smtClean="0"/>
              <a:t>• здоровье детей;</a:t>
            </a:r>
          </a:p>
          <a:p>
            <a:pPr>
              <a:buNone/>
            </a:pPr>
            <a:r>
              <a:rPr lang="ru-RU" sz="5600" dirty="0" smtClean="0"/>
              <a:t>• развитие умственных способностей;</a:t>
            </a:r>
          </a:p>
          <a:p>
            <a:pPr>
              <a:buNone/>
            </a:pPr>
            <a:r>
              <a:rPr lang="ru-RU" sz="5600" dirty="0" smtClean="0"/>
              <a:t>• художественных способностей;</a:t>
            </a:r>
          </a:p>
          <a:p>
            <a:pPr>
              <a:buNone/>
            </a:pPr>
            <a:r>
              <a:rPr lang="ru-RU" sz="5600" dirty="0" smtClean="0"/>
              <a:t>• нравственных качеств.</a:t>
            </a:r>
          </a:p>
          <a:p>
            <a:pPr>
              <a:buNone/>
            </a:pPr>
            <a:r>
              <a:rPr lang="ru-RU" sz="5600" b="1" dirty="0" smtClean="0"/>
              <a:t>9. Отношение родителей и других членов семьи к ребенку:</a:t>
            </a:r>
          </a:p>
          <a:p>
            <a:pPr>
              <a:buNone/>
            </a:pPr>
            <a:r>
              <a:rPr lang="ru-RU" sz="5600" dirty="0" smtClean="0"/>
              <a:t>• </a:t>
            </a:r>
            <a:r>
              <a:rPr lang="ru-RU" sz="5600" dirty="0" err="1" smtClean="0"/>
              <a:t>сверхопекающее</a:t>
            </a:r>
            <a:r>
              <a:rPr lang="ru-RU" sz="5600" dirty="0" smtClean="0"/>
              <a:t>;</a:t>
            </a:r>
          </a:p>
          <a:p>
            <a:pPr>
              <a:buNone/>
            </a:pPr>
            <a:r>
              <a:rPr lang="ru-RU" sz="5600" dirty="0" smtClean="0"/>
              <a:t>• ровное, заботливое;</a:t>
            </a:r>
          </a:p>
          <a:p>
            <a:pPr>
              <a:buNone/>
            </a:pPr>
            <a:r>
              <a:rPr lang="ru-RU" sz="5600" dirty="0" smtClean="0"/>
              <a:t>• равнодушное;</a:t>
            </a:r>
          </a:p>
          <a:p>
            <a:pPr>
              <a:buNone/>
            </a:pPr>
            <a:r>
              <a:rPr lang="ru-RU" sz="5600" dirty="0" smtClean="0"/>
              <a:t>• подавляющее.</a:t>
            </a:r>
          </a:p>
          <a:p>
            <a:pPr>
              <a:buNone/>
            </a:pPr>
            <a:r>
              <a:rPr lang="ru-RU" sz="5600" b="1" dirty="0" smtClean="0"/>
              <a:t>10. Система воспитательных воздействий:</a:t>
            </a:r>
          </a:p>
          <a:p>
            <a:pPr>
              <a:buNone/>
            </a:pPr>
            <a:r>
              <a:rPr lang="ru-RU" sz="5600" dirty="0" smtClean="0"/>
              <a:t>• согласованность всех членов семьи в вопросах воспитания;</a:t>
            </a:r>
          </a:p>
          <a:p>
            <a:pPr>
              <a:buNone/>
            </a:pPr>
            <a:r>
              <a:rPr lang="ru-RU" sz="5600" dirty="0" smtClean="0"/>
              <a:t>• непоследовательность, наличие конфликтов на почве воспитания;</a:t>
            </a:r>
          </a:p>
          <a:p>
            <a:pPr>
              <a:buNone/>
            </a:pPr>
            <a:r>
              <a:rPr lang="ru-RU" sz="5600" dirty="0" smtClean="0"/>
              <a:t>• отсутствие воспитания как системы целенаправленных воздействий.</a:t>
            </a:r>
          </a:p>
          <a:p>
            <a:pPr>
              <a:buNone/>
            </a:pPr>
            <a:r>
              <a:rPr lang="ru-RU" sz="5600" b="1" dirty="0" smtClean="0"/>
              <a:t>11. Организация совместных форм деятельности в семье:</a:t>
            </a:r>
          </a:p>
          <a:p>
            <a:pPr>
              <a:buNone/>
            </a:pPr>
            <a:r>
              <a:rPr lang="ru-RU" sz="5600" dirty="0" smtClean="0"/>
              <a:t>• вовлечение ребенка во все домашние дела и заботы;</a:t>
            </a:r>
          </a:p>
          <a:p>
            <a:pPr>
              <a:buNone/>
            </a:pPr>
            <a:r>
              <a:rPr lang="ru-RU" sz="5600" dirty="0" smtClean="0"/>
              <a:t>• эпизодическое возложение на ребенка отдельных обязанностей;</a:t>
            </a:r>
          </a:p>
          <a:p>
            <a:pPr>
              <a:buNone/>
            </a:pPr>
            <a:r>
              <a:rPr lang="ru-RU" sz="5600" dirty="0" smtClean="0"/>
              <a:t>• ограждение ребенка от всех событий и дел семейной жизни.</a:t>
            </a:r>
          </a:p>
          <a:p>
            <a:pPr>
              <a:buNone/>
            </a:pPr>
            <a:r>
              <a:rPr lang="ru-RU" sz="5600" b="1" dirty="0" smtClean="0"/>
              <a:t>12. Уровень психолого-педагогических знаний и практических умений:</a:t>
            </a:r>
          </a:p>
          <a:p>
            <a:pPr>
              <a:buNone/>
            </a:pPr>
            <a:r>
              <a:rPr lang="ru-RU" sz="5600" dirty="0" smtClean="0"/>
              <a:t>• наличие определенных знаний и готовность их</a:t>
            </a:r>
          </a:p>
          <a:p>
            <a:pPr>
              <a:buNone/>
            </a:pPr>
            <a:r>
              <a:rPr lang="ru-RU" sz="5600" dirty="0" smtClean="0"/>
              <a:t>восполнять;</a:t>
            </a:r>
          </a:p>
          <a:p>
            <a:pPr>
              <a:buNone/>
            </a:pPr>
            <a:r>
              <a:rPr lang="ru-RU" sz="5600" dirty="0" smtClean="0"/>
              <a:t>• ограниченность знаний, но податливость к педагогическому просвещению;</a:t>
            </a:r>
          </a:p>
          <a:p>
            <a:pPr>
              <a:buNone/>
            </a:pPr>
            <a:r>
              <a:rPr lang="ru-RU" sz="5600" dirty="0" smtClean="0"/>
              <a:t>• низкий уровень знаний и нежелание задумываться над проблемами воспитания.</a:t>
            </a:r>
          </a:p>
          <a:p>
            <a:pPr>
              <a:buNone/>
            </a:pPr>
            <a:r>
              <a:rPr lang="ru-RU" sz="5600" b="1" dirty="0" smtClean="0"/>
              <a:t>13. Осуществление контроля за поведением и деятельностью ребенка:</a:t>
            </a:r>
          </a:p>
          <a:p>
            <a:pPr>
              <a:buNone/>
            </a:pPr>
            <a:r>
              <a:rPr lang="ru-RU" sz="5600" dirty="0" smtClean="0"/>
              <a:t>• систематическое;</a:t>
            </a:r>
          </a:p>
          <a:p>
            <a:pPr>
              <a:buNone/>
            </a:pPr>
            <a:r>
              <a:rPr lang="ru-RU" sz="5600" dirty="0" smtClean="0"/>
              <a:t>• нерегулярное;</a:t>
            </a:r>
          </a:p>
          <a:p>
            <a:pPr>
              <a:buNone/>
            </a:pPr>
            <a:r>
              <a:rPr lang="ru-RU" sz="5600" dirty="0" smtClean="0"/>
              <a:t>• полное отсутствие контроля.</a:t>
            </a:r>
            <a:endParaRPr lang="ru-RU" sz="56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714356"/>
            <a:ext cx="8229600" cy="559436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000" b="1" dirty="0" smtClean="0"/>
              <a:t>14. Отношение к детскому саду</a:t>
            </a:r>
            <a:r>
              <a:rPr lang="ru-RU" sz="2000" dirty="0" smtClean="0"/>
              <a:t>:</a:t>
            </a:r>
          </a:p>
          <a:p>
            <a:r>
              <a:rPr lang="ru-RU" sz="2000" dirty="0" smtClean="0"/>
              <a:t>• положительное;</a:t>
            </a:r>
          </a:p>
          <a:p>
            <a:r>
              <a:rPr lang="ru-RU" sz="2000" dirty="0" smtClean="0"/>
              <a:t>• равнодушное;</a:t>
            </a:r>
          </a:p>
          <a:p>
            <a:r>
              <a:rPr lang="ru-RU" sz="2000" dirty="0" smtClean="0"/>
              <a:t>• негативное.</a:t>
            </a:r>
          </a:p>
          <a:p>
            <a:endParaRPr lang="ru-RU" sz="2000" dirty="0" smtClean="0"/>
          </a:p>
          <a:p>
            <a:pPr>
              <a:buNone/>
            </a:pPr>
            <a:r>
              <a:rPr lang="ru-RU" sz="2000" b="1" dirty="0" smtClean="0"/>
              <a:t>     15. Взаимодействие семьи с детским садом:</a:t>
            </a:r>
          </a:p>
          <a:p>
            <a:pPr>
              <a:buNone/>
            </a:pPr>
            <a:r>
              <a:rPr lang="ru-RU" sz="2000" dirty="0" smtClean="0"/>
              <a:t>       • систематическое;</a:t>
            </a:r>
          </a:p>
          <a:p>
            <a:pPr>
              <a:buNone/>
            </a:pPr>
            <a:r>
              <a:rPr lang="ru-RU" sz="2000" dirty="0" smtClean="0"/>
              <a:t>       • эпизодическое;</a:t>
            </a:r>
          </a:p>
          <a:p>
            <a:pPr>
              <a:buNone/>
            </a:pPr>
            <a:r>
              <a:rPr lang="ru-RU" sz="2000" dirty="0" smtClean="0"/>
              <a:t>        • отсутствие взаимодействия.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Формы работы с родителями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endParaRPr lang="ru-RU" b="1" dirty="0" smtClean="0"/>
          </a:p>
          <a:p>
            <a:r>
              <a:rPr lang="ru-RU" b="1" dirty="0" smtClean="0"/>
              <a:t>Коллективные</a:t>
            </a:r>
          </a:p>
          <a:p>
            <a:r>
              <a:rPr lang="ru-RU" dirty="0" smtClean="0"/>
              <a:t>Родительские </a:t>
            </a:r>
            <a:r>
              <a:rPr lang="ru-RU" dirty="0" err="1" smtClean="0"/>
              <a:t>собрания,дни</a:t>
            </a:r>
            <a:r>
              <a:rPr lang="ru-RU" dirty="0" smtClean="0"/>
              <a:t> открытых </a:t>
            </a:r>
            <a:r>
              <a:rPr lang="ru-RU" dirty="0" err="1" smtClean="0"/>
              <a:t>дверей,мастер-классы,семинары-практикумы,ролевые</a:t>
            </a:r>
            <a:r>
              <a:rPr lang="ru-RU" dirty="0" smtClean="0"/>
              <a:t> </a:t>
            </a:r>
            <a:r>
              <a:rPr lang="ru-RU" dirty="0" err="1" smtClean="0"/>
              <a:t>игры,круглые</a:t>
            </a:r>
            <a:r>
              <a:rPr lang="ru-RU" dirty="0" smtClean="0"/>
              <a:t> </a:t>
            </a:r>
            <a:r>
              <a:rPr lang="ru-RU" dirty="0" err="1" smtClean="0"/>
              <a:t>столы.семейные</a:t>
            </a:r>
            <a:r>
              <a:rPr lang="ru-RU" dirty="0" smtClean="0"/>
              <a:t> педагогические </a:t>
            </a:r>
            <a:r>
              <a:rPr lang="ru-RU" dirty="0" err="1" smtClean="0"/>
              <a:t>проекты,анкетирование,тестирование</a:t>
            </a:r>
            <a:r>
              <a:rPr lang="ru-RU" dirty="0" smtClean="0"/>
              <a:t> и др.</a:t>
            </a:r>
          </a:p>
          <a:p>
            <a:pPr>
              <a:buNone/>
            </a:pPr>
            <a:r>
              <a:rPr lang="ru-RU" b="1" dirty="0" smtClean="0"/>
              <a:t>       Индивидуальные</a:t>
            </a:r>
          </a:p>
          <a:p>
            <a:pPr>
              <a:buNone/>
            </a:pPr>
            <a:r>
              <a:rPr lang="ru-RU" dirty="0" smtClean="0"/>
              <a:t>        </a:t>
            </a:r>
            <a:r>
              <a:rPr lang="ru-RU" dirty="0" err="1" smtClean="0"/>
              <a:t>Консультации,анализ</a:t>
            </a:r>
            <a:r>
              <a:rPr lang="ru-RU" dirty="0" smtClean="0"/>
              <a:t> педагогических </a:t>
            </a:r>
            <a:r>
              <a:rPr lang="ru-RU" dirty="0" err="1" smtClean="0"/>
              <a:t>ситуаций,посещение</a:t>
            </a:r>
            <a:r>
              <a:rPr lang="ru-RU" dirty="0" smtClean="0"/>
              <a:t> родителями занятий и </a:t>
            </a:r>
            <a:r>
              <a:rPr lang="ru-RU" dirty="0" err="1" smtClean="0"/>
              <a:t>досуговых</a:t>
            </a:r>
            <a:r>
              <a:rPr lang="ru-RU" dirty="0" smtClean="0"/>
              <a:t> </a:t>
            </a:r>
            <a:r>
              <a:rPr lang="ru-RU" dirty="0" err="1" smtClean="0"/>
              <a:t>мероприятий,посещение</a:t>
            </a:r>
            <a:r>
              <a:rPr lang="ru-RU" dirty="0" smtClean="0"/>
              <a:t> на дому.</a:t>
            </a:r>
          </a:p>
          <a:p>
            <a:pPr>
              <a:buNone/>
            </a:pPr>
            <a:r>
              <a:rPr lang="ru-RU" b="1" dirty="0" smtClean="0"/>
              <a:t>        Наглядно-информационные</a:t>
            </a:r>
          </a:p>
          <a:p>
            <a:pPr>
              <a:buNone/>
            </a:pPr>
            <a:r>
              <a:rPr lang="ru-RU" dirty="0" smtClean="0"/>
              <a:t>         Эпизодические посещения родителями детского </a:t>
            </a:r>
            <a:r>
              <a:rPr lang="ru-RU" dirty="0" err="1" smtClean="0"/>
              <a:t>сада,открытые</a:t>
            </a:r>
            <a:r>
              <a:rPr lang="ru-RU" dirty="0" smtClean="0"/>
              <a:t> просмотры занятий и других видов детской </a:t>
            </a:r>
            <a:r>
              <a:rPr lang="ru-RU" dirty="0" err="1" smtClean="0"/>
              <a:t>деятельности,дни</a:t>
            </a:r>
            <a:r>
              <a:rPr lang="ru-RU" dirty="0" smtClean="0"/>
              <a:t> открытых </a:t>
            </a:r>
            <a:r>
              <a:rPr lang="ru-RU" dirty="0" err="1" smtClean="0"/>
              <a:t>дверей,выставки</a:t>
            </a:r>
            <a:r>
              <a:rPr lang="ru-RU" dirty="0" smtClean="0"/>
              <a:t> детских </a:t>
            </a:r>
            <a:r>
              <a:rPr lang="ru-RU" dirty="0" err="1" smtClean="0"/>
              <a:t>работ,выставки</a:t>
            </a:r>
            <a:r>
              <a:rPr lang="ru-RU" dirty="0" smtClean="0"/>
              <a:t> творческих работ родителей </a:t>
            </a:r>
            <a:r>
              <a:rPr lang="ru-RU" dirty="0" err="1" smtClean="0"/>
              <a:t>воспитанников,фотовыставки,совместные</a:t>
            </a:r>
            <a:r>
              <a:rPr lang="ru-RU" dirty="0" smtClean="0"/>
              <a:t> </a:t>
            </a:r>
            <a:r>
              <a:rPr lang="ru-RU" dirty="0" err="1" smtClean="0"/>
              <a:t>акции,мероприятия</a:t>
            </a:r>
            <a:r>
              <a:rPr lang="ru-RU" dirty="0" smtClean="0"/>
              <a:t> и др.</a:t>
            </a:r>
          </a:p>
          <a:p>
            <a:pPr>
              <a:buNone/>
            </a:pPr>
            <a:r>
              <a:rPr lang="ru-RU" b="1" dirty="0" smtClean="0"/>
              <a:t>        Информационно-просветительские</a:t>
            </a:r>
          </a:p>
          <a:p>
            <a:pPr>
              <a:buNone/>
            </a:pPr>
            <a:r>
              <a:rPr lang="ru-RU" dirty="0" smtClean="0"/>
              <a:t>         Информационные </a:t>
            </a:r>
            <a:r>
              <a:rPr lang="ru-RU" dirty="0" err="1" smtClean="0"/>
              <a:t>стенды,папки</a:t>
            </a:r>
            <a:r>
              <a:rPr lang="ru-RU" dirty="0" smtClean="0"/>
              <a:t> –</a:t>
            </a:r>
            <a:r>
              <a:rPr lang="ru-RU" dirty="0" err="1" smtClean="0"/>
              <a:t>передвижки,тематические</a:t>
            </a:r>
            <a:r>
              <a:rPr lang="ru-RU" dirty="0" smtClean="0"/>
              <a:t> </a:t>
            </a:r>
            <a:r>
              <a:rPr lang="ru-RU" dirty="0" err="1" smtClean="0"/>
              <a:t>выставки,памятки,мини-газеты</a:t>
            </a:r>
            <a:endParaRPr lang="ru-RU" dirty="0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i="1" dirty="0" smtClean="0"/>
              <a:t>Возможные виды помощи и поддержки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Диагностическая беседа с родителями с целью выяснения осознания проблемы семьи и готовности принятия помощи и поддержки. Наблюдение за ребенком. Консультации психолога с родителями и с ребенком, медицинская помощь. Вовлечение ребенка в систему дополнительного образования и воспитания. Усиленное внимание к детям со стороны  педагогов МАДОУ. Привлечение здорового члена семьи и ребенка к занятиям в детско-родительской группе. Организация поддержки со стороны других родителей (общественные организации) .Индивидуальная работа педагога с каждым из родителей по изменению отношений в семье. При асоциальном поведении ребенка (агрессивность, депрессивность и т.п.). обследование подростка у детского психиатра. При необходимости коррекционного  развития направление ребенка на МППК.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85725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800" dirty="0" smtClean="0">
                <a:latin typeface="+mn-lt"/>
              </a:rPr>
              <a:t>Методы, используемые в  работе с детьми из неблагополучных семей</a:t>
            </a:r>
            <a:endParaRPr lang="ru-RU" sz="2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9493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1400" dirty="0" smtClean="0"/>
              <a:t>        </a:t>
            </a:r>
            <a:r>
              <a:rPr lang="ru-RU" sz="1400" b="1" dirty="0" smtClean="0"/>
              <a:t>«</a:t>
            </a:r>
            <a:r>
              <a:rPr lang="ru-RU" sz="1400" b="1" dirty="0" err="1" smtClean="0"/>
              <a:t>Сказкотерапия</a:t>
            </a:r>
            <a:r>
              <a:rPr lang="ru-RU" sz="1400" b="1" dirty="0" smtClean="0"/>
              <a:t>»</a:t>
            </a:r>
          </a:p>
          <a:p>
            <a:pPr>
              <a:buNone/>
            </a:pPr>
            <a:r>
              <a:rPr lang="ru-RU" sz="1400" b="1" dirty="0" smtClean="0"/>
              <a:t>     </a:t>
            </a:r>
            <a:r>
              <a:rPr lang="ru-RU" sz="1400" dirty="0" smtClean="0"/>
              <a:t>   Основной принцип этого метода — духовное, целостное развитие личности ребенка, забота о его душе — и есть терапия. Сказка не только учит детей переживать, радоваться, сочувствовать, но и побуждает к речевому контакту.</a:t>
            </a:r>
            <a:br>
              <a:rPr lang="ru-RU" sz="1400" dirty="0" smtClean="0"/>
            </a:br>
            <a:r>
              <a:rPr lang="ru-RU" sz="1400" dirty="0" smtClean="0"/>
              <a:t>Занятия по «</a:t>
            </a:r>
            <a:r>
              <a:rPr lang="ru-RU" sz="1400" dirty="0" err="1" smtClean="0"/>
              <a:t>сказкотерапии</a:t>
            </a:r>
            <a:r>
              <a:rPr lang="ru-RU" sz="1400" dirty="0" smtClean="0"/>
              <a:t>» позволяют работать над поведенческими проблемами детей, формировать у них навыки общения, социальную адаптацию, снятие детских страхов, тревожности.</a:t>
            </a:r>
          </a:p>
          <a:p>
            <a:pPr>
              <a:buNone/>
            </a:pPr>
            <a:r>
              <a:rPr lang="ru-RU" sz="1400" b="1" dirty="0" smtClean="0"/>
              <a:t>        «Терапия искусством» </a:t>
            </a:r>
          </a:p>
          <a:p>
            <a:pPr>
              <a:buNone/>
            </a:pPr>
            <a:r>
              <a:rPr lang="ru-RU" sz="1400" dirty="0" smtClean="0"/>
              <a:t>        Эффективность </a:t>
            </a:r>
            <a:r>
              <a:rPr lang="ru-RU" sz="1400" b="1" dirty="0" smtClean="0"/>
              <a:t>терапии искусством</a:t>
            </a:r>
            <a:r>
              <a:rPr lang="ru-RU" sz="1400" dirty="0" smtClean="0"/>
              <a:t> с «трудными» детьми объясняется тем, что этот метод представляет собой возможность для решения и выражения внутреннего напряжения, агрессивных чувств в социально приемлемой форме.</a:t>
            </a:r>
            <a:br>
              <a:rPr lang="ru-RU" sz="1400" dirty="0" smtClean="0"/>
            </a:br>
            <a:r>
              <a:rPr lang="ru-RU" sz="1400" dirty="0" smtClean="0"/>
              <a:t>«</a:t>
            </a:r>
            <a:r>
              <a:rPr lang="ru-RU" sz="1400" b="1" dirty="0" smtClean="0"/>
              <a:t>Игровая терапия». </a:t>
            </a:r>
            <a:r>
              <a:rPr lang="ru-RU" sz="1400" dirty="0" smtClean="0"/>
              <a:t>Цели игровой терапии — помочь ребенку развить более позитивную «</a:t>
            </a:r>
            <a:r>
              <a:rPr lang="ru-RU" sz="1400" dirty="0" err="1" smtClean="0"/>
              <a:t>Я-концепцию</a:t>
            </a:r>
            <a:r>
              <a:rPr lang="ru-RU" sz="1400" dirty="0" smtClean="0"/>
              <a:t>», стать более активным в своих действиях и поступках, выработать способность к самоконтролю, овладеть чувством веры в себя. </a:t>
            </a:r>
            <a:br>
              <a:rPr lang="ru-RU" sz="1400" dirty="0" smtClean="0"/>
            </a:br>
            <a:r>
              <a:rPr lang="ru-RU" sz="1400" dirty="0" smtClean="0"/>
              <a:t>«</a:t>
            </a:r>
            <a:r>
              <a:rPr lang="ru-RU" sz="1400" b="1" dirty="0" smtClean="0"/>
              <a:t>Телесно-ориентированная терапия» д</a:t>
            </a:r>
            <a:r>
              <a:rPr lang="ru-RU" sz="1400" dirty="0" smtClean="0"/>
              <a:t>ает  детям информацию об окружающем через телесные ощущения.</a:t>
            </a:r>
          </a:p>
          <a:p>
            <a:pPr>
              <a:buNone/>
            </a:pPr>
            <a:r>
              <a:rPr lang="ru-RU" sz="1400" b="1" dirty="0" smtClean="0"/>
              <a:t>        « Развитие коммуникативных навыков»</a:t>
            </a:r>
            <a:r>
              <a:rPr lang="ru-RU" sz="1400" dirty="0" smtClean="0"/>
              <a:t> создает условия для становления сферы отношения ребенка, гармонизации отношений с самим собой и другими людьми, его личностных ценностей, самооценки.</a:t>
            </a:r>
            <a:br>
              <a:rPr lang="ru-RU" sz="1400" dirty="0" smtClean="0"/>
            </a:br>
            <a:r>
              <a:rPr lang="ru-RU" sz="1400" dirty="0" smtClean="0"/>
              <a:t>*</a:t>
            </a:r>
            <a:r>
              <a:rPr lang="ru-RU" sz="1400" b="1" dirty="0" err="1" smtClean="0"/>
              <a:t>Сенсорно-перцептивное</a:t>
            </a:r>
            <a:r>
              <a:rPr lang="ru-RU" sz="1400" b="1" dirty="0" smtClean="0"/>
              <a:t> развитие детей</a:t>
            </a:r>
            <a:r>
              <a:rPr lang="ru-RU" sz="1400" dirty="0" smtClean="0"/>
              <a:t> дошкольного возраста способствует развитию познавательных процессов, исследовательской и творческой активности  воспитанников.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 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Нормативно-распорядительная документация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1.Положение об организации работы Совета по профилактике безнадзорности </a:t>
            </a:r>
            <a:r>
              <a:rPr lang="ru-RU" dirty="0" smtClean="0"/>
              <a:t>МАДОУ «Центр развития </a:t>
            </a:r>
            <a:r>
              <a:rPr lang="ru-RU" dirty="0" err="1" smtClean="0"/>
              <a:t>ребенка-детский</a:t>
            </a:r>
            <a:r>
              <a:rPr lang="ru-RU" dirty="0" smtClean="0"/>
              <a:t> сад№90».</a:t>
            </a:r>
          </a:p>
          <a:p>
            <a:r>
              <a:rPr lang="ru-RU" dirty="0" smtClean="0"/>
              <a:t>2.Приказ о введение в действие Положения об организации работы Совета по профилактике безнадзорности.</a:t>
            </a:r>
          </a:p>
          <a:p>
            <a:r>
              <a:rPr lang="ru-RU" dirty="0" smtClean="0"/>
              <a:t>3.Положение о постановке и снятии с </a:t>
            </a:r>
            <a:r>
              <a:rPr lang="ru-RU" dirty="0" err="1" smtClean="0"/>
              <a:t>внутрисадового</a:t>
            </a:r>
            <a:r>
              <a:rPr lang="ru-RU" dirty="0" smtClean="0"/>
              <a:t> учета семей, находящихся в социально опасном положении.</a:t>
            </a:r>
          </a:p>
          <a:p>
            <a:pPr>
              <a:buNone/>
            </a:pPr>
            <a:r>
              <a:rPr lang="ru-RU" dirty="0" smtClean="0"/>
              <a:t>         4.Приказ о введении в действие Положения о постановке и снятии с </a:t>
            </a:r>
            <a:r>
              <a:rPr lang="ru-RU" dirty="0" err="1" smtClean="0"/>
              <a:t>внутрисадового</a:t>
            </a:r>
            <a:r>
              <a:rPr lang="ru-RU" dirty="0" smtClean="0"/>
              <a:t> учета семей, находящихся в социально опасном положении.</a:t>
            </a:r>
          </a:p>
          <a:p>
            <a:pPr>
              <a:buNone/>
            </a:pPr>
            <a:r>
              <a:rPr lang="ru-RU" dirty="0" smtClean="0"/>
              <a:t>         5.Приказ об утверждении членов Совета по профилактике безнадзорности.</a:t>
            </a:r>
          </a:p>
          <a:p>
            <a:pPr>
              <a:buNone/>
            </a:pPr>
            <a:r>
              <a:rPr lang="ru-RU" dirty="0" smtClean="0"/>
              <a:t>          6.План работы Совета по профилактике безнадзорности.</a:t>
            </a:r>
          </a:p>
          <a:p>
            <a:pPr>
              <a:buNone/>
            </a:pPr>
            <a:r>
              <a:rPr lang="ru-RU" dirty="0" smtClean="0"/>
              <a:t>          7.План работы МАДОУ  по профилактике раннего семейного неблагополучия и безнадзорности несовершеннолетних.</a:t>
            </a:r>
          </a:p>
          <a:p>
            <a:pPr>
              <a:buNone/>
            </a:pPr>
            <a:r>
              <a:rPr lang="ru-RU" dirty="0" smtClean="0"/>
              <a:t>         8.Алгоритм работы с </a:t>
            </a:r>
            <a:r>
              <a:rPr lang="ru-RU" dirty="0" err="1" smtClean="0"/>
              <a:t>семьями,находящимися</a:t>
            </a:r>
            <a:r>
              <a:rPr lang="ru-RU" dirty="0" smtClean="0"/>
              <a:t> в социально опасном положении.</a:t>
            </a:r>
          </a:p>
          <a:p>
            <a:pPr>
              <a:buNone/>
            </a:pPr>
            <a:r>
              <a:rPr lang="ru-RU" dirty="0" smtClean="0"/>
              <a:t>         4.План работы с </a:t>
            </a:r>
            <a:r>
              <a:rPr lang="ru-RU" dirty="0" err="1" smtClean="0"/>
              <a:t>семьями,находящимися</a:t>
            </a:r>
            <a:r>
              <a:rPr lang="ru-RU" dirty="0" smtClean="0"/>
              <a:t> в социально опасном положении.</a:t>
            </a:r>
          </a:p>
          <a:p>
            <a:pPr>
              <a:buNone/>
            </a:pPr>
            <a:r>
              <a:rPr lang="ru-RU" dirty="0" smtClean="0"/>
              <a:t>         5.Набор </a:t>
            </a:r>
            <a:r>
              <a:rPr lang="ru-RU" dirty="0" err="1" smtClean="0"/>
              <a:t>памяток,консультаций</a:t>
            </a:r>
            <a:r>
              <a:rPr lang="ru-RU" dirty="0" smtClean="0"/>
              <a:t> для педагогов и родителей.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latin typeface="+mn-lt"/>
              </a:rPr>
              <a:t>Перечень документации по работе с детьми из неблагополучных семей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*Общие документы</a:t>
            </a:r>
          </a:p>
          <a:p>
            <a:pPr>
              <a:buNone/>
            </a:pPr>
            <a:r>
              <a:rPr lang="ru-RU" b="1" dirty="0" smtClean="0"/>
              <a:t>*Пакет документов на неблагополучную семью</a:t>
            </a:r>
          </a:p>
          <a:p>
            <a:pPr>
              <a:buNone/>
            </a:pPr>
            <a:r>
              <a:rPr lang="ru-RU" b="1" dirty="0" smtClean="0"/>
              <a:t>*Анализ работы(ежеквартально)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Общие документы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Список детей и их </a:t>
            </a:r>
            <a:r>
              <a:rPr lang="ru-RU" dirty="0" err="1" smtClean="0"/>
              <a:t>семей,стоящих</a:t>
            </a:r>
            <a:r>
              <a:rPr lang="ru-RU" dirty="0" smtClean="0"/>
              <a:t> на </a:t>
            </a:r>
            <a:r>
              <a:rPr lang="ru-RU" dirty="0" err="1" smtClean="0"/>
              <a:t>внутрисадовом</a:t>
            </a:r>
            <a:r>
              <a:rPr lang="ru-RU" dirty="0" smtClean="0"/>
              <a:t> </a:t>
            </a:r>
            <a:r>
              <a:rPr lang="ru-RU" dirty="0" err="1" smtClean="0"/>
              <a:t>учете.Если</a:t>
            </a:r>
            <a:r>
              <a:rPr lang="ru-RU" dirty="0" smtClean="0"/>
              <a:t> таких семей </a:t>
            </a:r>
            <a:r>
              <a:rPr lang="ru-RU" dirty="0" err="1" smtClean="0"/>
              <a:t>нет,прилагается</a:t>
            </a:r>
            <a:r>
              <a:rPr lang="ru-RU" dirty="0" smtClean="0"/>
              <a:t> справка о </a:t>
            </a:r>
            <a:r>
              <a:rPr lang="ru-RU" dirty="0" err="1" smtClean="0"/>
              <a:t>невыявлении</a:t>
            </a:r>
            <a:r>
              <a:rPr lang="ru-RU" dirty="0" smtClean="0"/>
              <a:t> неблагополучных семей.</a:t>
            </a:r>
          </a:p>
          <a:p>
            <a:pPr>
              <a:buNone/>
            </a:pPr>
            <a:r>
              <a:rPr lang="ru-RU" dirty="0" smtClean="0"/>
              <a:t>       План работы с неблагополучными семьями по предупреждению нарушений прав детей в семье.</a:t>
            </a:r>
          </a:p>
          <a:p>
            <a:pPr>
              <a:buNone/>
            </a:pPr>
            <a:r>
              <a:rPr lang="ru-RU" dirty="0" smtClean="0"/>
              <a:t>      Список детей и их </a:t>
            </a:r>
            <a:r>
              <a:rPr lang="ru-RU" dirty="0" err="1" smtClean="0"/>
              <a:t>семей,состоящих</a:t>
            </a:r>
            <a:r>
              <a:rPr lang="ru-RU" dirty="0" smtClean="0"/>
              <a:t> на учете в КДН или органах опеки и </a:t>
            </a:r>
            <a:r>
              <a:rPr lang="ru-RU" dirty="0" err="1" smtClean="0"/>
              <a:t>попечительства.Если</a:t>
            </a:r>
            <a:r>
              <a:rPr lang="ru-RU" dirty="0" smtClean="0"/>
              <a:t> таких семей нет, прилагается справка о </a:t>
            </a:r>
            <a:r>
              <a:rPr lang="ru-RU" dirty="0" err="1" smtClean="0"/>
              <a:t>невыявлении</a:t>
            </a:r>
            <a:r>
              <a:rPr lang="ru-RU" dirty="0" smtClean="0"/>
              <a:t> неблагополучных семей.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7858180" cy="120334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Пакет документов на неблагополучную семью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Представление на постановку на </a:t>
            </a:r>
            <a:r>
              <a:rPr lang="ru-RU" dirty="0" err="1" smtClean="0"/>
              <a:t>внутрисадовый</a:t>
            </a:r>
            <a:r>
              <a:rPr lang="ru-RU" dirty="0" smtClean="0"/>
              <a:t> учет семьи.</a:t>
            </a:r>
          </a:p>
          <a:p>
            <a:pPr>
              <a:buNone/>
            </a:pPr>
            <a:r>
              <a:rPr lang="ru-RU" dirty="0" smtClean="0"/>
              <a:t>Выписка и протоколы заседания Педагогического  совета о постановке на учет семьи.</a:t>
            </a:r>
          </a:p>
          <a:p>
            <a:pPr>
              <a:buNone/>
            </a:pPr>
            <a:r>
              <a:rPr lang="ru-RU" dirty="0" smtClean="0"/>
              <a:t>Карта неблагополучной семьи.</a:t>
            </a:r>
          </a:p>
          <a:p>
            <a:pPr>
              <a:buNone/>
            </a:pPr>
            <a:r>
              <a:rPr lang="ru-RU" dirty="0" smtClean="0"/>
              <a:t>План индивидуальной профилактической работы с семьей.</a:t>
            </a:r>
          </a:p>
          <a:p>
            <a:pPr>
              <a:buNone/>
            </a:pPr>
            <a:r>
              <a:rPr lang="ru-RU" dirty="0" smtClean="0"/>
              <a:t>Характеристика на ребенка.</a:t>
            </a:r>
          </a:p>
          <a:p>
            <a:pPr>
              <a:buNone/>
            </a:pPr>
            <a:r>
              <a:rPr lang="ru-RU" dirty="0" smtClean="0"/>
              <a:t>Акты обследования жилищно-бытовых условий семьи.</a:t>
            </a:r>
          </a:p>
          <a:p>
            <a:pPr>
              <a:buNone/>
            </a:pPr>
            <a:r>
              <a:rPr lang="ru-RU" dirty="0" smtClean="0"/>
              <a:t>Дневник наблюдений за ребенком из неблагополучной семьи.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58" y="928670"/>
            <a:ext cx="7872442" cy="557216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                                                                                                 </a:t>
            </a:r>
            <a:r>
              <a:rPr lang="ru-RU" sz="49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В Совет профилактики безнадзорности</a:t>
            </a:r>
            <a:endParaRPr lang="ru-RU" sz="4900" dirty="0" smtClean="0"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49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                                                      </a:t>
            </a:r>
            <a:endParaRPr lang="ru-RU" sz="4900" dirty="0" smtClean="0"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4900" b="1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Представление на постановку на </a:t>
            </a:r>
            <a:r>
              <a:rPr lang="ru-RU" sz="4900" b="1" dirty="0" err="1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внутрисадовый</a:t>
            </a:r>
            <a:r>
              <a:rPr lang="ru-RU" sz="4900" b="1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 учет семьи</a:t>
            </a:r>
            <a:endParaRPr lang="ru-RU" sz="4900" dirty="0" smtClean="0"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49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Социальный статус ________________________________________________</a:t>
            </a:r>
            <a:br>
              <a:rPr lang="ru-RU" sz="49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49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(полноценная, многодетная, одинокая мать/отец, малообеспеченная, опекунская)</a:t>
            </a:r>
            <a:endParaRPr lang="ru-RU" sz="4900" dirty="0" smtClean="0"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49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Мать __________________________________________________________</a:t>
            </a:r>
            <a:br>
              <a:rPr lang="ru-RU" sz="49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49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(Ф.И.О.)</a:t>
            </a:r>
            <a:endParaRPr lang="ru-RU" sz="4900" dirty="0" smtClean="0"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49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Отец ___________________________________________________________</a:t>
            </a:r>
            <a:br>
              <a:rPr lang="ru-RU" sz="49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49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(Ф.И.О.)</a:t>
            </a:r>
            <a:endParaRPr lang="ru-RU" sz="4900" dirty="0" smtClean="0"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49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Опекун (попечитель) _____________________________________________</a:t>
            </a:r>
            <a:br>
              <a:rPr lang="ru-RU" sz="49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49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(Ф.И.О.)</a:t>
            </a:r>
            <a:endParaRPr lang="ru-RU" sz="4900" dirty="0" smtClean="0"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49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Адрес фактического проживания ___________________________________</a:t>
            </a:r>
            <a:br>
              <a:rPr lang="ru-RU" sz="49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49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Адрес регистрации _______________________________________________</a:t>
            </a:r>
            <a:br>
              <a:rPr lang="ru-RU" sz="49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49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Имеются дети ____________________________________________________</a:t>
            </a:r>
            <a:br>
              <a:rPr lang="ru-RU" sz="49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49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(имя, год рождения, где обучается или работает (не работает)</a:t>
            </a:r>
            <a:endParaRPr lang="ru-RU" sz="4900" dirty="0" smtClean="0">
              <a:ea typeface="Times New Roman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49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_____________________________________________________________</a:t>
            </a:r>
            <a:br>
              <a:rPr lang="ru-RU" sz="49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49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(причины постановки на </a:t>
            </a:r>
            <a:r>
              <a:rPr lang="ru-RU" sz="4900" dirty="0" err="1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внутрисадовый</a:t>
            </a:r>
            <a:r>
              <a:rPr lang="ru-RU" sz="49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 учет)</a:t>
            </a:r>
            <a:r>
              <a:rPr lang="ru-RU" sz="4900" dirty="0" smtClean="0">
                <a:ea typeface="Times New Roman" pitchFamily="18" charset="0"/>
                <a:cs typeface="Arial" pitchFamily="34" charset="0"/>
              </a:rPr>
              <a:t>________________________</a:t>
            </a:r>
            <a:r>
              <a:rPr lang="ru-RU" sz="49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/>
            </a:r>
            <a:br>
              <a:rPr lang="ru-RU" sz="49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49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а также по представлению ______________________________________</a:t>
            </a:r>
            <a:br>
              <a:rPr lang="ru-RU" sz="49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49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(ПДН ОВД, КДН, органов социальной защиты, опеки (попечительства)</a:t>
            </a:r>
            <a:endParaRPr lang="ru-RU" sz="4900" dirty="0" smtClean="0"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49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считаем необходимым семью ___________________________ поставить на</a:t>
            </a:r>
            <a:br>
              <a:rPr lang="ru-RU" sz="49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4900" dirty="0" err="1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внутрисадовый</a:t>
            </a:r>
            <a:r>
              <a:rPr lang="ru-RU" sz="49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 учет семей, находящихся в социально опасном положении.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4900" dirty="0" smtClean="0"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4900" dirty="0" err="1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Ст.воспитатель___________________</a:t>
            </a:r>
            <a:r>
              <a:rPr lang="ru-RU" sz="49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/>
            </a:r>
            <a:br>
              <a:rPr lang="ru-RU" sz="49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49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Воспитатели </a:t>
            </a:r>
            <a:r>
              <a:rPr lang="ru-RU" sz="4900" dirty="0" err="1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группы_____________________</a:t>
            </a:r>
            <a:endParaRPr lang="ru-RU" sz="4900" dirty="0" smtClean="0"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49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"___" __________ 200__ г.</a:t>
            </a:r>
            <a:endParaRPr lang="ru-RU" sz="4900" dirty="0" smtClean="0"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428605"/>
            <a:ext cx="8215370" cy="575542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В Совет  по профилактике безнадзорности 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</a:t>
            </a:r>
            <a:br>
              <a:rPr lang="ru-RU" sz="160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ПРЕДСТАВЛЕНИЕ</a:t>
            </a:r>
            <a:br>
              <a:rPr lang="ru-RU" sz="1600" b="1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1600" b="1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НА СНЯТИЕ С ВНУТРИСАДОВОГО УЧЕТА СЕМЬИ</a:t>
            </a:r>
            <a:endParaRPr lang="ru-RU" sz="1600" b="1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Семьи обучающегося _____________________________________________</a:t>
            </a:r>
            <a:br>
              <a:rPr lang="ru-RU" sz="16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16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Мать ____________________________________________________________</a:t>
            </a:r>
            <a:br>
              <a:rPr lang="ru-RU" sz="16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16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Отец ____________________________________________________________</a:t>
            </a:r>
            <a:br>
              <a:rPr lang="ru-RU" sz="16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16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Опекун (попечитель) ________________________________________________</a:t>
            </a:r>
            <a:br>
              <a:rPr lang="ru-RU" sz="16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16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Адрес проживания семьи ___________________________________________</a:t>
            </a:r>
            <a:br>
              <a:rPr lang="ru-RU" sz="16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16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Состоящей на учете ________________________________________________</a:t>
            </a:r>
            <a:br>
              <a:rPr lang="ru-RU" sz="16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16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(дата постановки, основание, причины)</a:t>
            </a:r>
            <a:endParaRPr lang="ru-RU" sz="16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__________________________________________________________________</a:t>
            </a:r>
            <a:br>
              <a:rPr lang="ru-RU" sz="16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16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В ходе проведения индивидуальной профилактической работы</a:t>
            </a:r>
            <a:br>
              <a:rPr lang="ru-RU" sz="16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16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__________________________________________________________________</a:t>
            </a:r>
            <a:br>
              <a:rPr lang="ru-RU" sz="16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16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__________________________________________________________________</a:t>
            </a:r>
            <a:br>
              <a:rPr lang="ru-RU" sz="16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16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__________________________________________________________________</a:t>
            </a:r>
            <a:br>
              <a:rPr lang="ru-RU" sz="16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16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а также по представлению __________________________________________</a:t>
            </a:r>
            <a:br>
              <a:rPr lang="ru-RU" sz="16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16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(ПДН ОВД, КДН, органов социальной защиты, опеки (попечительства)</a:t>
            </a:r>
            <a:br>
              <a:rPr lang="ru-RU" sz="16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16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предлагаем семью ________________________________ с </a:t>
            </a:r>
            <a:r>
              <a:rPr lang="ru-RU" sz="1600" dirty="0" err="1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внутрисадового</a:t>
            </a:r>
            <a:r>
              <a:rPr lang="ru-RU" sz="16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 учета снять.</a:t>
            </a:r>
            <a:endParaRPr lang="ru-RU" sz="16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Старший </a:t>
            </a:r>
            <a:r>
              <a:rPr lang="ru-RU" sz="1600" dirty="0" err="1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воспитатель__________________</a:t>
            </a:r>
            <a:r>
              <a:rPr lang="ru-RU" sz="16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/>
            </a:r>
            <a:br>
              <a:rPr lang="ru-RU" sz="16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16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Воспитатели </a:t>
            </a:r>
            <a:r>
              <a:rPr lang="ru-RU" sz="1600" dirty="0" err="1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группы___________________</a:t>
            </a:r>
            <a:r>
              <a:rPr lang="ru-RU" sz="16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  __________________</a:t>
            </a:r>
            <a:endParaRPr lang="ru-RU" sz="16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"___" __________ 200__ г.</a:t>
            </a:r>
            <a:endParaRPr lang="ru-RU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214291"/>
            <a:ext cx="8358246" cy="65556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УЧЕТНАЯ КАРТОЧКА СЕМЬИ,</a:t>
            </a:r>
            <a:endParaRPr lang="ru-RU" sz="1400" dirty="0" smtClean="0"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НАХОДЯЩЕЙСЯ В СОЦИАЛЬНО ОПАСНОМ ПОЛОЖЕНИИ</a:t>
            </a:r>
            <a:endParaRPr lang="ru-RU" sz="14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Дата постановки на </a:t>
            </a:r>
            <a:r>
              <a:rPr lang="ru-RU" sz="1400" dirty="0" err="1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внутрисадовый</a:t>
            </a:r>
            <a:r>
              <a:rPr lang="ru-RU" sz="14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 учет ______________________________</a:t>
            </a:r>
            <a:br>
              <a:rPr lang="ru-RU" sz="14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14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Основания постановки на </a:t>
            </a:r>
            <a:r>
              <a:rPr lang="ru-RU" sz="1400" dirty="0" err="1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внутрисадовый</a:t>
            </a:r>
            <a:r>
              <a:rPr lang="ru-RU" sz="14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 учет ________________________</a:t>
            </a:r>
            <a:br>
              <a:rPr lang="ru-RU" sz="14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14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Мать ____________________________________________________________</a:t>
            </a:r>
            <a:br>
              <a:rPr lang="ru-RU" sz="14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14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Место работы _____________________________________________________</a:t>
            </a:r>
            <a:br>
              <a:rPr lang="ru-RU" sz="14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14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Отец _____________________________________________________________</a:t>
            </a:r>
            <a:br>
              <a:rPr lang="ru-RU" sz="14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14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Место работы _____________________________________________________</a:t>
            </a:r>
            <a:br>
              <a:rPr lang="ru-RU" sz="14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14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Брак родителей ___________________________________________________</a:t>
            </a:r>
            <a:br>
              <a:rPr lang="ru-RU" sz="14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14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Опекун (попечитель) ________________________________________________</a:t>
            </a:r>
            <a:br>
              <a:rPr lang="ru-RU" sz="14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14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Место работы (на пенсии) ___________________________________________</a:t>
            </a:r>
            <a:br>
              <a:rPr lang="ru-RU" sz="14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14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Количество детей __________________________________________________</a:t>
            </a:r>
            <a:br>
              <a:rPr lang="ru-RU" sz="14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14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(имя, год рождения, где обучается или работает</a:t>
            </a:r>
            <a:br>
              <a:rPr lang="ru-RU" sz="14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14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(не работает), социальный статус)</a:t>
            </a:r>
            <a:br>
              <a:rPr lang="ru-RU" sz="14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14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В семье также проживают: ___________________________________________</a:t>
            </a:r>
            <a:br>
              <a:rPr lang="ru-RU" sz="14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14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Семья фактически проживает по адресу: ______________________________</a:t>
            </a:r>
            <a:br>
              <a:rPr lang="ru-RU" sz="14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14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Место регистрации _________________________________________________</a:t>
            </a:r>
            <a:br>
              <a:rPr lang="ru-RU" sz="14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14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Социальный статус семьи ___________________________________________</a:t>
            </a:r>
            <a:br>
              <a:rPr lang="ru-RU" sz="14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14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(полноценная, многодетная, одинокая мать/отец, малообеспеченная, </a:t>
            </a:r>
            <a:br>
              <a:rPr lang="ru-RU" sz="14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14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опекунская)</a:t>
            </a:r>
            <a:br>
              <a:rPr lang="ru-RU" sz="14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14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Жилищные условия ________________________________________________</a:t>
            </a:r>
            <a:endParaRPr lang="ru-RU" sz="14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Семья имеет:</a:t>
            </a:r>
            <a:br>
              <a:rPr lang="ru-RU" sz="14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14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Общий доход _____________________________________________________</a:t>
            </a:r>
            <a:br>
              <a:rPr lang="ru-RU" sz="14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14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Получает детское пособие __________________________________________</a:t>
            </a:r>
            <a:br>
              <a:rPr lang="ru-RU" sz="14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14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Получает пенсию по потере кормильца _______________________________</a:t>
            </a:r>
            <a:br>
              <a:rPr lang="ru-RU" sz="14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14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Оказывалась социальная помощь ранее _______________________________</a:t>
            </a:r>
            <a:br>
              <a:rPr lang="ru-RU" sz="14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14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Краткая характеристика социально - психологической</a:t>
            </a:r>
            <a:br>
              <a:rPr lang="ru-RU" sz="14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14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ситуации в </a:t>
            </a:r>
            <a:r>
              <a:rPr lang="ru-RU" sz="1400" dirty="0" err="1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семье__________________________________________________</a:t>
            </a:r>
            <a:endParaRPr lang="ru-RU" sz="14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err="1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Воспитатель____________________________________</a:t>
            </a:r>
            <a:endParaRPr lang="ru-RU" sz="14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"__" __________ 200__ г.</a:t>
            </a:r>
            <a:endParaRPr lang="ru-RU" sz="1400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792</TotalTime>
  <Words>1610</Words>
  <Application>Microsoft Office PowerPoint</Application>
  <PresentationFormat>Экран (4:3)</PresentationFormat>
  <Paragraphs>289</Paragraphs>
  <Slides>27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Апекс</vt:lpstr>
      <vt:lpstr>Муниципальное автономное дошкольное образовательное учреждение городского округа Саранск «Центр развития ребенка-детский сад№90»</vt:lpstr>
      <vt:lpstr>Нормативно-правовая база</vt:lpstr>
      <vt:lpstr>Нормативно-распорядительная документация</vt:lpstr>
      <vt:lpstr>Перечень документации по работе с детьми из неблагополучных семей</vt:lpstr>
      <vt:lpstr>Общие документы </vt:lpstr>
      <vt:lpstr> Пакет документов на неблагополучную семью </vt:lpstr>
      <vt:lpstr>Слайд 7</vt:lpstr>
      <vt:lpstr>Слайд 8</vt:lpstr>
      <vt:lpstr>Слайд 9</vt:lpstr>
      <vt:lpstr>  Дневник наблюдений за ребенком из неблагополучной семьи  </vt:lpstr>
      <vt:lpstr>Виды неблагополучных семей</vt:lpstr>
      <vt:lpstr>Слайд 12</vt:lpstr>
      <vt:lpstr>Слайд 13</vt:lpstr>
      <vt:lpstr>Слайд 14</vt:lpstr>
      <vt:lpstr>Слайд 15</vt:lpstr>
      <vt:lpstr>Слайд 16</vt:lpstr>
      <vt:lpstr>Возможные признаки неблагополучия  у ребенка</vt:lpstr>
      <vt:lpstr>Источники поступления информации</vt:lpstr>
      <vt:lpstr>Алгоритм работы с семьей,попавшей в  социально-опасную ситуацию</vt:lpstr>
      <vt:lpstr> Акт материально-бытового обследования неблагополучной семьи </vt:lpstr>
      <vt:lpstr>Примерная схема первой беседы</vt:lpstr>
      <vt:lpstr>Общий план изучения семьи</vt:lpstr>
      <vt:lpstr>Слайд 23</vt:lpstr>
      <vt:lpstr>Слайд 24</vt:lpstr>
      <vt:lpstr>Формы работы с родителями</vt:lpstr>
      <vt:lpstr>Возможные виды помощи и поддержки</vt:lpstr>
      <vt:lpstr>Методы, используемые в  работе с детьми из неблагополучных семей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автономное дошкольное образовательное учреждение городского округа Саранск «Центр развития ребенка-детский сад№90»</dc:title>
  <dc:creator>A</dc:creator>
  <cp:lastModifiedBy>A</cp:lastModifiedBy>
  <cp:revision>84</cp:revision>
  <dcterms:created xsi:type="dcterms:W3CDTF">2015-04-16T07:50:24Z</dcterms:created>
  <dcterms:modified xsi:type="dcterms:W3CDTF">2015-04-24T05:12:58Z</dcterms:modified>
</cp:coreProperties>
</file>