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2" r:id="rId6"/>
    <p:sldId id="29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6832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</a:rPr>
              <a:t>Культура России начала ХХ </a:t>
            </a:r>
            <a:r>
              <a:rPr lang="ru-RU" sz="72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</a:rPr>
              <a:t>в.</a:t>
            </a:r>
            <a:endParaRPr lang="ru-RU" sz="7200" b="1" dirty="0">
              <a:ln w="28575">
                <a:solidFill>
                  <a:srgbClr val="FFFF00"/>
                </a:solidFill>
                <a:prstDash val="solid"/>
                <a:miter lim="800000"/>
              </a:ln>
              <a:noFil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43"/>
            <a:ext cx="5400600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8366" y="188640"/>
            <a:ext cx="2473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Особняк С.П. </a:t>
            </a:r>
            <a:r>
              <a:rPr lang="ru-RU" b="1" dirty="0" err="1">
                <a:solidFill>
                  <a:schemeClr val="bg1"/>
                </a:solidFill>
              </a:rPr>
              <a:t>Рябушинского</a:t>
            </a:r>
            <a:r>
              <a:rPr lang="ru-RU" b="1" dirty="0">
                <a:solidFill>
                  <a:schemeClr val="bg1"/>
                </a:solidFill>
              </a:rPr>
              <a:t> на ул. Малой Никитской в Москве.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Арх. Ф.О. </a:t>
            </a:r>
            <a:r>
              <a:rPr lang="ru-RU" b="1" dirty="0" err="1">
                <a:solidFill>
                  <a:schemeClr val="bg1"/>
                </a:solidFill>
              </a:rPr>
              <a:t>Шехтель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687901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dirty="0">
                <a:solidFill>
                  <a:schemeClr val="bg1"/>
                </a:solidFill>
              </a:rPr>
              <a:t>рубеже </a:t>
            </a:r>
            <a:r>
              <a:rPr lang="en-US" sz="2000" b="1" dirty="0">
                <a:solidFill>
                  <a:schemeClr val="bg1"/>
                </a:solidFill>
              </a:rPr>
              <a:t>XIX</a:t>
            </a:r>
            <a:r>
              <a:rPr lang="ru-RU" sz="2000" b="1" dirty="0">
                <a:solidFill>
                  <a:schemeClr val="bg1"/>
                </a:solidFill>
              </a:rPr>
              <a:t>-ХХ вв. на смену господству эклек­тики и русского стиля пришло преобладание мо­дерна. Для зданий, построенных в этом стиле, харак­терны богатое декоративное убранство, </a:t>
            </a:r>
            <a:r>
              <a:rPr lang="ru-RU" sz="2000" b="1" dirty="0" err="1" smtClean="0">
                <a:solidFill>
                  <a:schemeClr val="bg1"/>
                </a:solidFill>
              </a:rPr>
              <a:t>вклю</a:t>
            </a:r>
            <a:r>
              <a:rPr lang="ru-RU" sz="2000" b="1" dirty="0" smtClean="0">
                <a:solidFill>
                  <a:schemeClr val="bg1"/>
                </a:solidFill>
              </a:rPr>
              <a:t>-чающее </a:t>
            </a:r>
            <a:r>
              <a:rPr lang="ru-RU" sz="2000" b="1" dirty="0">
                <a:solidFill>
                  <a:schemeClr val="bg1"/>
                </a:solidFill>
              </a:rPr>
              <a:t>скульптуру и мозаичные панно, изломанность линий, </a:t>
            </a:r>
            <a:r>
              <a:rPr lang="ru-RU" sz="2000" b="1" dirty="0" err="1" smtClean="0">
                <a:solidFill>
                  <a:schemeClr val="bg1"/>
                </a:solidFill>
              </a:rPr>
              <a:t>сво-бодное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построение плана здания и сложные объе­мы, необычный рисунок оконных переплетов и балкон­ных решеток, </a:t>
            </a:r>
            <a:r>
              <a:rPr lang="ru-RU" sz="2000" b="1" dirty="0" smtClean="0">
                <a:solidFill>
                  <a:schemeClr val="bg1"/>
                </a:solidFill>
              </a:rPr>
              <a:t>применение </a:t>
            </a:r>
            <a:r>
              <a:rPr lang="ru-RU" sz="2000" b="1" dirty="0">
                <a:solidFill>
                  <a:schemeClr val="bg1"/>
                </a:solidFill>
              </a:rPr>
              <a:t>различных конструктивных материалов: камня и железобетона, керамики, стекла и </a:t>
            </a:r>
            <a:r>
              <a:rPr lang="ru-RU" sz="2000" b="1" dirty="0" smtClean="0">
                <a:solidFill>
                  <a:schemeClr val="bg1"/>
                </a:solidFill>
              </a:rPr>
              <a:t>металла</a:t>
            </a:r>
            <a:r>
              <a:rPr lang="ru-RU" sz="2000" b="1" dirty="0">
                <a:solidFill>
                  <a:schemeClr val="bg1"/>
                </a:solidFill>
              </a:rPr>
              <a:t>. Модерн широко использовал стилизацию на темы готики, классицизма, ампира, античного искусст­ва, древнерусского зодчества.</a:t>
            </a:r>
          </a:p>
        </p:txBody>
      </p:sp>
    </p:spTree>
    <p:extLst>
      <p:ext uri="{BB962C8B-B14F-4D97-AF65-F5344CB8AC3E}">
        <p14:creationId xmlns:p14="http://schemas.microsoft.com/office/powerpoint/2010/main" val="40672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" y="31904"/>
            <a:ext cx="9258557" cy="58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089" y="584533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Гостиница «Метрополь». Арх. В. </a:t>
            </a:r>
            <a:r>
              <a:rPr lang="ru-RU" sz="2000" b="1" dirty="0" err="1">
                <a:solidFill>
                  <a:schemeClr val="bg1"/>
                </a:solidFill>
              </a:rPr>
              <a:t>Валькот</a:t>
            </a:r>
            <a:r>
              <a:rPr lang="ru-RU" sz="2000" b="1" dirty="0">
                <a:solidFill>
                  <a:schemeClr val="bg1"/>
                </a:solidFill>
              </a:rPr>
              <a:t>. Фрагмент фасада</a:t>
            </a:r>
          </a:p>
        </p:txBody>
      </p:sp>
    </p:spTree>
    <p:extLst>
      <p:ext uri="{BB962C8B-B14F-4D97-AF65-F5344CB8AC3E}">
        <p14:creationId xmlns:p14="http://schemas.microsoft.com/office/powerpoint/2010/main" val="143650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" y="-82855"/>
            <a:ext cx="66735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76256" y="116632"/>
            <a:ext cx="2165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Дом товарищества «</a:t>
            </a:r>
            <a:r>
              <a:rPr lang="ru-RU" b="1" dirty="0" err="1">
                <a:solidFill>
                  <a:schemeClr val="bg1"/>
                </a:solidFill>
              </a:rPr>
              <a:t>Мюр</a:t>
            </a:r>
            <a:r>
              <a:rPr lang="ru-RU" b="1" dirty="0">
                <a:solidFill>
                  <a:schemeClr val="bg1"/>
                </a:solidFill>
              </a:rPr>
              <a:t> и </a:t>
            </a:r>
            <a:r>
              <a:rPr lang="ru-RU" b="1" dirty="0" err="1">
                <a:solidFill>
                  <a:schemeClr val="bg1"/>
                </a:solidFill>
              </a:rPr>
              <a:t>Мерилиз</a:t>
            </a:r>
            <a:r>
              <a:rPr lang="ru-RU" b="1" dirty="0">
                <a:solidFill>
                  <a:schemeClr val="bg1"/>
                </a:solidFill>
              </a:rPr>
              <a:t>». Арх. Р.И. Клейн</a:t>
            </a:r>
          </a:p>
        </p:txBody>
      </p:sp>
    </p:spTree>
    <p:extLst>
      <p:ext uri="{BB962C8B-B14F-4D97-AF65-F5344CB8AC3E}">
        <p14:creationId xmlns:p14="http://schemas.microsoft.com/office/powerpoint/2010/main" val="1204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64411"/>
            <a:ext cx="9132299" cy="671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29" y="63813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Особняк М.Ф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Кшесинской.Архитектор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А.И</a:t>
            </a:r>
            <a:r>
              <a:rPr lang="ru-RU" sz="2000" b="1" dirty="0">
                <a:solidFill>
                  <a:schemeClr val="bg1"/>
                </a:solidFill>
              </a:rPr>
              <a:t>. фон Гоген</a:t>
            </a:r>
          </a:p>
        </p:txBody>
      </p:sp>
    </p:spTree>
    <p:extLst>
      <p:ext uri="{BB962C8B-B14F-4D97-AF65-F5344CB8AC3E}">
        <p14:creationId xmlns:p14="http://schemas.microsoft.com/office/powerpoint/2010/main" val="158109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4" y="-1"/>
            <a:ext cx="917558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1585" y="0"/>
            <a:ext cx="9175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Церковь Марфо-Мариинской обители в Москве. Архитектор </a:t>
            </a:r>
            <a:r>
              <a:rPr lang="ru-RU" sz="2000" b="1" dirty="0" smtClean="0">
                <a:solidFill>
                  <a:schemeClr val="bg1"/>
                </a:solidFill>
              </a:rPr>
              <a:t>             А.В</a:t>
            </a:r>
            <a:r>
              <a:rPr lang="ru-RU" sz="2000" b="1" dirty="0">
                <a:solidFill>
                  <a:schemeClr val="bg1"/>
                </a:solidFill>
              </a:rPr>
              <a:t>. Щусев</a:t>
            </a:r>
          </a:p>
        </p:txBody>
      </p:sp>
    </p:spTree>
    <p:extLst>
      <p:ext uri="{BB962C8B-B14F-4D97-AF65-F5344CB8AC3E}">
        <p14:creationId xmlns:p14="http://schemas.microsoft.com/office/powerpoint/2010/main" val="3205425587"/>
      </p:ext>
    </p:extLst>
  </p:cSld>
  <p:clrMapOvr>
    <a:masterClrMapping/>
  </p:clrMapOvr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528</TotalTime>
  <Words>154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GoldNight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75</cp:revision>
  <dcterms:created xsi:type="dcterms:W3CDTF">2014-09-21T12:56:13Z</dcterms:created>
  <dcterms:modified xsi:type="dcterms:W3CDTF">2014-11-22T04:42:37Z</dcterms:modified>
</cp:coreProperties>
</file>