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FFCCFF"/>
    <a:srgbClr val="FF00FF"/>
    <a:srgbClr val="FF0000"/>
    <a:srgbClr val="660066"/>
    <a:srgbClr val="66FF3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48" autoAdjust="0"/>
    <p:restoredTop sz="94713" autoAdjust="0"/>
  </p:normalViewPr>
  <p:slideViewPr>
    <p:cSldViewPr>
      <p:cViewPr>
        <p:scale>
          <a:sx n="70" d="100"/>
          <a:sy n="70" d="100"/>
        </p:scale>
        <p:origin x="-9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EB79443-A33A-4E87-8E9B-6DD004498C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E4BE-1E22-4620-A969-1D43E163FDD1}" type="slidenum">
              <a:rPr lang="ru-RU"/>
              <a:pPr/>
              <a:t>1</a:t>
            </a:fld>
            <a:endParaRPr lang="ru-RU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4E400-8B98-481B-BBE5-3C03B612CBFB}" type="slidenum">
              <a:rPr lang="ru-RU"/>
              <a:pPr/>
              <a:t>2</a:t>
            </a:fld>
            <a:endParaRPr lang="ru-RU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Глагол отвечает на вопросы: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A5D19C-9808-4B58-A382-BDB643877D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00FC8-7D96-48D1-B0FF-9BA88E55C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7D725-E0C1-4E59-ADA0-E9A3E5DB5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313FB-4E2A-414F-A63A-4BF4EFBB2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9BC-F288-4A50-914E-68EF5828B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C32C5-0CE6-457E-B8B6-97B79C6ECE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63095-CDF8-4A63-860F-A5964884EF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5152-456B-4D4E-B9E2-AB286A50A0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7F7DC-82B0-4AA7-851E-BCFD5F2C69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C8F2D-629C-4BAC-903F-E579C05544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A7FF-D8FD-4B27-B4C9-40DC62D5E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E1C98ED-9133-4905-BD9A-03740BF9898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8" y="2276475"/>
            <a:ext cx="6408737" cy="18002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ГЛАГОЛ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555875" y="620713"/>
            <a:ext cx="41036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CC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Повтори!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124075" y="1628775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hlinkClick r:id="rId2" action="ppaction://hlinksldjump"/>
              </a:rPr>
              <a:t>Что такое глагол?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0" y="2276475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 action="ppaction://hlinksldjump"/>
              </a:rPr>
              <a:t>Неопределенная форма глагола</a:t>
            </a:r>
            <a:endParaRPr lang="ru-RU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692275" y="2708275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 action="ppaction://hlinksldjump"/>
              </a:rPr>
              <a:t>Время глагола</a:t>
            </a:r>
            <a:endParaRPr lang="ru-RU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0" y="3429000"/>
            <a:ext cx="410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5" action="ppaction://hlinksldjump"/>
              </a:rPr>
              <a:t>Родовые окончания глаголов</a:t>
            </a:r>
            <a:endParaRPr lang="ru-RU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971550" y="3933825"/>
            <a:ext cx="417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6" action="ppaction://hlinksldjump"/>
              </a:rPr>
              <a:t>Личные окончания глаголов</a:t>
            </a:r>
            <a:endParaRPr lang="ru-RU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76600" y="4868863"/>
            <a:ext cx="5113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7" action="ppaction://hlinksldjump"/>
              </a:rPr>
              <a:t>Правописание безударных личных окончаний</a:t>
            </a:r>
            <a:endParaRPr lang="ru-RU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827088" y="5734050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8" action="ppaction://hlinksldjump"/>
              </a:rPr>
              <a:t>Правописание «Ь» в глаголах</a:t>
            </a:r>
            <a:endParaRPr lang="ru-RU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148263" y="5734050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9" action="ppaction://hlinksldjump"/>
              </a:rPr>
              <a:t>Определение спряжения</a:t>
            </a: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49" grpId="1" animBg="1"/>
      <p:bldP spid="31749" grpId="2" animBg="1"/>
      <p:bldP spid="31750" grpId="0"/>
      <p:bldP spid="31751" grpId="0"/>
      <p:bldP spid="31752" grpId="0"/>
      <p:bldP spid="31753" grpId="0"/>
      <p:bldP spid="31754" grpId="0"/>
      <p:bldP spid="31755" grpId="0"/>
      <p:bldP spid="317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843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/>
              <a:t>        </a:t>
            </a:r>
            <a:r>
              <a:rPr lang="ru-RU">
                <a:solidFill>
                  <a:schemeClr val="hlink"/>
                </a:solidFill>
              </a:rPr>
              <a:t>ЧТО ТАКОЕ ГЛАГОЛ?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29600" cy="876300"/>
          </a:xfrm>
        </p:spPr>
        <p:txBody>
          <a:bodyPr/>
          <a:lstStyle/>
          <a:p>
            <a:r>
              <a:rPr lang="ru-RU"/>
              <a:t>Глагол – это....</a:t>
            </a:r>
          </a:p>
          <a:p>
            <a:endParaRPr lang="ru-RU"/>
          </a:p>
          <a:p>
            <a:r>
              <a:rPr lang="ru-RU"/>
              <a:t>Глагол отвечает на вопросы: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Глагол обозначает…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708400" y="198913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FF00"/>
                </a:solidFill>
              </a:rPr>
              <a:t>часть</a:t>
            </a:r>
            <a:r>
              <a:rPr lang="ru-RU" sz="2400" b="1">
                <a:solidFill>
                  <a:srgbClr val="FFFF00"/>
                </a:solidFill>
              </a:rPr>
              <a:t> </a:t>
            </a:r>
            <a:r>
              <a:rPr lang="ru-RU" sz="2400" b="1" i="1">
                <a:solidFill>
                  <a:srgbClr val="FFFF00"/>
                </a:solidFill>
              </a:rPr>
              <a:t>речи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87450" y="3789363"/>
            <a:ext cx="69135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FF00"/>
                </a:solidFill>
              </a:rPr>
              <a:t>Что делать?   Что сделать?    Что делает?            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FF00"/>
                </a:solidFill>
              </a:rPr>
              <a:t>     Что делал?....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58888" y="5589588"/>
            <a:ext cx="619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FF00"/>
                </a:solidFill>
              </a:rPr>
              <a:t>действие  </a:t>
            </a:r>
            <a:r>
              <a:rPr lang="ru-RU" sz="2400" b="1" i="1">
                <a:solidFill>
                  <a:srgbClr val="FFFF00"/>
                </a:solidFill>
                <a:hlinkClick r:id="rId3" action="ppaction://hlinksldjump"/>
              </a:rPr>
              <a:t>или</a:t>
            </a:r>
            <a:r>
              <a:rPr lang="ru-RU" sz="2400" b="1" i="1">
                <a:solidFill>
                  <a:srgbClr val="FFFF00"/>
                </a:solidFill>
              </a:rPr>
              <a:t>  состояние  предмета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uiExpand="1" build="p"/>
      <p:bldP spid="18436" grpId="0"/>
      <p:bldP spid="18437" grpId="0"/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620713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00"/>
                </a:solidFill>
                <a:latin typeface="Arial Black" pitchFamily="34" charset="0"/>
              </a:rPr>
              <a:t>НЕОПРЕДЕЛЕННАЯ</a:t>
            </a:r>
            <a:r>
              <a:rPr lang="ru-RU" sz="2400">
                <a:solidFill>
                  <a:schemeClr val="hlink"/>
                </a:solidFill>
                <a:latin typeface="Arial Black" pitchFamily="34" charset="0"/>
              </a:rPr>
              <a:t>   </a:t>
            </a:r>
            <a:r>
              <a:rPr lang="ru-RU" sz="2400">
                <a:solidFill>
                  <a:srgbClr val="FFFF00"/>
                </a:solidFill>
                <a:latin typeface="Arial Black" pitchFamily="34" charset="0"/>
              </a:rPr>
              <a:t>ФОРМА     ГЛАГОЛА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31913" y="1628775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ОТВЕЧАЕТ      </a:t>
            </a:r>
            <a:r>
              <a:rPr lang="ru-RU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НА</a:t>
            </a:r>
            <a:r>
              <a:rPr lang="ru-RU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ВОПРОСЫ: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1835150" y="2133600"/>
            <a:ext cx="2087563" cy="935038"/>
          </a:xfrm>
          <a:prstGeom prst="cloudCallout">
            <a:avLst>
              <a:gd name="adj1" fmla="val -61181"/>
              <a:gd name="adj2" fmla="val -65449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0066"/>
                </a:solidFill>
              </a:rPr>
              <a:t>ЧТО ДЕЛАТЬ?</a:t>
            </a:r>
          </a:p>
          <a:p>
            <a:pPr algn="ctr"/>
            <a:endParaRPr lang="ru-RU">
              <a:solidFill>
                <a:srgbClr val="660066"/>
              </a:solidFill>
            </a:endParaRP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5867400" y="2276475"/>
            <a:ext cx="2160588" cy="10080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0066"/>
                </a:solidFill>
              </a:rPr>
              <a:t>ЧТО </a:t>
            </a:r>
            <a:r>
              <a:rPr lang="ru-RU">
                <a:solidFill>
                  <a:srgbClr val="FF0000"/>
                </a:solidFill>
              </a:rPr>
              <a:t>С</a:t>
            </a:r>
            <a:r>
              <a:rPr lang="ru-RU">
                <a:solidFill>
                  <a:srgbClr val="660066"/>
                </a:solidFill>
              </a:rPr>
              <a:t>ДЕЛАТЬ?</a:t>
            </a:r>
          </a:p>
          <a:p>
            <a:pPr algn="ctr"/>
            <a:endParaRPr lang="ru-RU">
              <a:solidFill>
                <a:srgbClr val="660066"/>
              </a:solidFill>
            </a:endParaRPr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 rot="13423054">
            <a:off x="2771775" y="2420938"/>
            <a:ext cx="293688" cy="300037"/>
          </a:xfrm>
          <a:custGeom>
            <a:avLst/>
            <a:gdLst>
              <a:gd name="G0" fmla="+- 15428 0 0"/>
              <a:gd name="G1" fmla="+- 21600 0 0"/>
              <a:gd name="G2" fmla="+- 0 0 0"/>
              <a:gd name="G3" fmla="*/ 15428 1 2"/>
              <a:gd name="G4" fmla="+- G3 10800 0"/>
              <a:gd name="G5" fmla="+- 21600 15428 21600"/>
              <a:gd name="G6" fmla="+- 21600 0 0"/>
              <a:gd name="G7" fmla="*/ G6 1 2"/>
              <a:gd name="G8" fmla="*/ 21600 2 1"/>
              <a:gd name="G9" fmla="+- G8 0 21600"/>
              <a:gd name="G10" fmla="+- G5 0 G4"/>
              <a:gd name="G11" fmla="+- 15428 0 G4"/>
              <a:gd name="G12" fmla="*/ G2 G10 G11"/>
              <a:gd name="T0" fmla="*/ 18514 w 21600"/>
              <a:gd name="T1" fmla="*/ 0 h 21600"/>
              <a:gd name="T2" fmla="*/ 15428 w 21600"/>
              <a:gd name="T3" fmla="*/ 0 h 21600"/>
              <a:gd name="T4" fmla="*/ 0 w 21600"/>
              <a:gd name="T5" fmla="*/ 15428 h 21600"/>
              <a:gd name="T6" fmla="*/ 0 w 21600"/>
              <a:gd name="T7" fmla="*/ 18514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10800 h 21600"/>
              <a:gd name="T14" fmla="*/ 21600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514" y="0"/>
                </a:moveTo>
                <a:lnTo>
                  <a:pt x="15428" y="0"/>
                </a:lnTo>
                <a:lnTo>
                  <a:pt x="15428" y="0"/>
                </a:lnTo>
                <a:lnTo>
                  <a:pt x="15428" y="15428"/>
                </a:lnTo>
                <a:lnTo>
                  <a:pt x="0" y="15428"/>
                </a:lnTo>
                <a:lnTo>
                  <a:pt x="0" y="15428"/>
                </a:lnTo>
                <a:lnTo>
                  <a:pt x="0" y="18514"/>
                </a:lnTo>
                <a:lnTo>
                  <a:pt x="0" y="2160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 rot="13423054">
            <a:off x="6948488" y="2565400"/>
            <a:ext cx="293687" cy="300038"/>
          </a:xfrm>
          <a:custGeom>
            <a:avLst/>
            <a:gdLst>
              <a:gd name="G0" fmla="+- 15428 0 0"/>
              <a:gd name="G1" fmla="+- 21600 0 0"/>
              <a:gd name="G2" fmla="+- 0 0 0"/>
              <a:gd name="G3" fmla="*/ 15428 1 2"/>
              <a:gd name="G4" fmla="+- G3 10800 0"/>
              <a:gd name="G5" fmla="+- 21600 15428 21600"/>
              <a:gd name="G6" fmla="+- 21600 0 0"/>
              <a:gd name="G7" fmla="*/ G6 1 2"/>
              <a:gd name="G8" fmla="*/ 21600 2 1"/>
              <a:gd name="G9" fmla="+- G8 0 21600"/>
              <a:gd name="G10" fmla="+- G5 0 G4"/>
              <a:gd name="G11" fmla="+- 15428 0 G4"/>
              <a:gd name="G12" fmla="*/ G2 G10 G11"/>
              <a:gd name="T0" fmla="*/ 18514 w 21600"/>
              <a:gd name="T1" fmla="*/ 0 h 21600"/>
              <a:gd name="T2" fmla="*/ 15428 w 21600"/>
              <a:gd name="T3" fmla="*/ 0 h 21600"/>
              <a:gd name="T4" fmla="*/ 0 w 21600"/>
              <a:gd name="T5" fmla="*/ 15428 h 21600"/>
              <a:gd name="T6" fmla="*/ 0 w 21600"/>
              <a:gd name="T7" fmla="*/ 18514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10800 h 21600"/>
              <a:gd name="T14" fmla="*/ 21600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514" y="0"/>
                </a:moveTo>
                <a:lnTo>
                  <a:pt x="15428" y="0"/>
                </a:lnTo>
                <a:lnTo>
                  <a:pt x="15428" y="0"/>
                </a:lnTo>
                <a:lnTo>
                  <a:pt x="15428" y="15428"/>
                </a:lnTo>
                <a:lnTo>
                  <a:pt x="0" y="15428"/>
                </a:lnTo>
                <a:lnTo>
                  <a:pt x="0" y="15428"/>
                </a:lnTo>
                <a:lnTo>
                  <a:pt x="0" y="18514"/>
                </a:lnTo>
                <a:lnTo>
                  <a:pt x="0" y="2160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>
            <a:off x="1692275" y="2997200"/>
            <a:ext cx="720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>
            <a:off x="2051050" y="3068638"/>
            <a:ext cx="720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H="1">
            <a:off x="2411413" y="2997200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2771775" y="2924175"/>
            <a:ext cx="7207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>
            <a:off x="5940425" y="3213100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H="1">
            <a:off x="6300788" y="3213100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H="1">
            <a:off x="6588125" y="3141663"/>
            <a:ext cx="7191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6877050" y="3068638"/>
            <a:ext cx="7921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331913" y="45085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CFF"/>
                </a:solidFill>
              </a:rPr>
              <a:t>Несовершенный вид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651500" y="4581525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CFF"/>
                </a:solidFill>
              </a:rPr>
              <a:t>Совершенный вид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9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4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9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4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9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4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9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4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91" grpId="0" animBg="1"/>
      <p:bldP spid="20492" grpId="0" animBg="1"/>
      <p:bldP spid="20504" grpId="0" animBg="1"/>
      <p:bldP spid="20505" grpId="0" animBg="1"/>
      <p:bldP spid="20506" grpId="0" animBg="1"/>
      <p:bldP spid="20507" grpId="0" animBg="1"/>
      <p:bldP spid="20508" grpId="0" animBg="1"/>
      <p:bldP spid="20510" grpId="0" animBg="1"/>
      <p:bldP spid="20511" grpId="0" animBg="1"/>
      <p:bldP spid="20512" grpId="0" animBg="1"/>
      <p:bldP spid="20513" grpId="0" animBg="1"/>
      <p:bldP spid="20514" grpId="0" animBg="1"/>
      <p:bldP spid="20515" grpId="0"/>
      <p:bldP spid="205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1294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время  глагола</a:t>
            </a:r>
          </a:p>
        </p:txBody>
      </p:sp>
      <p:graphicFrame>
        <p:nvGraphicFramePr>
          <p:cNvPr id="24616" name="Group 40"/>
          <p:cNvGraphicFramePr>
            <a:graphicFrameLocks noGrp="1"/>
          </p:cNvGraphicFramePr>
          <p:nvPr/>
        </p:nvGraphicFramePr>
        <p:xfrm>
          <a:off x="468313" y="1412875"/>
          <a:ext cx="8064500" cy="3768725"/>
        </p:xfrm>
        <a:graphic>
          <a:graphicData uri="http://schemas.openxmlformats.org/drawingml/2006/table">
            <a:tbl>
              <a:tblPr/>
              <a:tblGrid>
                <a:gridCol w="1439862"/>
                <a:gridCol w="3240088"/>
                <a:gridCol w="33845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несовершенный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совершенный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прошедшее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сделал?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настоящее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делает?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будущее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Что будет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делать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Что сделает?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468313" y="1412875"/>
            <a:ext cx="13668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1258888" y="14843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00"/>
                </a:solidFill>
                <a:hlinkClick r:id="rId2" action="ppaction://hlinksldjump"/>
              </a:rPr>
              <a:t>вид</a:t>
            </a:r>
            <a:endParaRPr lang="ru-RU" b="1" i="1">
              <a:solidFill>
                <a:srgbClr val="0000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539750" y="17732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00"/>
                </a:solidFill>
              </a:rPr>
              <a:t>время</a:t>
            </a:r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6011863" y="3644900"/>
            <a:ext cx="17287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411413" y="27082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плавал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2484438" y="371633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плавает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2339975" y="46529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будет    плавать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5795963" y="2708275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приплыл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6156325" y="465296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приплывет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8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3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3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3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613" grpId="0" animBg="1"/>
      <p:bldP spid="24614" grpId="0"/>
      <p:bldP spid="24615" grpId="0"/>
      <p:bldP spid="24617" grpId="0" animBg="1"/>
      <p:bldP spid="24618" grpId="0"/>
      <p:bldP spid="24619" grpId="0"/>
      <p:bldP spid="24620" grpId="0"/>
      <p:bldP spid="24621" grpId="0"/>
      <p:bldP spid="246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930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прошедшее  время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806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Глаголы в прошедшем времени изменяются по……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71550" y="2060575"/>
            <a:ext cx="1368425" cy="576263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635375" y="2133600"/>
            <a:ext cx="1511300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6300788" y="2133600"/>
            <a:ext cx="1728787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195513" y="3141663"/>
            <a:ext cx="1439862" cy="57467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5003800" y="3284538"/>
            <a:ext cx="1655763" cy="7207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42988" y="22050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числам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779838" y="22764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лицам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443663" y="227647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спряжениям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411413" y="32845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родам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219700" y="35004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временам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708400" y="1844675"/>
            <a:ext cx="1079500" cy="1079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5292725" y="2997200"/>
            <a:ext cx="1008063" cy="12239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6588125" y="1700213"/>
            <a:ext cx="1008063" cy="1368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1979613" y="2276475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3203575" y="328453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258888" y="42926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hlinkClick r:id="rId2" action="ppaction://hlinksldjump"/>
              </a:rPr>
              <a:t>И</a:t>
            </a:r>
            <a:r>
              <a:rPr lang="ru-RU" sz="2000" b="1">
                <a:solidFill>
                  <a:schemeClr val="hlink"/>
                </a:solidFill>
              </a:rPr>
              <a:t>  имеют    родовые    окончания…..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187450" y="5157788"/>
            <a:ext cx="7207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339975" y="5013325"/>
            <a:ext cx="7207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419475" y="5445125"/>
            <a:ext cx="7207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572000" y="5661025"/>
            <a:ext cx="7207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5651500" y="5084763"/>
            <a:ext cx="7207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6877050" y="4797425"/>
            <a:ext cx="7207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WordArt 29"/>
          <p:cNvSpPr>
            <a:spLocks noChangeArrowheads="1" noChangeShapeType="1" noTextEdit="1"/>
          </p:cNvSpPr>
          <p:nvPr/>
        </p:nvSpPr>
        <p:spPr bwMode="auto">
          <a:xfrm>
            <a:off x="5795963" y="522922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-о</a:t>
            </a:r>
          </a:p>
        </p:txBody>
      </p:sp>
      <p:sp>
        <p:nvSpPr>
          <p:cNvPr id="26654" name="WordArt 30"/>
          <p:cNvSpPr>
            <a:spLocks noChangeArrowheads="1" noChangeShapeType="1" noTextEdit="1"/>
          </p:cNvSpPr>
          <p:nvPr/>
        </p:nvSpPr>
        <p:spPr bwMode="auto">
          <a:xfrm>
            <a:off x="1258888" y="522922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-а</a:t>
            </a:r>
          </a:p>
        </p:txBody>
      </p:sp>
      <p:sp>
        <p:nvSpPr>
          <p:cNvPr id="26655" name="WordArt 31"/>
          <p:cNvSpPr>
            <a:spLocks noChangeArrowheads="1" noChangeShapeType="1" noTextEdit="1"/>
          </p:cNvSpPr>
          <p:nvPr/>
        </p:nvSpPr>
        <p:spPr bwMode="auto">
          <a:xfrm>
            <a:off x="2484438" y="5157788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-у</a:t>
            </a:r>
          </a:p>
        </p:txBody>
      </p:sp>
      <p:sp>
        <p:nvSpPr>
          <p:cNvPr id="26656" name="WordArt 32"/>
          <p:cNvSpPr>
            <a:spLocks noChangeArrowheads="1" noChangeShapeType="1" noTextEdit="1"/>
          </p:cNvSpPr>
          <p:nvPr/>
        </p:nvSpPr>
        <p:spPr bwMode="auto">
          <a:xfrm>
            <a:off x="3563938" y="5589588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-и</a:t>
            </a:r>
          </a:p>
        </p:txBody>
      </p:sp>
      <p:sp>
        <p:nvSpPr>
          <p:cNvPr id="26657" name="WordArt 33"/>
          <p:cNvSpPr>
            <a:spLocks noChangeArrowheads="1" noChangeShapeType="1" noTextEdit="1"/>
          </p:cNvSpPr>
          <p:nvPr/>
        </p:nvSpPr>
        <p:spPr bwMode="auto">
          <a:xfrm>
            <a:off x="4716463" y="5805488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-ет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7019925" y="4941888"/>
            <a:ext cx="43180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2484438" y="4797425"/>
            <a:ext cx="503237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4716463" y="5445125"/>
            <a:ext cx="431800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6" name="AutoShape 42"/>
          <p:cNvSpPr>
            <a:spLocks/>
          </p:cNvSpPr>
          <p:nvPr/>
        </p:nvSpPr>
        <p:spPr bwMode="auto">
          <a:xfrm>
            <a:off x="7816850" y="4292600"/>
            <a:ext cx="571500" cy="288925"/>
          </a:xfrm>
          <a:prstGeom prst="borderCallout1">
            <a:avLst>
              <a:gd name="adj1" fmla="val 39560"/>
              <a:gd name="adj2" fmla="val -13333"/>
              <a:gd name="adj3" fmla="val 174727"/>
              <a:gd name="adj4" fmla="val -511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М.р</a:t>
            </a:r>
          </a:p>
        </p:txBody>
      </p:sp>
      <p:sp>
        <p:nvSpPr>
          <p:cNvPr id="26671" name="AutoShape 47"/>
          <p:cNvSpPr>
            <a:spLocks/>
          </p:cNvSpPr>
          <p:nvPr/>
        </p:nvSpPr>
        <p:spPr bwMode="auto">
          <a:xfrm>
            <a:off x="468313" y="4797425"/>
            <a:ext cx="644525" cy="363538"/>
          </a:xfrm>
          <a:prstGeom prst="borderCallout1">
            <a:avLst>
              <a:gd name="adj1" fmla="val 31440"/>
              <a:gd name="adj2" fmla="val 111824"/>
              <a:gd name="adj3" fmla="val 90829"/>
              <a:gd name="adj4" fmla="val 112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Ж.р</a:t>
            </a:r>
          </a:p>
        </p:txBody>
      </p:sp>
      <p:sp>
        <p:nvSpPr>
          <p:cNvPr id="26673" name="AutoShape 49"/>
          <p:cNvSpPr>
            <a:spLocks/>
          </p:cNvSpPr>
          <p:nvPr/>
        </p:nvSpPr>
        <p:spPr bwMode="auto">
          <a:xfrm>
            <a:off x="6448425" y="5691188"/>
            <a:ext cx="715963" cy="330200"/>
          </a:xfrm>
          <a:prstGeom prst="borderCallout2">
            <a:avLst>
              <a:gd name="adj1" fmla="val 34616"/>
              <a:gd name="adj2" fmla="val -10644"/>
              <a:gd name="adj3" fmla="val 34616"/>
              <a:gd name="adj4" fmla="val -35255"/>
              <a:gd name="adj5" fmla="val -30769"/>
              <a:gd name="adj6" fmla="val -609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Ср.р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1042988" y="56610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висе</a:t>
            </a:r>
            <a:r>
              <a:rPr lang="ru-RU">
                <a:solidFill>
                  <a:schemeClr val="hlink"/>
                </a:solidFill>
              </a:rPr>
              <a:t>л</a:t>
            </a:r>
            <a:r>
              <a:rPr lang="ru-RU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3276600" y="59499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висе</a:t>
            </a:r>
            <a:r>
              <a:rPr lang="ru-RU">
                <a:solidFill>
                  <a:schemeClr val="hlink"/>
                </a:solidFill>
              </a:rPr>
              <a:t>л</a:t>
            </a:r>
            <a:r>
              <a:rPr lang="ru-RU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508625" y="56610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висе</a:t>
            </a:r>
            <a:r>
              <a:rPr lang="ru-RU">
                <a:solidFill>
                  <a:schemeClr val="hlink"/>
                </a:solidFill>
              </a:rPr>
              <a:t>л</a:t>
            </a:r>
            <a:r>
              <a:rPr lang="ru-RU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877050" y="53006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висе</a:t>
            </a:r>
            <a:r>
              <a:rPr lang="ru-RU">
                <a:solidFill>
                  <a:schemeClr val="hlink"/>
                </a:solidFill>
              </a:rPr>
              <a:t>л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000"/>
                            </p:stCondLst>
                            <p:childTnLst>
                              <p:par>
                                <p:cTn id="3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9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2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5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/>
      <p:bldP spid="26636" grpId="0"/>
      <p:bldP spid="26637" grpId="0"/>
      <p:bldP spid="26638" grpId="0"/>
      <p:bldP spid="26639" grpId="0"/>
      <p:bldP spid="26640" grpId="0" animBg="1"/>
      <p:bldP spid="26641" grpId="0" animBg="1"/>
      <p:bldP spid="26642" grpId="0" animBg="1"/>
      <p:bldP spid="26643" grpId="0" animBg="1"/>
      <p:bldP spid="26644" grpId="0" animBg="1"/>
      <p:bldP spid="26645" grpId="0"/>
      <p:bldP spid="26646" grpId="0" animBg="1"/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nimBg="1"/>
      <p:bldP spid="26654" grpId="0" animBg="1"/>
      <p:bldP spid="26655" grpId="0" animBg="1"/>
      <p:bldP spid="26656" grpId="0" animBg="1"/>
      <p:bldP spid="26657" grpId="0" animBg="1"/>
      <p:bldP spid="26659" grpId="0" animBg="1"/>
      <p:bldP spid="26660" grpId="0" animBg="1"/>
      <p:bldP spid="26661" grpId="0" animBg="1"/>
      <p:bldP spid="26666" grpId="0" animBg="1"/>
      <p:bldP spid="26671" grpId="0" animBg="1"/>
      <p:bldP spid="26673" grpId="0" animBg="1"/>
      <p:bldP spid="26674" grpId="0"/>
      <p:bldP spid="26675" grpId="0"/>
      <p:bldP spid="26676" grpId="0"/>
      <p:bldP spid="26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0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 </a:t>
            </a: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Настоящее   и    будущее   время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27088" y="908050"/>
            <a:ext cx="748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</a:rPr>
              <a:t>Глаголы в настоящем и будущем времени  </a:t>
            </a:r>
            <a:r>
              <a:rPr lang="ru-RU" b="1" i="1">
                <a:solidFill>
                  <a:srgbClr val="FFFF00"/>
                </a:solidFill>
              </a:rPr>
              <a:t>спрягаются</a:t>
            </a:r>
            <a:r>
              <a:rPr lang="ru-RU" b="1">
                <a:solidFill>
                  <a:srgbClr val="FFFF00"/>
                </a:solidFill>
              </a:rPr>
              <a:t> </a:t>
            </a:r>
            <a:r>
              <a:rPr lang="ru-RU" b="1">
                <a:solidFill>
                  <a:schemeClr val="bg2"/>
                </a:solidFill>
              </a:rPr>
              <a:t>–    то есть изменяются </a:t>
            </a:r>
            <a:r>
              <a:rPr lang="ru-RU" b="1">
                <a:solidFill>
                  <a:schemeClr val="bg2"/>
                </a:solidFill>
                <a:hlinkClick r:id="rId2" action="ppaction://hlinksldjump"/>
              </a:rPr>
              <a:t>по</a:t>
            </a:r>
            <a:r>
              <a:rPr lang="ru-RU" b="1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132138" y="1628775"/>
            <a:ext cx="2808287" cy="647700"/>
          </a:xfrm>
          <a:prstGeom prst="horizontalScroll">
            <a:avLst>
              <a:gd name="adj" fmla="val 125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563938" y="1773238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лицам и числам</a:t>
            </a:r>
          </a:p>
        </p:txBody>
      </p:sp>
      <p:graphicFrame>
        <p:nvGraphicFramePr>
          <p:cNvPr id="27753" name="Group 105"/>
          <p:cNvGraphicFramePr>
            <a:graphicFrameLocks noGrp="1"/>
          </p:cNvGraphicFramePr>
          <p:nvPr/>
        </p:nvGraphicFramePr>
        <p:xfrm>
          <a:off x="2051050" y="2492375"/>
          <a:ext cx="4824413" cy="3536634"/>
        </p:xfrm>
        <a:graphic>
          <a:graphicData uri="http://schemas.openxmlformats.org/drawingml/2006/table">
            <a:tbl>
              <a:tblPr/>
              <a:tblGrid>
                <a:gridCol w="533400"/>
                <a:gridCol w="987425"/>
                <a:gridCol w="1103313"/>
                <a:gridCol w="1100137"/>
                <a:gridCol w="1100138"/>
              </a:tblGrid>
              <a:tr h="6207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спряжение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спряжение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Ед. ч.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Мн. ч.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Ед. ч.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Мн. ч.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-у      -ю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-ем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-у        -ю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-им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-ешь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-ете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-ишь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-ите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-ут      -ют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-ит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-ат      -ят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4" name="Text Box 106"/>
          <p:cNvSpPr txBox="1">
            <a:spLocks noChangeArrowheads="1"/>
          </p:cNvSpPr>
          <p:nvPr/>
        </p:nvSpPr>
        <p:spPr bwMode="auto">
          <a:xfrm>
            <a:off x="1692275" y="6237288"/>
            <a:ext cx="518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Личные  окончания глаголов</a:t>
            </a:r>
            <a:endParaRPr lang="ru-RU" sz="2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2" grpId="1"/>
      <p:bldP spid="27653" grpId="0"/>
      <p:bldP spid="27654" grpId="0" animBg="1"/>
      <p:bldP spid="27655" grpId="0"/>
      <p:bldP spid="2775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6035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Безударные  личные  окончания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74898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solidFill>
                  <a:srgbClr val="000000"/>
                </a:solidFill>
              </a:rPr>
              <a:t>Ставлю ударение. Окончание безударное</a:t>
            </a:r>
            <a:r>
              <a:rPr lang="ru-RU" b="1">
                <a:solidFill>
                  <a:srgbClr val="000000"/>
                </a:solidFill>
                <a:hlinkClick r:id="rId2" action="ppaction://hlinksldjump"/>
              </a:rPr>
              <a:t>?</a:t>
            </a:r>
            <a:endParaRPr lang="ru-RU" b="1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1628775"/>
            <a:ext cx="525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2. Ставлю в неопределенную форму.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331913" y="2133600"/>
            <a:ext cx="55451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3. Смотрю на суффикс перед      </a:t>
            </a:r>
            <a:r>
              <a:rPr lang="ru-RU" sz="2400" b="1">
                <a:solidFill>
                  <a:srgbClr val="000000"/>
                </a:solidFill>
              </a:rPr>
              <a:t>-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ть.</a:t>
            </a:r>
          </a:p>
          <a:p>
            <a:pPr>
              <a:spcBef>
                <a:spcPct val="50000"/>
              </a:spcBef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763713" y="27082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3" action="ppaction://hlinksldjump"/>
              </a:rPr>
              <a:t>4. По суффиксу определяю спряжение.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979613" y="3429000"/>
            <a:ext cx="525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Помню о глаголах – исключениях !</a:t>
            </a:r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1763713" y="3213100"/>
            <a:ext cx="4824412" cy="952500"/>
          </a:xfrm>
          <a:custGeom>
            <a:avLst/>
            <a:gdLst/>
            <a:ahLst/>
            <a:cxnLst>
              <a:cxn ang="0">
                <a:pos x="41" y="276"/>
              </a:cxn>
              <a:cxn ang="0">
                <a:pos x="113" y="480"/>
              </a:cxn>
              <a:cxn ang="0">
                <a:pos x="257" y="552"/>
              </a:cxn>
              <a:cxn ang="0">
                <a:pos x="329" y="576"/>
              </a:cxn>
              <a:cxn ang="0">
                <a:pos x="557" y="564"/>
              </a:cxn>
              <a:cxn ang="0">
                <a:pos x="689" y="528"/>
              </a:cxn>
              <a:cxn ang="0">
                <a:pos x="917" y="492"/>
              </a:cxn>
              <a:cxn ang="0">
                <a:pos x="1325" y="540"/>
              </a:cxn>
              <a:cxn ang="0">
                <a:pos x="1457" y="576"/>
              </a:cxn>
              <a:cxn ang="0">
                <a:pos x="1529" y="600"/>
              </a:cxn>
              <a:cxn ang="0">
                <a:pos x="1877" y="588"/>
              </a:cxn>
              <a:cxn ang="0">
                <a:pos x="2141" y="528"/>
              </a:cxn>
              <a:cxn ang="0">
                <a:pos x="2885" y="540"/>
              </a:cxn>
              <a:cxn ang="0">
                <a:pos x="3005" y="492"/>
              </a:cxn>
              <a:cxn ang="0">
                <a:pos x="3065" y="384"/>
              </a:cxn>
              <a:cxn ang="0">
                <a:pos x="3005" y="120"/>
              </a:cxn>
              <a:cxn ang="0">
                <a:pos x="2993" y="84"/>
              </a:cxn>
              <a:cxn ang="0">
                <a:pos x="2921" y="36"/>
              </a:cxn>
              <a:cxn ang="0">
                <a:pos x="2609" y="48"/>
              </a:cxn>
              <a:cxn ang="0">
                <a:pos x="2501" y="96"/>
              </a:cxn>
              <a:cxn ang="0">
                <a:pos x="2345" y="132"/>
              </a:cxn>
              <a:cxn ang="0">
                <a:pos x="2153" y="120"/>
              </a:cxn>
              <a:cxn ang="0">
                <a:pos x="2117" y="96"/>
              </a:cxn>
              <a:cxn ang="0">
                <a:pos x="2045" y="72"/>
              </a:cxn>
              <a:cxn ang="0">
                <a:pos x="1937" y="0"/>
              </a:cxn>
              <a:cxn ang="0">
                <a:pos x="1649" y="60"/>
              </a:cxn>
              <a:cxn ang="0">
                <a:pos x="1565" y="108"/>
              </a:cxn>
              <a:cxn ang="0">
                <a:pos x="1385" y="156"/>
              </a:cxn>
              <a:cxn ang="0">
                <a:pos x="1097" y="84"/>
              </a:cxn>
              <a:cxn ang="0">
                <a:pos x="1025" y="36"/>
              </a:cxn>
              <a:cxn ang="0">
                <a:pos x="989" y="12"/>
              </a:cxn>
              <a:cxn ang="0">
                <a:pos x="701" y="24"/>
              </a:cxn>
              <a:cxn ang="0">
                <a:pos x="389" y="120"/>
              </a:cxn>
              <a:cxn ang="0">
                <a:pos x="65" y="168"/>
              </a:cxn>
              <a:cxn ang="0">
                <a:pos x="29" y="180"/>
              </a:cxn>
              <a:cxn ang="0">
                <a:pos x="41" y="276"/>
              </a:cxn>
            </a:cxnLst>
            <a:rect l="0" t="0" r="r" b="b"/>
            <a:pathLst>
              <a:path w="3085" h="600">
                <a:moveTo>
                  <a:pt x="41" y="276"/>
                </a:moveTo>
                <a:cubicBezTo>
                  <a:pt x="49" y="374"/>
                  <a:pt x="28" y="434"/>
                  <a:pt x="113" y="480"/>
                </a:cubicBezTo>
                <a:cubicBezTo>
                  <a:pt x="160" y="506"/>
                  <a:pt x="206" y="535"/>
                  <a:pt x="257" y="552"/>
                </a:cubicBezTo>
                <a:cubicBezTo>
                  <a:pt x="281" y="560"/>
                  <a:pt x="329" y="576"/>
                  <a:pt x="329" y="576"/>
                </a:cubicBezTo>
                <a:cubicBezTo>
                  <a:pt x="405" y="572"/>
                  <a:pt x="481" y="572"/>
                  <a:pt x="557" y="564"/>
                </a:cubicBezTo>
                <a:cubicBezTo>
                  <a:pt x="662" y="552"/>
                  <a:pt x="623" y="545"/>
                  <a:pt x="689" y="528"/>
                </a:cubicBezTo>
                <a:cubicBezTo>
                  <a:pt x="763" y="509"/>
                  <a:pt x="841" y="501"/>
                  <a:pt x="917" y="492"/>
                </a:cubicBezTo>
                <a:cubicBezTo>
                  <a:pt x="1184" y="502"/>
                  <a:pt x="1163" y="479"/>
                  <a:pt x="1325" y="540"/>
                </a:cubicBezTo>
                <a:cubicBezTo>
                  <a:pt x="1367" y="556"/>
                  <a:pt x="1414" y="563"/>
                  <a:pt x="1457" y="576"/>
                </a:cubicBezTo>
                <a:cubicBezTo>
                  <a:pt x="1481" y="583"/>
                  <a:pt x="1529" y="600"/>
                  <a:pt x="1529" y="600"/>
                </a:cubicBezTo>
                <a:cubicBezTo>
                  <a:pt x="1645" y="596"/>
                  <a:pt x="1761" y="595"/>
                  <a:pt x="1877" y="588"/>
                </a:cubicBezTo>
                <a:cubicBezTo>
                  <a:pt x="1963" y="583"/>
                  <a:pt x="2054" y="539"/>
                  <a:pt x="2141" y="528"/>
                </a:cubicBezTo>
                <a:cubicBezTo>
                  <a:pt x="2398" y="536"/>
                  <a:pt x="2630" y="552"/>
                  <a:pt x="2885" y="540"/>
                </a:cubicBezTo>
                <a:cubicBezTo>
                  <a:pt x="2929" y="525"/>
                  <a:pt x="2966" y="518"/>
                  <a:pt x="3005" y="492"/>
                </a:cubicBezTo>
                <a:cubicBezTo>
                  <a:pt x="3060" y="409"/>
                  <a:pt x="3044" y="447"/>
                  <a:pt x="3065" y="384"/>
                </a:cubicBezTo>
                <a:cubicBezTo>
                  <a:pt x="3057" y="249"/>
                  <a:pt x="3085" y="200"/>
                  <a:pt x="3005" y="120"/>
                </a:cubicBezTo>
                <a:cubicBezTo>
                  <a:pt x="3001" y="108"/>
                  <a:pt x="3002" y="93"/>
                  <a:pt x="2993" y="84"/>
                </a:cubicBezTo>
                <a:cubicBezTo>
                  <a:pt x="2973" y="64"/>
                  <a:pt x="2921" y="36"/>
                  <a:pt x="2921" y="36"/>
                </a:cubicBezTo>
                <a:cubicBezTo>
                  <a:pt x="2817" y="40"/>
                  <a:pt x="2713" y="38"/>
                  <a:pt x="2609" y="48"/>
                </a:cubicBezTo>
                <a:cubicBezTo>
                  <a:pt x="2513" y="57"/>
                  <a:pt x="2564" y="69"/>
                  <a:pt x="2501" y="96"/>
                </a:cubicBezTo>
                <a:cubicBezTo>
                  <a:pt x="2454" y="116"/>
                  <a:pt x="2395" y="120"/>
                  <a:pt x="2345" y="132"/>
                </a:cubicBezTo>
                <a:cubicBezTo>
                  <a:pt x="2281" y="128"/>
                  <a:pt x="2216" y="130"/>
                  <a:pt x="2153" y="120"/>
                </a:cubicBezTo>
                <a:cubicBezTo>
                  <a:pt x="2139" y="118"/>
                  <a:pt x="2130" y="102"/>
                  <a:pt x="2117" y="96"/>
                </a:cubicBezTo>
                <a:cubicBezTo>
                  <a:pt x="2094" y="86"/>
                  <a:pt x="2066" y="86"/>
                  <a:pt x="2045" y="72"/>
                </a:cubicBezTo>
                <a:cubicBezTo>
                  <a:pt x="2006" y="46"/>
                  <a:pt x="1982" y="15"/>
                  <a:pt x="1937" y="0"/>
                </a:cubicBezTo>
                <a:cubicBezTo>
                  <a:pt x="1843" y="9"/>
                  <a:pt x="1738" y="22"/>
                  <a:pt x="1649" y="60"/>
                </a:cubicBezTo>
                <a:cubicBezTo>
                  <a:pt x="1619" y="73"/>
                  <a:pt x="1595" y="97"/>
                  <a:pt x="1565" y="108"/>
                </a:cubicBezTo>
                <a:cubicBezTo>
                  <a:pt x="1507" y="129"/>
                  <a:pt x="1444" y="136"/>
                  <a:pt x="1385" y="156"/>
                </a:cubicBezTo>
                <a:cubicBezTo>
                  <a:pt x="1275" y="148"/>
                  <a:pt x="1190" y="140"/>
                  <a:pt x="1097" y="84"/>
                </a:cubicBezTo>
                <a:cubicBezTo>
                  <a:pt x="1072" y="69"/>
                  <a:pt x="1049" y="52"/>
                  <a:pt x="1025" y="36"/>
                </a:cubicBezTo>
                <a:cubicBezTo>
                  <a:pt x="1013" y="28"/>
                  <a:pt x="989" y="12"/>
                  <a:pt x="989" y="12"/>
                </a:cubicBezTo>
                <a:cubicBezTo>
                  <a:pt x="893" y="16"/>
                  <a:pt x="797" y="17"/>
                  <a:pt x="701" y="24"/>
                </a:cubicBezTo>
                <a:cubicBezTo>
                  <a:pt x="598" y="32"/>
                  <a:pt x="487" y="87"/>
                  <a:pt x="389" y="120"/>
                </a:cubicBezTo>
                <a:cubicBezTo>
                  <a:pt x="285" y="155"/>
                  <a:pt x="173" y="159"/>
                  <a:pt x="65" y="168"/>
                </a:cubicBezTo>
                <a:cubicBezTo>
                  <a:pt x="53" y="172"/>
                  <a:pt x="38" y="171"/>
                  <a:pt x="29" y="180"/>
                </a:cubicBezTo>
                <a:cubicBezTo>
                  <a:pt x="0" y="209"/>
                  <a:pt x="28" y="249"/>
                  <a:pt x="41" y="276"/>
                </a:cubicBezTo>
                <a:close/>
              </a:path>
            </a:pathLst>
          </a:custGeom>
          <a:gradFill rotWithShape="1">
            <a:gsLst>
              <a:gs pos="0">
                <a:srgbClr val="CCCCFF">
                  <a:alpha val="999"/>
                </a:srgbClr>
              </a:gs>
              <a:gs pos="17999">
                <a:srgbClr val="99CCFF">
                  <a:alpha val="18819"/>
                </a:srgbClr>
              </a:gs>
              <a:gs pos="36000">
                <a:srgbClr val="9966FF">
                  <a:alpha val="36640"/>
                </a:srgbClr>
              </a:gs>
              <a:gs pos="61000">
                <a:srgbClr val="CC99FF">
                  <a:alpha val="61390"/>
                </a:srgbClr>
              </a:gs>
              <a:gs pos="82001">
                <a:srgbClr val="99CCFF">
                  <a:alpha val="82181"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484438" y="4292600"/>
            <a:ext cx="6119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4" action="ppaction://hlinksldjump"/>
              </a:rPr>
              <a:t>5. По спряжению определяю личное окончание.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219700" y="2492375"/>
            <a:ext cx="2889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39750" y="530066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Изуча…т </a:t>
            </a:r>
            <a:r>
              <a:rPr lang="ru-RU"/>
              <a:t>         </a:t>
            </a:r>
            <a:r>
              <a:rPr lang="ru-RU" b="1">
                <a:solidFill>
                  <a:srgbClr val="FF00FF"/>
                </a:solidFill>
              </a:rPr>
              <a:t>н.ф</a:t>
            </a:r>
            <a:r>
              <a:rPr lang="ru-RU"/>
              <a:t>. </a:t>
            </a:r>
            <a:r>
              <a:rPr lang="ru-RU" i="1"/>
              <a:t>изуч</a:t>
            </a:r>
            <a:r>
              <a:rPr lang="ru-RU" i="1">
                <a:solidFill>
                  <a:srgbClr val="FF0000"/>
                </a:solidFill>
              </a:rPr>
              <a:t>а</a:t>
            </a:r>
            <a:r>
              <a:rPr lang="ru-RU" i="1"/>
              <a:t>ть</a:t>
            </a:r>
            <a:r>
              <a:rPr lang="ru-RU"/>
              <a:t>          на  –</a:t>
            </a:r>
            <a:r>
              <a:rPr lang="ru-RU" b="1" i="1">
                <a:solidFill>
                  <a:srgbClr val="FF0000"/>
                </a:solidFill>
              </a:rPr>
              <a:t>а</a:t>
            </a:r>
            <a:r>
              <a:rPr lang="ru-RU" b="1" i="1"/>
              <a:t>ть</a:t>
            </a:r>
            <a:r>
              <a:rPr lang="ru-RU"/>
              <a:t>        </a:t>
            </a:r>
            <a:r>
              <a:rPr lang="ru-RU">
                <a:solidFill>
                  <a:srgbClr val="66FF33"/>
                </a:solidFill>
              </a:rPr>
              <a:t> </a:t>
            </a:r>
            <a:r>
              <a:rPr lang="en-US">
                <a:solidFill>
                  <a:srgbClr val="66FF33"/>
                </a:solidFill>
              </a:rPr>
              <a:t>I</a:t>
            </a:r>
            <a:r>
              <a:rPr lang="en-US"/>
              <a:t> </a:t>
            </a:r>
            <a:r>
              <a:rPr lang="ru-RU"/>
              <a:t>спр              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835150" y="5516563"/>
            <a:ext cx="287338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851275" y="5516563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508625" y="5516563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6588125" y="5516563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7092950" y="5300663"/>
            <a:ext cx="719138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- ЕТ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1258888" y="515778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/>
      <p:bldP spid="28679" grpId="0"/>
      <p:bldP spid="28680" grpId="0"/>
      <p:bldP spid="28681" grpId="0"/>
      <p:bldP spid="28682" grpId="0" animBg="1"/>
      <p:bldP spid="28683" grpId="0"/>
      <p:bldP spid="28684" grpId="0" animBg="1"/>
      <p:bldP spid="28685" grpId="0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7848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  СПРЯЖЕНИЯ     ГЛАГОЛОВ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  НЕОПРЕДЕЛЕННОЙ    ФОРМЕ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619250" y="1700213"/>
            <a:ext cx="2305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II </a:t>
            </a:r>
            <a:r>
              <a:rPr lang="ru-RU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спряжение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6372225" y="1700213"/>
            <a:ext cx="21685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2941"/>
                        <a:invGamma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I </a:t>
            </a:r>
            <a:r>
              <a:rPr lang="ru-RU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2941"/>
                        <a:invGamma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спряжение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00113" y="2492375"/>
            <a:ext cx="352901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 sz="2000" b="1">
                <a:solidFill>
                  <a:srgbClr val="000000"/>
                </a:solidFill>
              </a:rPr>
              <a:t>Все глаголы на</a:t>
            </a:r>
            <a:r>
              <a:rPr lang="ru-RU"/>
              <a:t>   - </a:t>
            </a:r>
            <a:r>
              <a:rPr lang="ru-RU" b="1">
                <a:solidFill>
                  <a:srgbClr val="66FF33"/>
                </a:solidFill>
                <a:hlinkClick r:id="rId2" action="ppaction://hlinksldjump"/>
              </a:rPr>
              <a:t>ИТЬ</a:t>
            </a:r>
            <a:endParaRPr lang="ru-RU" b="1">
              <a:solidFill>
                <a:srgbClr val="66FF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/>
              <a:t> </a:t>
            </a:r>
            <a:r>
              <a:rPr lang="ru-RU">
                <a:solidFill>
                  <a:srgbClr val="000000"/>
                </a:solidFill>
              </a:rPr>
              <a:t>(</a:t>
            </a:r>
            <a:r>
              <a:rPr lang="ru-RU"/>
              <a:t> </a:t>
            </a:r>
            <a:r>
              <a:rPr lang="ru-RU" sz="1600">
                <a:solidFill>
                  <a:srgbClr val="000000"/>
                </a:solidFill>
              </a:rPr>
              <a:t>кроме  </a:t>
            </a:r>
            <a:r>
              <a:rPr lang="ru-RU" i="1"/>
              <a:t>брить, стелить</a:t>
            </a:r>
            <a:r>
              <a:rPr lang="ru-RU" i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971550" y="3789363"/>
            <a:ext cx="3671888" cy="42068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50588"/>
                        <a:invGamma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11 глаголов-исключений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95288" y="4292600"/>
            <a:ext cx="5111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  </a:t>
            </a:r>
            <a:r>
              <a:rPr lang="ru-RU" sz="2000" i="1">
                <a:solidFill>
                  <a:srgbClr val="66FF33"/>
                </a:solidFill>
                <a:latin typeface="Algerian" pitchFamily="82" charset="0"/>
              </a:rPr>
              <a:t>Гнать, держать, смотреть и видеть,</a:t>
            </a:r>
          </a:p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66FF33"/>
                </a:solidFill>
                <a:latin typeface="Algerian" pitchFamily="82" charset="0"/>
              </a:rPr>
              <a:t>       Дышать, слышать, ненавидеть,</a:t>
            </a:r>
          </a:p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66FF33"/>
                </a:solidFill>
                <a:latin typeface="Algerian" pitchFamily="82" charset="0"/>
              </a:rPr>
              <a:t>           И зависеть, и вертеть,</a:t>
            </a:r>
          </a:p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66FF33"/>
                </a:solidFill>
                <a:latin typeface="Algerian" pitchFamily="82" charset="0"/>
              </a:rPr>
              <a:t>                           И обидеть, и терпеть!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443663" y="2708275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Все остальные глаголы</a:t>
            </a:r>
          </a:p>
        </p:txBody>
      </p:sp>
      <p:sp>
        <p:nvSpPr>
          <p:cNvPr id="29712" name="plant"/>
          <p:cNvSpPr>
            <a:spLocks noEditPoints="1" noChangeArrowheads="1"/>
          </p:cNvSpPr>
          <p:nvPr/>
        </p:nvSpPr>
        <p:spPr bwMode="auto">
          <a:xfrm>
            <a:off x="6516688" y="4221163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39750" y="2276475"/>
            <a:ext cx="4392613" cy="4032250"/>
          </a:xfrm>
          <a:prstGeom prst="rect">
            <a:avLst/>
          </a:prstGeom>
          <a:noFill/>
          <a:ln w="76200" cap="rnd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443663" y="2492375"/>
            <a:ext cx="2016125" cy="1081088"/>
          </a:xfrm>
          <a:prstGeom prst="rect">
            <a:avLst/>
          </a:prstGeom>
          <a:noFill/>
          <a:ln w="76200" cap="rnd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6" name="WordArt 20"/>
          <p:cNvSpPr>
            <a:spLocks noChangeArrowheads="1" noChangeShapeType="1" noTextEdit="1"/>
          </p:cNvSpPr>
          <p:nvPr/>
        </p:nvSpPr>
        <p:spPr bwMode="auto">
          <a:xfrm>
            <a:off x="2627313" y="3429000"/>
            <a:ext cx="215900" cy="263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9717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5084763"/>
            <a:ext cx="215900" cy="288925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3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1"/>
      <p:bldP spid="29701" grpId="0" animBg="1"/>
      <p:bldP spid="29702" grpId="0" animBg="1"/>
      <p:bldP spid="29703" grpId="0"/>
      <p:bldP spid="29708" grpId="0" animBg="1"/>
      <p:bldP spid="29709" grpId="0"/>
      <p:bldP spid="29711" grpId="0"/>
      <p:bldP spid="29712" grpId="0" animBg="1"/>
      <p:bldP spid="29712" grpId="1" animBg="1"/>
      <p:bldP spid="29713" grpId="0" animBg="1"/>
      <p:bldP spid="29714" grpId="0" animBg="1"/>
      <p:bldP spid="297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285720" y="1285860"/>
            <a:ext cx="1728787" cy="10795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76817" y="11110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ПРАВОПИСАНИЕ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« </a:t>
            </a: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Ь »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 ГЛАГОЛАХ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71550" y="260350"/>
            <a:ext cx="7272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19150" y="723331"/>
            <a:ext cx="6572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FF66"/>
                </a:solidFill>
              </a:rPr>
              <a:t>Ь</a:t>
            </a:r>
            <a:r>
              <a:rPr lang="ru-RU" dirty="0"/>
              <a:t>   </a:t>
            </a:r>
            <a:r>
              <a:rPr lang="ru-RU" b="1" dirty="0">
                <a:solidFill>
                  <a:schemeClr val="bg1"/>
                </a:solidFill>
              </a:rPr>
              <a:t>ПИШЕТСЯ   В   </a:t>
            </a:r>
            <a:r>
              <a:rPr lang="ru-RU" b="1" dirty="0" smtClean="0">
                <a:solidFill>
                  <a:schemeClr val="bg1"/>
                </a:solidFill>
              </a:rPr>
              <a:t>ГЛАГОЛАХ, </a:t>
            </a:r>
            <a:r>
              <a:rPr lang="ru-RU" b="1" cap="all" dirty="0" smtClean="0">
                <a:solidFill>
                  <a:schemeClr val="bg1"/>
                </a:solidFill>
              </a:rPr>
              <a:t>оканчивающихся</a:t>
            </a:r>
            <a:r>
              <a:rPr lang="ru-RU" cap="all" dirty="0" smtClean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2700338" y="1285860"/>
            <a:ext cx="1800224" cy="77471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786314" y="1285860"/>
            <a:ext cx="784232" cy="115886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072067" y="1214423"/>
            <a:ext cx="1804984" cy="91917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2214546" y="2143116"/>
            <a:ext cx="1728787" cy="10795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357686" y="2428868"/>
            <a:ext cx="2087563" cy="122396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7143768" y="2071678"/>
            <a:ext cx="1655763" cy="1152525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28596" y="1643050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на</a:t>
            </a:r>
            <a:r>
              <a:rPr lang="ru-RU" dirty="0"/>
              <a:t>  </a:t>
            </a:r>
            <a:r>
              <a:rPr lang="ru-RU" dirty="0">
                <a:solidFill>
                  <a:schemeClr val="bg1"/>
                </a:solidFill>
              </a:rPr>
              <a:t>-ТЬ,  -ЧЬ</a:t>
            </a:r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928662" y="1500174"/>
            <a:ext cx="43338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137" y="0"/>
              </a:cxn>
              <a:cxn ang="0">
                <a:pos x="273" y="136"/>
              </a:cxn>
            </a:cxnLst>
            <a:rect l="0" t="0" r="r" b="b"/>
            <a:pathLst>
              <a:path w="273" h="136">
                <a:moveTo>
                  <a:pt x="0" y="136"/>
                </a:moveTo>
                <a:lnTo>
                  <a:pt x="137" y="0"/>
                </a:lnTo>
                <a:lnTo>
                  <a:pt x="273" y="136"/>
                </a:lnTo>
              </a:path>
            </a:pathLst>
          </a:custGeom>
          <a:noFill/>
          <a:ln w="76200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500562" y="2857496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на  -ЕШЬ  -ИШЬ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5657218" y="2871144"/>
            <a:ext cx="634400" cy="360362"/>
          </a:xfrm>
          <a:prstGeom prst="rect">
            <a:avLst/>
          </a:prstGeom>
          <a:noFill/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4929190" y="2857496"/>
            <a:ext cx="636587" cy="373062"/>
          </a:xfrm>
          <a:prstGeom prst="rect">
            <a:avLst/>
          </a:prstGeom>
          <a:noFill/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7488238" y="2571744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на  -ТЬСЯ</a:t>
            </a:r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8072462" y="2285992"/>
            <a:ext cx="574675" cy="360363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90" y="0"/>
              </a:cxn>
              <a:cxn ang="0">
                <a:pos x="181" y="227"/>
              </a:cxn>
              <a:cxn ang="0">
                <a:pos x="272" y="0"/>
              </a:cxn>
              <a:cxn ang="0">
                <a:pos x="362" y="227"/>
              </a:cxn>
            </a:cxnLst>
            <a:rect l="0" t="0" r="r" b="b"/>
            <a:pathLst>
              <a:path w="362" h="227">
                <a:moveTo>
                  <a:pt x="0" y="227"/>
                </a:moveTo>
                <a:lnTo>
                  <a:pt x="90" y="0"/>
                </a:lnTo>
                <a:lnTo>
                  <a:pt x="181" y="227"/>
                </a:lnTo>
                <a:lnTo>
                  <a:pt x="272" y="0"/>
                </a:lnTo>
                <a:lnTo>
                  <a:pt x="362" y="227"/>
                </a:lnTo>
              </a:path>
            </a:pathLst>
          </a:custGeom>
          <a:noFill/>
          <a:ln w="57150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42844" y="2285992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  <a:t>Неопределеннаяформа</a:t>
            </a:r>
            <a:endParaRPr lang="ru-RU" sz="20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ruti" pitchFamily="2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143372" y="3571876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  <a:t>2 лицо, единственное число  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911975" y="3214686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  <a:t>Неопределенная форма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28596" y="3000372"/>
            <a:ext cx="1368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мыт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береч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веселит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429124" y="4357694"/>
            <a:ext cx="19446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сидиш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кусаеш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  <a:r>
              <a:rPr lang="ru-RU" sz="2000" dirty="0"/>
              <a:t>ся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смотриш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696075" y="4357694"/>
            <a:ext cx="244792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 dirty="0">
                <a:solidFill>
                  <a:srgbClr val="66FF33"/>
                </a:solidFill>
              </a:rPr>
              <a:t>Что дела</a:t>
            </a:r>
            <a:r>
              <a:rPr lang="ru-RU" i="1" dirty="0">
                <a:solidFill>
                  <a:srgbClr val="FF0000"/>
                </a:solidFill>
              </a:rPr>
              <a:t>ть</a:t>
            </a:r>
            <a:r>
              <a:rPr lang="ru-RU" i="1" dirty="0">
                <a:solidFill>
                  <a:srgbClr val="66FF33"/>
                </a:solidFill>
              </a:rPr>
              <a:t>?         Что сдела</a:t>
            </a:r>
            <a:r>
              <a:rPr lang="ru-RU" i="1" dirty="0">
                <a:solidFill>
                  <a:srgbClr val="FF0000"/>
                </a:solidFill>
              </a:rPr>
              <a:t>ть</a:t>
            </a:r>
            <a:r>
              <a:rPr lang="ru-RU" i="1" dirty="0">
                <a:solidFill>
                  <a:srgbClr val="66FF33"/>
                </a:solidFill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смеят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  <a:r>
              <a:rPr lang="ru-RU" sz="2000" dirty="0"/>
              <a:t>ся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мирит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  <a:r>
              <a:rPr lang="ru-RU" sz="2000" dirty="0"/>
              <a:t>ся</a:t>
            </a:r>
          </a:p>
          <a:p>
            <a:pPr algn="ctr">
              <a:spcBef>
                <a:spcPct val="50000"/>
              </a:spcBef>
            </a:pPr>
            <a:r>
              <a:rPr lang="ru-RU" sz="2000" dirty="0"/>
              <a:t>лит</a:t>
            </a:r>
            <a:r>
              <a:rPr lang="ru-RU" sz="2000" dirty="0">
                <a:solidFill>
                  <a:srgbClr val="FF0000"/>
                </a:solidFill>
              </a:rPr>
              <a:t>ь</a:t>
            </a:r>
            <a:r>
              <a:rPr lang="ru-RU" sz="2000" dirty="0"/>
              <a:t>ся</a:t>
            </a:r>
          </a:p>
        </p:txBody>
      </p:sp>
      <p:sp>
        <p:nvSpPr>
          <p:cNvPr id="30754" name="Freeform 34"/>
          <p:cNvSpPr>
            <a:spLocks/>
          </p:cNvSpPr>
          <p:nvPr/>
        </p:nvSpPr>
        <p:spPr bwMode="auto">
          <a:xfrm>
            <a:off x="1142976" y="2928934"/>
            <a:ext cx="287337" cy="215900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6" y="0"/>
              </a:cxn>
              <a:cxn ang="0">
                <a:pos x="272" y="182"/>
              </a:cxn>
            </a:cxnLst>
            <a:rect l="0" t="0" r="r" b="b"/>
            <a:pathLst>
              <a:path w="272" h="182">
                <a:moveTo>
                  <a:pt x="0" y="182"/>
                </a:moveTo>
                <a:lnTo>
                  <a:pt x="136" y="0"/>
                </a:lnTo>
                <a:lnTo>
                  <a:pt x="272" y="18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5" name="Freeform 35"/>
          <p:cNvSpPr>
            <a:spLocks/>
          </p:cNvSpPr>
          <p:nvPr/>
        </p:nvSpPr>
        <p:spPr bwMode="auto">
          <a:xfrm>
            <a:off x="1357290" y="3786190"/>
            <a:ext cx="287337" cy="215900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6" y="0"/>
              </a:cxn>
              <a:cxn ang="0">
                <a:pos x="272" y="182"/>
              </a:cxn>
            </a:cxnLst>
            <a:rect l="0" t="0" r="r" b="b"/>
            <a:pathLst>
              <a:path w="272" h="182">
                <a:moveTo>
                  <a:pt x="0" y="182"/>
                </a:moveTo>
                <a:lnTo>
                  <a:pt x="136" y="0"/>
                </a:lnTo>
                <a:lnTo>
                  <a:pt x="272" y="18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6" name="Freeform 36"/>
          <p:cNvSpPr>
            <a:spLocks/>
          </p:cNvSpPr>
          <p:nvPr/>
        </p:nvSpPr>
        <p:spPr bwMode="auto">
          <a:xfrm>
            <a:off x="7948993" y="5400328"/>
            <a:ext cx="252413" cy="204788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6" y="0"/>
              </a:cxn>
              <a:cxn ang="0">
                <a:pos x="272" y="182"/>
              </a:cxn>
            </a:cxnLst>
            <a:rect l="0" t="0" r="r" b="b"/>
            <a:pathLst>
              <a:path w="272" h="182">
                <a:moveTo>
                  <a:pt x="0" y="182"/>
                </a:moveTo>
                <a:lnTo>
                  <a:pt x="136" y="0"/>
                </a:lnTo>
                <a:lnTo>
                  <a:pt x="272" y="18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7" name="Freeform 37"/>
          <p:cNvSpPr>
            <a:spLocks/>
          </p:cNvSpPr>
          <p:nvPr/>
        </p:nvSpPr>
        <p:spPr bwMode="auto">
          <a:xfrm>
            <a:off x="7781666" y="5863401"/>
            <a:ext cx="236537" cy="215900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6" y="0"/>
              </a:cxn>
              <a:cxn ang="0">
                <a:pos x="272" y="182"/>
              </a:cxn>
            </a:cxnLst>
            <a:rect l="0" t="0" r="r" b="b"/>
            <a:pathLst>
              <a:path w="272" h="182">
                <a:moveTo>
                  <a:pt x="0" y="182"/>
                </a:moveTo>
                <a:lnTo>
                  <a:pt x="136" y="0"/>
                </a:lnTo>
                <a:lnTo>
                  <a:pt x="272" y="18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8" name="Freeform 38"/>
          <p:cNvSpPr>
            <a:spLocks/>
          </p:cNvSpPr>
          <p:nvPr/>
        </p:nvSpPr>
        <p:spPr bwMode="auto">
          <a:xfrm>
            <a:off x="714348" y="3429000"/>
            <a:ext cx="647700" cy="144463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227" y="0"/>
              </a:cxn>
              <a:cxn ang="0">
                <a:pos x="408" y="91"/>
              </a:cxn>
            </a:cxnLst>
            <a:rect l="0" t="0" r="r" b="b"/>
            <a:pathLst>
              <a:path w="408" h="91">
                <a:moveTo>
                  <a:pt x="0" y="91"/>
                </a:moveTo>
                <a:cubicBezTo>
                  <a:pt x="79" y="45"/>
                  <a:pt x="159" y="0"/>
                  <a:pt x="227" y="0"/>
                </a:cubicBezTo>
                <a:cubicBezTo>
                  <a:pt x="295" y="0"/>
                  <a:pt x="378" y="76"/>
                  <a:pt x="408" y="9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357818" y="4500570"/>
            <a:ext cx="492125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5286380" y="4857760"/>
            <a:ext cx="465137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5500694" y="5357826"/>
            <a:ext cx="477837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3" name="Freeform 43"/>
          <p:cNvSpPr>
            <a:spLocks/>
          </p:cNvSpPr>
          <p:nvPr/>
        </p:nvSpPr>
        <p:spPr bwMode="auto">
          <a:xfrm>
            <a:off x="7927999" y="4983933"/>
            <a:ext cx="223838" cy="203200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6" y="0"/>
              </a:cxn>
              <a:cxn ang="0">
                <a:pos x="272" y="182"/>
              </a:cxn>
            </a:cxnLst>
            <a:rect l="0" t="0" r="r" b="b"/>
            <a:pathLst>
              <a:path w="272" h="182">
                <a:moveTo>
                  <a:pt x="0" y="182"/>
                </a:moveTo>
                <a:lnTo>
                  <a:pt x="136" y="0"/>
                </a:lnTo>
                <a:lnTo>
                  <a:pt x="272" y="18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7643834" y="4000504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66"/>
                </a:solidFill>
              </a:rPr>
              <a:t>[</a:t>
            </a:r>
            <a:r>
              <a:rPr lang="ru-RU" dirty="0" err="1">
                <a:solidFill>
                  <a:srgbClr val="FFFF66"/>
                </a:solidFill>
                <a:hlinkClick r:id="rId2" action="ppaction://hlinksldjump"/>
              </a:rPr>
              <a:t>ца</a:t>
            </a:r>
            <a:r>
              <a:rPr lang="en-US" dirty="0">
                <a:solidFill>
                  <a:srgbClr val="FFFF66"/>
                </a:solidFill>
              </a:rPr>
              <a:t>]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428860" y="3857628"/>
            <a:ext cx="1368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/>
              <a:t>реж</a:t>
            </a:r>
            <a:r>
              <a:rPr lang="ru-RU" sz="2000" dirty="0" smtClean="0">
                <a:solidFill>
                  <a:srgbClr val="FF0000"/>
                </a:solidFill>
              </a:rPr>
              <a:t>ь</a:t>
            </a:r>
            <a:endParaRPr lang="ru-RU" sz="20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000" dirty="0" smtClean="0"/>
              <a:t>намаж</a:t>
            </a:r>
            <a:r>
              <a:rPr lang="ru-RU" sz="2000" dirty="0" smtClean="0">
                <a:solidFill>
                  <a:srgbClr val="FF0000"/>
                </a:solidFill>
              </a:rPr>
              <a:t>ь</a:t>
            </a:r>
            <a:endParaRPr lang="ru-RU" sz="20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000" dirty="0" smtClean="0"/>
              <a:t>поеш</a:t>
            </a:r>
            <a:r>
              <a:rPr lang="ru-RU" sz="2000" dirty="0" smtClean="0">
                <a:solidFill>
                  <a:srgbClr val="FF0000"/>
                </a:solidFill>
              </a:rPr>
              <a:t>ь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2071670" y="3214686"/>
            <a:ext cx="20875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  <a:t>Повелительная</a:t>
            </a:r>
            <a:br>
              <a:rPr lang="ru-RU" sz="2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</a:br>
            <a:r>
              <a:rPr lang="ru-RU" sz="2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2"/>
              </a:rPr>
              <a:t>форма</a:t>
            </a:r>
            <a:endParaRPr lang="ru-RU" sz="20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ruti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5643578"/>
            <a:ext cx="4429156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После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шипящих</a:t>
            </a:r>
            <a:r>
              <a:rPr lang="ru-RU" dirty="0" smtClean="0"/>
              <a:t> в конце глагола всегда пишется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мягкий знак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71736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а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 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Ш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H="1">
            <a:off x="2143108" y="1214422"/>
            <a:ext cx="2071702" cy="500066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85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5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5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2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0724" grpId="0"/>
      <p:bldP spid="30726" grpId="0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/>
      <p:bldP spid="30737" grpId="0" animBg="1"/>
      <p:bldP spid="30739" grpId="0"/>
      <p:bldP spid="30740" grpId="0" animBg="1"/>
      <p:bldP spid="30741" grpId="0" animBg="1"/>
      <p:bldP spid="30742" grpId="1"/>
      <p:bldP spid="30743" grpId="0" animBg="1"/>
      <p:bldP spid="30744" grpId="0"/>
      <p:bldP spid="30745" grpId="0"/>
      <p:bldP spid="30746" grpId="0"/>
      <p:bldP spid="30747" grpId="0"/>
      <p:bldP spid="30748" grpId="0"/>
      <p:bldP spid="30749" grpId="0"/>
      <p:bldP spid="30754" grpId="0" animBg="1"/>
      <p:bldP spid="30755" grpId="0" animBg="1"/>
      <p:bldP spid="30756" grpId="0" animBg="1"/>
      <p:bldP spid="30757" grpId="0" animBg="1"/>
      <p:bldP spid="30758" grpId="0" animBg="1"/>
      <p:bldP spid="30759" grpId="0" animBg="1"/>
      <p:bldP spid="30760" grpId="0" animBg="1"/>
      <p:bldP spid="30761" grpId="0" animBg="1"/>
      <p:bldP spid="30763" grpId="0" animBg="1"/>
      <p:bldP spid="30764" grpId="0"/>
      <p:bldP spid="37" grpId="0"/>
      <p:bldP spid="38" grpId="1"/>
      <p:bldP spid="39" grpId="0" animBg="1"/>
      <p:bldP spid="40" grpId="0"/>
      <p:bldP spid="41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547</TotalTime>
  <Words>428</Words>
  <Application>Microsoft Office PowerPoint</Application>
  <PresentationFormat>Экран (4:3)</PresentationFormat>
  <Paragraphs>145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Tahoma</vt:lpstr>
      <vt:lpstr>Wingdings</vt:lpstr>
      <vt:lpstr>Arial Black</vt:lpstr>
      <vt:lpstr>Algerian</vt:lpstr>
      <vt:lpstr>Shruti</vt:lpstr>
      <vt:lpstr>Океан</vt:lpstr>
      <vt:lpstr>Слайд 1</vt:lpstr>
      <vt:lpstr>        ЧТО ТАКОЕ ГЛАГОЛ?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NiMa</dc:creator>
  <cp:lastModifiedBy>NinaBook</cp:lastModifiedBy>
  <cp:revision>13</cp:revision>
  <dcterms:created xsi:type="dcterms:W3CDTF">2004-04-11T16:31:57Z</dcterms:created>
  <dcterms:modified xsi:type="dcterms:W3CDTF">2011-11-20T19:38:23Z</dcterms:modified>
</cp:coreProperties>
</file>