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4D290-B182-493A-8C08-F7F899CEAE45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B5E35-E42E-460D-8558-8CA5345CDE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362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B5E35-E42E-460D-8558-8CA5345CDED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20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5B89-DCA7-43D7-8721-F9230517252A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CD04-4B28-48CA-99D0-F13AD2B2C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305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5B89-DCA7-43D7-8721-F9230517252A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CD04-4B28-48CA-99D0-F13AD2B2C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74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5B89-DCA7-43D7-8721-F9230517252A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CD04-4B28-48CA-99D0-F13AD2B2C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31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5B89-DCA7-43D7-8721-F9230517252A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CD04-4B28-48CA-99D0-F13AD2B2C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47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5B89-DCA7-43D7-8721-F9230517252A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CD04-4B28-48CA-99D0-F13AD2B2C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38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5B89-DCA7-43D7-8721-F9230517252A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CD04-4B28-48CA-99D0-F13AD2B2C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5B89-DCA7-43D7-8721-F9230517252A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CD04-4B28-48CA-99D0-F13AD2B2C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44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5B89-DCA7-43D7-8721-F9230517252A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CD04-4B28-48CA-99D0-F13AD2B2C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10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5B89-DCA7-43D7-8721-F9230517252A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CD04-4B28-48CA-99D0-F13AD2B2C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45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5B89-DCA7-43D7-8721-F9230517252A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CD04-4B28-48CA-99D0-F13AD2B2C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3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5B89-DCA7-43D7-8721-F9230517252A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CD04-4B28-48CA-99D0-F13AD2B2C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562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75B89-DCA7-43D7-8721-F9230517252A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6CD04-4B28-48CA-99D0-F13AD2B2C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23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17571" y="347730"/>
            <a:ext cx="57568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Муниципальное бюджетное образовательное учреждение детский сад №74 «Гнездышко».</a:t>
            </a:r>
            <a:endParaRPr lang="ru-RU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2215167" y="1923766"/>
            <a:ext cx="9156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Тема: «Сущность НОД, как занимательного дела.»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755747" y="4047586"/>
            <a:ext cx="2015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Воспитатель:</a:t>
            </a:r>
          </a:p>
          <a:p>
            <a:r>
              <a:rPr lang="ru-RU" dirty="0" smtClean="0"/>
              <a:t>Родина В.Н.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136524" y="6349285"/>
            <a:ext cx="1830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Волжский 2013.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60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17559" y="412124"/>
            <a:ext cx="103932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Основной технологией организации НОД является: </a:t>
            </a:r>
            <a:r>
              <a:rPr lang="ru-RU" sz="3200" b="1" dirty="0" smtClean="0"/>
              <a:t>технология проблемно-диалогического обучения.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17559" y="2678805"/>
            <a:ext cx="96205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При реализации технологии проблемно-диалогического обучения главным и ведущим является сам ребенок, педагог только координирует его действия, создает проблемные и сюрпризные ситуации, в диалоге или с помощью вопроса помогает самостоятельно находить решение проблем.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0188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15178" y="476518"/>
            <a:ext cx="6336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Вопросы планирования: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40158" y="2125014"/>
            <a:ext cx="102387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sz="2400" dirty="0" smtClean="0"/>
              <a:t>Содержание программы обучения детей разбито на темы. Одна тема может занимать до 2-3 недель. С темой дети знакомятся в течение всего пребывания в детском саду в разных видах совместной с воспитателем деятельности.</a:t>
            </a:r>
          </a:p>
          <a:p>
            <a:endParaRPr lang="ru-RU" sz="2400" dirty="0" smtClean="0"/>
          </a:p>
          <a:p>
            <a:r>
              <a:rPr lang="ru-RU" sz="2400" i="1" dirty="0" smtClean="0"/>
              <a:t>                       В своей работе педагог должен пользоваться:</a:t>
            </a:r>
          </a:p>
          <a:p>
            <a:r>
              <a:rPr lang="ru-RU" sz="2400" i="1" dirty="0" smtClean="0"/>
              <a:t>                              1.Планом тематических недель;</a:t>
            </a:r>
          </a:p>
          <a:p>
            <a:r>
              <a:rPr lang="ru-RU" sz="2400" i="1" dirty="0" smtClean="0"/>
              <a:t>                       2.Тематическим планом на каждый день.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4903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94729" y="412124"/>
            <a:ext cx="3400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Подготовка педагога: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42434" y="1867437"/>
            <a:ext cx="935006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-Следование принципам программы- «Д/сад 2100» – мини-максимум.</a:t>
            </a:r>
          </a:p>
          <a:p>
            <a:r>
              <a:rPr lang="ru-RU" sz="2400" i="1" dirty="0" smtClean="0"/>
              <a:t>-Строго соблюдение структуры и содержание НОД по технологии проблемно-диалогического обучения.</a:t>
            </a:r>
          </a:p>
          <a:p>
            <a:r>
              <a:rPr lang="ru-RU" sz="2400" i="1" dirty="0" smtClean="0"/>
              <a:t>-Углубленное изучение научно-практического материала по данной теме.</a:t>
            </a:r>
          </a:p>
          <a:p>
            <a:r>
              <a:rPr lang="ru-RU" sz="2400" i="1" dirty="0" smtClean="0"/>
              <a:t>-Тема должна совпадать с перспективно-календарным планом.</a:t>
            </a:r>
          </a:p>
          <a:p>
            <a:r>
              <a:rPr lang="ru-RU" sz="2400" i="1" dirty="0" smtClean="0"/>
              <a:t>-Подготовка детей и родителей </a:t>
            </a:r>
            <a:r>
              <a:rPr lang="ru-RU" sz="2400" i="1"/>
              <a:t>ч</a:t>
            </a:r>
            <a:r>
              <a:rPr lang="ru-RU" sz="2400" i="1" smtClean="0"/>
              <a:t>ерез проектную </a:t>
            </a:r>
            <a:r>
              <a:rPr lang="ru-RU" sz="2400" i="1" dirty="0" smtClean="0"/>
              <a:t>деятельность, акции , ИКТ, ТВ, день открытых дверей и другие мероприятия.</a:t>
            </a:r>
          </a:p>
          <a:p>
            <a:r>
              <a:rPr lang="ru-RU" sz="2400" i="1" dirty="0" smtClean="0"/>
              <a:t>-Необходима тщательная подготовка и расположение  оборудования, игр , пособий.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0888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54558" y="296215"/>
            <a:ext cx="90409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Для системы дошкольного образования установлены Федеральные государственные требования.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135745" y="2421228"/>
            <a:ext cx="79205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Это первый в </a:t>
            </a:r>
            <a:r>
              <a:rPr lang="ru-RU" dirty="0" smtClean="0"/>
              <a:t>истории российского дошкольного образования документ, который на федеральном уровне определяет:</a:t>
            </a:r>
          </a:p>
          <a:p>
            <a:endParaRPr lang="ru-RU" dirty="0" smtClean="0"/>
          </a:p>
          <a:p>
            <a:r>
              <a:rPr lang="ru-RU" dirty="0" smtClean="0"/>
              <a:t>-какой должна быть Образовательная программа дошкольного учреждения;</a:t>
            </a:r>
          </a:p>
          <a:p>
            <a:endParaRPr lang="ru-RU" dirty="0" smtClean="0"/>
          </a:p>
          <a:p>
            <a:r>
              <a:rPr lang="ru-RU" dirty="0" smtClean="0"/>
              <a:t>-какое содержание реализовывать для достижения каждым ребенком оптимального для его возраста уровня развития с учетом его индивидуальных особенностей.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269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19707" y="1166842"/>
            <a:ext cx="99424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   </a:t>
            </a:r>
            <a:r>
              <a:rPr lang="ru-RU" sz="2400" b="1" dirty="0" smtClean="0">
                <a:solidFill>
                  <a:srgbClr val="FF0000"/>
                </a:solidFill>
              </a:rPr>
              <a:t>В тексте ФГТ не употребляется слово «занятие». </a:t>
            </a:r>
            <a:r>
              <a:rPr lang="ru-RU" sz="2400" dirty="0" smtClean="0"/>
              <a:t>Это не означает, что занятия в детском саду отменяются, в него вкладывается другой, самый широкий смысл- как занимательное дело, без отожествления его с занятием, как дидактической формой учебной деятельности.</a:t>
            </a:r>
          </a:p>
          <a:p>
            <a:endParaRPr lang="ru-RU" sz="2400" b="1" dirty="0"/>
          </a:p>
          <a:p>
            <a:r>
              <a:rPr lang="ru-RU" sz="2400" b="1" dirty="0" smtClean="0"/>
              <a:t>    </a:t>
            </a:r>
            <a:r>
              <a:rPr lang="ru-RU" sz="2400" dirty="0" smtClean="0"/>
              <a:t>Это занимательное дело основано на одной из специфических детских деятельностей (или нескольких таких деятельностях) интеграции различных детских деятельностей, осуществляемых совместно со взрослыми, и направлено на освоение детьми одной или нескольких образовательных областей (интеграция содержания образовательных областей). Реализация занятия, как дидактической формы учебной деятельности возможна только в старшем дошкольном возрасте.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26818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31831" y="1481070"/>
            <a:ext cx="853869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Таким образом, «занятие» ,как специально организованная форма учебной деятельности в детском саду действительно отменяется. </a:t>
            </a:r>
            <a:r>
              <a:rPr lang="ru-RU" sz="2400" b="1" dirty="0" smtClean="0">
                <a:solidFill>
                  <a:srgbClr val="FF0000"/>
                </a:solidFill>
              </a:rPr>
              <a:t>Занятием должна стать интересная для детей, специально организованная воспитателем специфическая детская деятельность,</a:t>
            </a:r>
            <a:r>
              <a:rPr lang="ru-RU" sz="2400" dirty="0" smtClean="0"/>
              <a:t> подразумевающая их активность, деловое взаимодействие и общение, накопление детьми определенной информации об окружающем мире, формирование определенных знаний, умений и навыков. Но процесс обучения остается. Педагоги продолжают «заниматься» с детьми. Между тем необходимо понимать разницу между «старым№ обучением и «новым»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2053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38647" y="291794"/>
            <a:ext cx="90796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 Образовательная деятельность с детьми осуществляется процессе реализации 10  образовательных областей.</a:t>
            </a:r>
          </a:p>
          <a:p>
            <a:r>
              <a:rPr lang="ru-RU" sz="2400" dirty="0" smtClean="0"/>
              <a:t>    К каждой образовательной области определены цель и задачи.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894620" y="2233627"/>
            <a:ext cx="716065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 образовательных областей:</a:t>
            </a:r>
          </a:p>
          <a:p>
            <a:r>
              <a:rPr lang="ru-RU" dirty="0" smtClean="0"/>
              <a:t>-физическая культура;</a:t>
            </a:r>
          </a:p>
          <a:p>
            <a:r>
              <a:rPr lang="ru-RU" dirty="0" smtClean="0"/>
              <a:t>-здоровье;</a:t>
            </a:r>
          </a:p>
          <a:p>
            <a:r>
              <a:rPr lang="ru-RU" dirty="0" smtClean="0"/>
              <a:t>-безопасность;</a:t>
            </a:r>
          </a:p>
          <a:p>
            <a:r>
              <a:rPr lang="ru-RU" dirty="0" smtClean="0"/>
              <a:t>-социализация;</a:t>
            </a:r>
          </a:p>
          <a:p>
            <a:r>
              <a:rPr lang="ru-RU" dirty="0" smtClean="0"/>
              <a:t>-труд;</a:t>
            </a:r>
          </a:p>
          <a:p>
            <a:r>
              <a:rPr lang="ru-RU" dirty="0" smtClean="0"/>
              <a:t>-познание;</a:t>
            </a:r>
          </a:p>
          <a:p>
            <a:r>
              <a:rPr lang="ru-RU" dirty="0" smtClean="0"/>
              <a:t>-коммуникация;</a:t>
            </a:r>
          </a:p>
          <a:p>
            <a:r>
              <a:rPr lang="ru-RU" dirty="0" smtClean="0"/>
              <a:t>-чтение художественной литературы;</a:t>
            </a:r>
          </a:p>
          <a:p>
            <a:r>
              <a:rPr lang="ru-RU" dirty="0" smtClean="0"/>
              <a:t>-художественное творчество;</a:t>
            </a:r>
          </a:p>
          <a:p>
            <a:r>
              <a:rPr lang="ru-RU" dirty="0" smtClean="0"/>
              <a:t>-музыка.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31" y="2180203"/>
            <a:ext cx="2394559" cy="319274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733" y="2233627"/>
            <a:ext cx="3837904" cy="287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72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91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76" y="242515"/>
            <a:ext cx="11410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Образовательные области реализуются через 8 видов детской деятельности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34118" y="1227851"/>
            <a:ext cx="33227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Виды детской деятельности</a:t>
            </a:r>
            <a:r>
              <a:rPr lang="ru-RU" sz="2000" b="1" dirty="0" smtClean="0"/>
              <a:t>: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9549" y="2365543"/>
            <a:ext cx="1120247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Двигательная–</a:t>
            </a:r>
            <a:r>
              <a:rPr lang="ru-RU" sz="2400" b="1" dirty="0" smtClean="0"/>
              <a:t> </a:t>
            </a:r>
            <a:r>
              <a:rPr lang="ru-RU" sz="2400" dirty="0" smtClean="0"/>
              <a:t>подвижные игры, игровые упражнения, соревнования, игровые ситуации, досуг, спортивные игры и упражнения, праздники, гимнастика(утренняя и пробуждения) .</a:t>
            </a:r>
            <a:endParaRPr lang="ru-RU" sz="2400" dirty="0" smtClean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Игровая– </a:t>
            </a:r>
            <a:r>
              <a:rPr lang="ru-RU" sz="2400" dirty="0" smtClean="0"/>
              <a:t>сюжетные игры, игры с правилами, пальчиковые игры, театрализованные игры, игры с речевым сопровождением.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Продуктивная— </a:t>
            </a:r>
            <a:r>
              <a:rPr lang="ru-RU" sz="2400" dirty="0" smtClean="0"/>
              <a:t>мастерская по изготовлению продуктов детского творчества, реализация проектов, мини-музеи, выставки, опытно-экспериментальная деятельность.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Трудовая– </a:t>
            </a:r>
            <a:r>
              <a:rPr lang="ru-RU" sz="2400" dirty="0" smtClean="0"/>
              <a:t>дежурство, поручения, задания, самообслуживание, совместные действия, реализация проекта</a:t>
            </a:r>
            <a:r>
              <a:rPr lang="ru-RU" dirty="0" smtClean="0"/>
              <a:t>. 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 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3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75009" y="759854"/>
            <a:ext cx="1017431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Познавательно -исследовательская </a:t>
            </a:r>
            <a:r>
              <a:rPr lang="ru-RU" sz="2400" dirty="0" smtClean="0"/>
              <a:t>–  наблюдение, экскурсия, решение проблемных ситуаций, экспериментирование, коллекционирование, реализация проекта, интеллектуальные игры, викторины, конструирование, увлечения.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Музыкально- художественная </a:t>
            </a:r>
            <a:r>
              <a:rPr lang="ru-RU" sz="2400" dirty="0" smtClean="0"/>
              <a:t>– слушание, импровизация, исполнение, экспериментирование, подвижные игры с музыкальным сопровождением, музыкально- дидактические игры.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Чтение художественной литературы </a:t>
            </a:r>
            <a:r>
              <a:rPr lang="ru-RU" sz="2400" dirty="0" smtClean="0"/>
              <a:t>– чтение, обсуждение, заучивание, рассказывание, беседа, театрализованная деятельность, самостоятельная художественная речевая деятельность, викторина, вопросы и ответы, презентации книг, выставки в книжном уголке, литературные праздники, досуги.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Коммуникативная</a:t>
            </a:r>
            <a:r>
              <a:rPr lang="ru-RU" sz="2400" dirty="0" smtClean="0"/>
              <a:t>– беседа, ситуативный разговор, речевая ситуация, составление и отгадывание загадок, игры, этюды и постановки, логоритмика.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0872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711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04304" y="424061"/>
            <a:ext cx="98523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С учетом </a:t>
            </a:r>
            <a:r>
              <a:rPr lang="ru-RU" sz="3200" b="1" dirty="0" smtClean="0"/>
              <a:t>ФГТ модель образовательного процесса должна предусматривать две составляющие: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064912" y="2852619"/>
            <a:ext cx="87833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/>
              <a:t>1.Совместная деятельность взрослого и детей (НОД и режимные моменты);</a:t>
            </a:r>
          </a:p>
          <a:p>
            <a:r>
              <a:rPr lang="ru-RU" sz="3600" i="1" dirty="0" smtClean="0"/>
              <a:t>2.Самостоятельная деятельность дошкольников.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15257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27807" y="580854"/>
            <a:ext cx="293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Структура НОД.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03797" y="1623372"/>
            <a:ext cx="103288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1.Эмоциональный настрой, создающие мотивацию к деятельности(дидактическая игра, стих или герой);</a:t>
            </a:r>
          </a:p>
          <a:p>
            <a:r>
              <a:rPr lang="ru-RU" sz="2400" dirty="0" smtClean="0"/>
              <a:t>2.Проговаривается проблема, пути решения. При затруднение- помощь педагога. По вопросам, подсказывающим решение проблемы (в диалоге, в разговоре, выслушиваются варианты решения);</a:t>
            </a:r>
          </a:p>
          <a:p>
            <a:r>
              <a:rPr lang="ru-RU" sz="2400" dirty="0" smtClean="0"/>
              <a:t>3.Решение проблемы, открытие нового знания или умения : дети чувствуют, что они решили как…  </a:t>
            </a:r>
          </a:p>
          <a:p>
            <a:r>
              <a:rPr lang="ru-RU" sz="2400" dirty="0" smtClean="0"/>
              <a:t>4.Воспроизведение нового в типовой ситуации( решение проблемы дает новые знания, которые закрепляются типовыми играми, упражнениями);</a:t>
            </a:r>
          </a:p>
          <a:p>
            <a:r>
              <a:rPr lang="ru-RU" sz="2400" dirty="0" smtClean="0"/>
              <a:t>5.Эмоциональный настрой на результат(радость успеха, оценка и самооценка);</a:t>
            </a:r>
          </a:p>
          <a:p>
            <a:r>
              <a:rPr lang="ru-RU" sz="2400" dirty="0" smtClean="0"/>
              <a:t>6.Итог:Что нового узнали? Где может пригодиться?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0658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848</Words>
  <Application>Microsoft Office PowerPoint</Application>
  <PresentationFormat>Широкоэкранный</PresentationFormat>
  <Paragraphs>65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BatangChe</vt:lpstr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днс</dc:creator>
  <cp:lastModifiedBy>днс</cp:lastModifiedBy>
  <cp:revision>15</cp:revision>
  <dcterms:created xsi:type="dcterms:W3CDTF">2013-11-04T15:26:06Z</dcterms:created>
  <dcterms:modified xsi:type="dcterms:W3CDTF">2013-11-04T17:38:13Z</dcterms:modified>
</cp:coreProperties>
</file>