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66FF"/>
    <a:srgbClr val="FF0066"/>
    <a:srgbClr val="00CC00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60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E072E0-32F9-4B23-9855-E42DFF171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061A-C1A8-4BF5-8E5E-E06264E03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F2AF5-880D-44AC-A601-F106107109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F9FC6-27C0-4B17-A0C9-B652AF192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E0EE9-640A-4AB0-857A-4745AC8A7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717ED-C80B-4D8A-8F30-753525D03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D550-E870-4CB5-BB4F-1A2D578F4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A50A-C260-4E5D-9B38-54EE51B943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D3AE-7A10-4E24-92FB-6EF87B28C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2583-C156-4D06-B5FC-F8544CDF0D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8199-0050-4B2E-8AFF-4D5F15189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8506E-8E13-4930-81E8-270F0772C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87BC69A-B869-4B29-9D33-97E288179CD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89;&#1072;&#1084;&#1086;&#1101;&#1082;&#1079;&#1072;&#1084;&#1077;&#1085;.pp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543800" cy="3276600"/>
          </a:xfrm>
        </p:spPr>
        <p:txBody>
          <a:bodyPr/>
          <a:lstStyle/>
          <a:p>
            <a:r>
              <a:rPr lang="ru-RU" sz="4800" b="1"/>
              <a:t>«Закрепление знаний о предложениях с однородными членами»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4950" y="4687888"/>
            <a:ext cx="461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2400" b="1"/>
              <a:t>Учитель начальных классов </a:t>
            </a:r>
          </a:p>
          <a:p>
            <a:pPr algn="r"/>
            <a:r>
              <a:rPr lang="ru-RU" sz="2400" b="1"/>
              <a:t>Пылина Тамара Леонидовна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89325" y="5907088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2012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ru-RU" b="1"/>
              <a:t>Расцветает, а, отдыхает, весной, зимой, земля.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Аккуратно, девочка, и, написала, диктант, грамотно.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Солнце, не, но, зимой, светит, греет.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533400"/>
            <a:ext cx="5181600" cy="1143000"/>
          </a:xfrm>
        </p:spPr>
        <p:txBody>
          <a:bodyPr/>
          <a:lstStyle/>
          <a:p>
            <a:r>
              <a:rPr lang="ru-RU" sz="2800" b="1"/>
              <a:t>Расцветает, а, отдыхает, весной, зимой, земля.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8163" y="533400"/>
          <a:ext cx="2397125" cy="3581400"/>
        </p:xfrm>
        <a:graphic>
          <a:graphicData uri="http://schemas.openxmlformats.org/presentationml/2006/ole">
            <p:oleObj spid="_x0000_s19462" name="Image" r:id="rId3" imgW="488874" imgH="729719" progId="Photoshop.Image.9">
              <p:embed/>
            </p:oleObj>
          </a:graphicData>
        </a:graphic>
      </p:graphicFrame>
      <p:pic>
        <p:nvPicPr>
          <p:cNvPr id="19465" name="Picture 9" descr="вес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76400"/>
            <a:ext cx="4932363" cy="2487613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22325" y="4916488"/>
            <a:ext cx="70770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Зимой земля отдыхает, а весной расцветает.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r>
              <a:rPr lang="ru-RU" b="1"/>
              <a:t>Аккуратно, девочка, и, написала, диктант, грамотно.</a:t>
            </a:r>
          </a:p>
          <a:p>
            <a:pPr>
              <a:buFont typeface="Wingdings" pitchFamily="2" charset="2"/>
              <a:buNone/>
            </a:pPr>
            <a:endParaRPr lang="ru-RU" b="1"/>
          </a:p>
        </p:txBody>
      </p:sp>
      <p:pic>
        <p:nvPicPr>
          <p:cNvPr id="20483" name="Picture 3" descr="девочка за парт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2408238" cy="38862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8458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Девочка написала диктант аккуратно и грамотно.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ru-RU" b="1"/>
              <a:t>Солнце, не, но, зимой, светит, греет.</a:t>
            </a:r>
          </a:p>
        </p:txBody>
      </p:sp>
      <p:pic>
        <p:nvPicPr>
          <p:cNvPr id="21507" name="Picture 3" descr="с приходом зи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95400"/>
            <a:ext cx="5065713" cy="34671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79525" y="5297488"/>
            <a:ext cx="64928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Зимой солнце светит, но не греет.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953000" cy="788987"/>
          </a:xfrm>
        </p:spPr>
        <p:txBody>
          <a:bodyPr/>
          <a:lstStyle/>
          <a:p>
            <a:r>
              <a:rPr lang="ru-RU" sz="4000" b="1"/>
              <a:t>Где раки зимуют?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724400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</a:rPr>
              <a:t> 	</a:t>
            </a:r>
            <a:r>
              <a:rPr lang="ru-RU" sz="2800" b="1">
                <a:solidFill>
                  <a:schemeClr val="bg1"/>
                </a:solidFill>
              </a:rPr>
              <a:t>С наступлением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холодов водяные жуки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лягушки  рыбы прячутся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на дно. Прячутся и раки.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Ещё осенью самки роют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в укромных местах реки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озера  пруда норки.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     Раки-самцы собираются в большие стаи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опускаются в глубокие ямы на дне. Поймать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раков в это время практически невозможно.</a:t>
            </a:r>
          </a:p>
        </p:txBody>
      </p:sp>
      <p:pic>
        <p:nvPicPr>
          <p:cNvPr id="28676" name="Picture 4" descr="Сканирован09-10-19 1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581400" cy="317023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244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,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48200" y="17526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76800" y="35814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0" y="41148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22098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ru-RU" sz="4800" b="1"/>
              <a:t>Когда так говорят?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95400"/>
            <a:ext cx="6400800" cy="838200"/>
          </a:xfrm>
        </p:spPr>
        <p:txBody>
          <a:bodyPr/>
          <a:lstStyle/>
          <a:p>
            <a:r>
              <a:rPr lang="ru-RU" b="1"/>
              <a:t>«Где раки зимуют?»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2057400"/>
            <a:ext cx="403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«знает, где раки зимуют»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1000" y="3505200"/>
            <a:ext cx="4191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«покажу, где раки зимуют»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1000" y="4953000"/>
            <a:ext cx="4343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«узнаешь, где раки зимуют»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953000" y="2057400"/>
            <a:ext cx="39624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1"/>
                </a:solidFill>
              </a:rPr>
              <a:t>узнать настоящие трудности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029200" y="3505200"/>
            <a:ext cx="3886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accent1"/>
                </a:solidFill>
              </a:rPr>
              <a:t>наказать по заслугам, 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сильно наказать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029200" y="4953000"/>
            <a:ext cx="38100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1"/>
                </a:solidFill>
              </a:rPr>
              <a:t>знать, как поступить;</a:t>
            </a:r>
          </a:p>
          <a:p>
            <a:pPr algn="ctr"/>
            <a:r>
              <a:rPr lang="ru-RU" sz="2000" b="1">
                <a:solidFill>
                  <a:schemeClr val="accent1"/>
                </a:solidFill>
              </a:rPr>
              <a:t>так говорят о хитрости и </a:t>
            </a:r>
          </a:p>
          <a:p>
            <a:pPr algn="ctr"/>
            <a:r>
              <a:rPr lang="ru-RU" sz="2000" b="1">
                <a:solidFill>
                  <a:schemeClr val="accent1"/>
                </a:solidFill>
              </a:rPr>
              <a:t>ловкости кого-нибудь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0867E-6 L -3.33333E-6 0.466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5503 " pathEditMode="relative" ptsTypes="AA">
                                      <p:cBhvr>
                                        <p:cTn id="32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3" grpId="0" animBg="1"/>
      <p:bldP spid="34823" grpId="1" animBg="1"/>
      <p:bldP spid="34824" grpId="0" animBg="1"/>
      <p:bldP spid="34825" grpId="0" animBg="1"/>
      <p:bldP spid="348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19"/>
          <p:cNvPicPr>
            <a:picLocks noChangeAspect="1" noChangeArrowheads="1"/>
          </p:cNvPicPr>
          <p:nvPr/>
        </p:nvPicPr>
        <p:blipFill>
          <a:blip r:embed="rId2" cstate="print">
            <a:lum contrast="-18000"/>
          </a:blip>
          <a:srcRect/>
          <a:stretch>
            <a:fillRect/>
          </a:stretch>
        </p:blipFill>
        <p:spPr bwMode="auto">
          <a:xfrm>
            <a:off x="228600" y="304800"/>
            <a:ext cx="2838450" cy="212248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8077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Сказка - ложь,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да в ней намёк,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добрым молодцам урок.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hlinkClick r:id="rId2" action="ppaction://hlinkpres?slideindex=1&amp;slidetitle=Вопрос № 1"/>
          </p:cNvPr>
          <p:cNvSpPr>
            <a:spLocks noChangeArrowheads="1"/>
          </p:cNvSpPr>
          <p:nvPr/>
        </p:nvSpPr>
        <p:spPr bwMode="auto">
          <a:xfrm>
            <a:off x="914400" y="1905000"/>
            <a:ext cx="1295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02" name="Rectangle 6">
            <a:hlinkClick r:id="rId2" action="ppaction://hlinkpres?slideindex=3&amp;slidetitle=Вопрос № 3"/>
          </p:cNvPr>
          <p:cNvSpPr>
            <a:spLocks noChangeArrowheads="1"/>
          </p:cNvSpPr>
          <p:nvPr/>
        </p:nvSpPr>
        <p:spPr bwMode="auto">
          <a:xfrm>
            <a:off x="4114800" y="2590800"/>
            <a:ext cx="12954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9703" name="Rectangle 7">
            <a:hlinkClick r:id="rId2" action="ppaction://hlinkpres?slideindex=2&amp;slidetitle=Вопрос № 2"/>
          </p:cNvPr>
          <p:cNvSpPr>
            <a:spLocks noChangeArrowheads="1"/>
          </p:cNvSpPr>
          <p:nvPr/>
        </p:nvSpPr>
        <p:spPr bwMode="auto">
          <a:xfrm>
            <a:off x="1295400" y="4191000"/>
            <a:ext cx="1295400" cy="1219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2</a:t>
            </a:r>
          </a:p>
        </p:txBody>
      </p:sp>
      <p:sp>
        <p:nvSpPr>
          <p:cNvPr id="29704" name="Rectangle 8">
            <a:hlinkClick r:id="rId2" action="ppaction://hlinkpres?slideindex=4&amp;slidetitle=Вопрос № 4"/>
          </p:cNvPr>
          <p:cNvSpPr>
            <a:spLocks noChangeArrowheads="1"/>
          </p:cNvSpPr>
          <p:nvPr/>
        </p:nvSpPr>
        <p:spPr bwMode="auto">
          <a:xfrm>
            <a:off x="3962400" y="4724400"/>
            <a:ext cx="1295400" cy="1219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4</a:t>
            </a:r>
          </a:p>
        </p:txBody>
      </p:sp>
      <p:sp>
        <p:nvSpPr>
          <p:cNvPr id="29705" name="Rectangle 9">
            <a:hlinkClick r:id="rId2" action="ppaction://hlinkpres?slideindex=6&amp;slidetitle=Вопрос № 6"/>
          </p:cNvPr>
          <p:cNvSpPr>
            <a:spLocks noChangeArrowheads="1"/>
          </p:cNvSpPr>
          <p:nvPr/>
        </p:nvSpPr>
        <p:spPr bwMode="auto">
          <a:xfrm>
            <a:off x="7315200" y="4495800"/>
            <a:ext cx="12954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CC00"/>
                </a:solidFill>
              </a:rPr>
              <a:t>6</a:t>
            </a:r>
          </a:p>
        </p:txBody>
      </p:sp>
      <p:sp>
        <p:nvSpPr>
          <p:cNvPr id="29706" name="Rectangle 10">
            <a:hlinkClick r:id="rId2" action="ppaction://hlinkpres?slideindex=5&amp;slidetitle=Вопрос № 5"/>
          </p:cNvPr>
          <p:cNvSpPr>
            <a:spLocks noChangeArrowheads="1"/>
          </p:cNvSpPr>
          <p:nvPr/>
        </p:nvSpPr>
        <p:spPr bwMode="auto">
          <a:xfrm>
            <a:off x="7315200" y="2209800"/>
            <a:ext cx="1295400" cy="1219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5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441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самоэкзамен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 l="1575" b="2222"/>
          <a:stretch>
            <a:fillRect/>
          </a:stretch>
        </p:blipFill>
        <p:spPr bwMode="auto">
          <a:xfrm>
            <a:off x="6858000" y="3505200"/>
            <a:ext cx="2055813" cy="28956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201" name="Picture 9" descr="утренни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514600" cy="2132013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2484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- СКАЗКА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304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с..…лдат, д….ревня,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прин….сла, похв….лила,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 т..…пор, отв.…чает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43200" y="2971800"/>
            <a:ext cx="557213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о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609600"/>
            <a:ext cx="523875" cy="823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е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14600" y="533400"/>
            <a:ext cx="566738" cy="8334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</a:rPr>
              <a:t>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523875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е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19400" y="1752600"/>
            <a:ext cx="533400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/>
              <a:t>е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62600" y="1752600"/>
            <a:ext cx="523875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а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71600" y="4419600"/>
            <a:ext cx="2667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принесла</a:t>
            </a:r>
          </a:p>
          <a:p>
            <a:pPr algn="ctr"/>
            <a:r>
              <a:rPr lang="ru-RU" sz="3600" b="1"/>
              <a:t>похвалила</a:t>
            </a:r>
          </a:p>
          <a:p>
            <a:pPr algn="ctr"/>
            <a:r>
              <a:rPr lang="ru-RU" sz="3600" b="1"/>
              <a:t>отвечает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800600" y="4419600"/>
            <a:ext cx="2438400" cy="1981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1"/>
                </a:solidFill>
              </a:rPr>
              <a:t>солдат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</a:rPr>
              <a:t>деревня</a:t>
            </a:r>
          </a:p>
          <a:p>
            <a:pPr algn="ctr"/>
            <a:r>
              <a:rPr lang="ru-RU" sz="3600" b="1">
                <a:solidFill>
                  <a:schemeClr val="accent1"/>
                </a:solidFill>
              </a:rPr>
              <a:t>топор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солдат, принесла,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деревня, похвалила,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/>
              <a:t> топор, отвечает</a:t>
            </a:r>
          </a:p>
        </p:txBody>
      </p:sp>
      <p:pic>
        <p:nvPicPr>
          <p:cNvPr id="12298" name="Picture 10" descr="Сканирован09-10-13 1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4968875" cy="3341688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7620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"Каша из топора"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/>
              <a:t>Мама сыр Никите приготовила и …….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05400" y="1524000"/>
            <a:ext cx="2819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сырники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09800" y="838200"/>
            <a:ext cx="2667000" cy="685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1" name="Picture 7" descr="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14600"/>
            <a:ext cx="2481263" cy="3763963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6172200"/>
          </a:xfrm>
        </p:spPr>
        <p:txBody>
          <a:bodyPr/>
          <a:lstStyle/>
          <a:p>
            <a:r>
              <a:rPr lang="ru-RU" sz="4400" b="1">
                <a:solidFill>
                  <a:srgbClr val="FFFF00"/>
                </a:solidFill>
              </a:rPr>
              <a:t>Голосистый звонкий звонок прозвенел весело. Голосистый школьный звонок прозвенел звонко.</a:t>
            </a:r>
          </a:p>
          <a:p>
            <a:r>
              <a:rPr lang="ru-RU" sz="4400" b="1">
                <a:solidFill>
                  <a:schemeClr val="hlink"/>
                </a:solidFill>
              </a:rPr>
              <a:t>Наступили короткие минуты отдыха. Наступили короткие минуты разминки.</a:t>
            </a:r>
          </a:p>
        </p:txBody>
      </p:sp>
      <p:pic>
        <p:nvPicPr>
          <p:cNvPr id="13316" name="Picture 4" descr="smile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410200"/>
            <a:ext cx="3384550" cy="981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7" name="Picture 5" descr="kol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066800"/>
            <a:ext cx="129540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848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32774" name="Picture 6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657600"/>
            <a:ext cx="3000375" cy="2076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/>
          <a:lstStyle/>
          <a:p>
            <a:pPr algn="l"/>
            <a:r>
              <a:rPr lang="ru-RU" sz="3200" u="sng">
                <a:solidFill>
                  <a:schemeClr val="accent1"/>
                </a:solidFill>
              </a:rPr>
              <a:t>Слова для справок</a:t>
            </a:r>
            <a:r>
              <a:rPr lang="ru-RU" sz="3200">
                <a:solidFill>
                  <a:schemeClr val="accent1"/>
                </a:solidFill>
              </a:rPr>
              <a:t>: </a:t>
            </a:r>
            <a:r>
              <a:rPr lang="ru-RU" sz="2800">
                <a:solidFill>
                  <a:schemeClr val="accent1"/>
                </a:solidFill>
              </a:rPr>
              <a:t>налил, глядит, вымыл, помешивает,  опустил, не сводит, достал, поставил</a:t>
            </a:r>
          </a:p>
        </p:txBody>
      </p:sp>
      <p:pic>
        <p:nvPicPr>
          <p:cNvPr id="14342" name="Picture 6" descr="Сканирован09-10-13 1402"/>
          <p:cNvPicPr>
            <a:picLocks noChangeAspect="1" noChangeArrowheads="1"/>
          </p:cNvPicPr>
          <p:nvPr/>
        </p:nvPicPr>
        <p:blipFill>
          <a:blip r:embed="rId2">
            <a:lum contrast="-54000"/>
          </a:blip>
          <a:srcRect/>
          <a:stretch>
            <a:fillRect/>
          </a:stretch>
        </p:blipFill>
        <p:spPr bwMode="auto">
          <a:xfrm>
            <a:off x="457200" y="1143000"/>
            <a:ext cx="8382000" cy="56388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7696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</a:rPr>
              <a:t>Солдат топор                ,        </a:t>
            </a:r>
          </a:p>
          <a:p>
            <a:r>
              <a:rPr lang="ru-RU" sz="4000" b="1">
                <a:solidFill>
                  <a:srgbClr val="FFFF00"/>
                </a:solidFill>
              </a:rPr>
              <a:t>              в котел,</a:t>
            </a:r>
          </a:p>
          <a:p>
            <a:r>
              <a:rPr lang="ru-RU" sz="4000" b="1">
                <a:solidFill>
                  <a:srgbClr val="FFFF00"/>
                </a:solidFill>
              </a:rPr>
              <a:t> воды и                на огонь. Старуха на солдата               , глаз                 .               солдат ложку,                       варево.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2000" y="19812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вымыл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25908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опустил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34000" y="25908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налил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048000" y="32004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поставил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096000" y="38100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глядит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09800" y="44196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не сводит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724400" y="44196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Достал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895600" y="49530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помешивает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r>
              <a:rPr lang="ru-RU" b="1"/>
              <a:t>Человек здоровеет не от лени,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Гуляй,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От науки крепнет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267200" cy="5668963"/>
          </a:xfrm>
        </p:spPr>
        <p:txBody>
          <a:bodyPr/>
          <a:lstStyle/>
          <a:p>
            <a:r>
              <a:rPr lang="ru-RU" b="1"/>
              <a:t>разум и руки.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а от труда.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b="1"/>
              <a:t>но дело не забывай</a:t>
            </a:r>
            <a:r>
              <a:rPr lang="ru-RU"/>
              <a:t>.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276600" y="1143000"/>
            <a:ext cx="1600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438400" y="2209800"/>
            <a:ext cx="2514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438400" y="990600"/>
            <a:ext cx="37338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72" name="Picture 12" descr="пословицы плет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1673225" cy="207645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73" name="Picture 13" descr="земля"/>
          <p:cNvPicPr>
            <a:picLocks noChangeAspect="1" noChangeArrowheads="1"/>
          </p:cNvPicPr>
          <p:nvPr/>
        </p:nvPicPr>
        <p:blipFill>
          <a:blip r:embed="rId3"/>
          <a:srcRect t="27502" b="13266"/>
          <a:stretch>
            <a:fillRect/>
          </a:stretch>
        </p:blipFill>
        <p:spPr bwMode="auto">
          <a:xfrm>
            <a:off x="5257800" y="4114800"/>
            <a:ext cx="2803525" cy="2133600"/>
          </a:xfrm>
          <a:prstGeom prst="rect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222</TotalTime>
  <Words>357</Words>
  <Application>Microsoft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Wingdings</vt:lpstr>
      <vt:lpstr>Круги</vt:lpstr>
      <vt:lpstr>Adobe Photoshop Image</vt:lpstr>
      <vt:lpstr>«Закрепление знаний о предложениях с однородными членами»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Слова для справок: налил, глядит, вымыл, помешивает,  опустил, не сводит, достал, поставил</vt:lpstr>
      <vt:lpstr>Слайд 9</vt:lpstr>
      <vt:lpstr>Слайд 10</vt:lpstr>
      <vt:lpstr>Слайд 11</vt:lpstr>
      <vt:lpstr>Слайд 12</vt:lpstr>
      <vt:lpstr>Слайд 13</vt:lpstr>
      <vt:lpstr>Где раки зимуют?</vt:lpstr>
      <vt:lpstr>Когда так говорят?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Pilinmv</cp:lastModifiedBy>
  <cp:revision>36</cp:revision>
  <cp:lastPrinted>1601-01-01T00:00:00Z</cp:lastPrinted>
  <dcterms:created xsi:type="dcterms:W3CDTF">1601-01-01T00:00:00Z</dcterms:created>
  <dcterms:modified xsi:type="dcterms:W3CDTF">2013-01-31T04:13:59Z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