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11.12.2014</a:t>
            </a:fld>
            <a:endParaRPr lang="ru-RU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11.12.2014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11.12.2014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11.12.2014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11.12.2014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11.12.2014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1000108"/>
            <a:ext cx="7498080" cy="2071702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/>
                <a:solidFill>
                  <a:schemeClr val="accent3"/>
                </a:solidFill>
                <a:effectLst/>
              </a:rPr>
              <a:t>«Права и обязанности родителей»</a:t>
            </a:r>
            <a:r>
              <a:rPr lang="ru-RU" b="1" dirty="0" smtClean="0">
                <a:ln/>
                <a:solidFill>
                  <a:schemeClr val="accent3"/>
                </a:solidFill>
                <a:effectLst/>
              </a:rPr>
              <a:t/>
            </a:r>
            <a:br>
              <a:rPr lang="ru-RU" b="1" dirty="0" smtClean="0">
                <a:ln/>
                <a:solidFill>
                  <a:schemeClr val="accent3"/>
                </a:solidFill>
                <a:effectLst/>
              </a:rPr>
            </a:br>
            <a:endParaRPr lang="ru-RU" b="1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86182" y="6215082"/>
            <a:ext cx="3379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МБОУ «</a:t>
            </a:r>
            <a:r>
              <a:rPr lang="ru-RU" dirty="0" smtClean="0"/>
              <a:t>Серебропольская</a:t>
            </a:r>
            <a:r>
              <a:rPr lang="ru-RU" dirty="0" smtClean="0"/>
              <a:t> СОШ»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Тест </a:t>
            </a:r>
            <a:br>
              <a:rPr lang="ru-RU" dirty="0" smtClean="0"/>
            </a:br>
            <a:r>
              <a:rPr lang="ru-RU" dirty="0" smtClean="0"/>
              <a:t>«Не законченное предложение»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643050"/>
            <a:ext cx="7862150" cy="500066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Семья – это…</a:t>
            </a:r>
          </a:p>
          <a:p>
            <a:r>
              <a:rPr lang="ru-RU" dirty="0" smtClean="0"/>
              <a:t>Мои родители – это…</a:t>
            </a:r>
          </a:p>
          <a:p>
            <a:r>
              <a:rPr lang="ru-RU" dirty="0" smtClean="0"/>
              <a:t>Свет в окнах моего дома – это…</a:t>
            </a:r>
          </a:p>
          <a:p>
            <a:r>
              <a:rPr lang="ru-RU" dirty="0" smtClean="0"/>
              <a:t>Радость в моей семье – это…</a:t>
            </a:r>
          </a:p>
          <a:p>
            <a:r>
              <a:rPr lang="ru-RU" dirty="0" smtClean="0"/>
              <a:t>Горе в моей семье – это…</a:t>
            </a:r>
          </a:p>
          <a:p>
            <a:r>
              <a:rPr lang="ru-RU" dirty="0" smtClean="0"/>
              <a:t>В дали от моего дома я буду вспоминать…</a:t>
            </a:r>
          </a:p>
          <a:p>
            <a:r>
              <a:rPr lang="ru-RU" dirty="0" smtClean="0"/>
              <a:t>Из традиций моей семьи мне хотелось бы взять в мою будущую семью…</a:t>
            </a:r>
          </a:p>
          <a:p>
            <a:r>
              <a:rPr lang="ru-RU" dirty="0" smtClean="0"/>
              <a:t>Мне не хотелось бы, что бы в моей будущей семье…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857232"/>
            <a:ext cx="7498080" cy="3857652"/>
          </a:xfrm>
        </p:spPr>
        <p:txBody>
          <a:bodyPr>
            <a:normAutofit/>
          </a:bodyPr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  <a:cs typeface="Microsoft New Tai Lue" pitchFamily="34" charset="0"/>
              </a:rPr>
              <a:t>ЛЮБИТЕ </a:t>
            </a:r>
            <a:r>
              <a:rPr lang="ru-RU" b="1" i="1" smtClean="0">
                <a:solidFill>
                  <a:srgbClr val="FF0000"/>
                </a:solidFill>
                <a:cs typeface="Microsoft New Tai Lue" pitchFamily="34" charset="0"/>
              </a:rPr>
              <a:t>СВОИХ </a:t>
            </a:r>
            <a:r>
              <a:rPr lang="ru-RU" b="1" i="1" smtClean="0">
                <a:solidFill>
                  <a:srgbClr val="FF0000"/>
                </a:solidFill>
                <a:cs typeface="Microsoft New Tai Lue" pitchFamily="34" charset="0"/>
              </a:rPr>
              <a:t>ДЕТЕЙ ТАКИМИ,</a:t>
            </a:r>
            <a:br>
              <a:rPr lang="ru-RU" b="1" i="1" smtClean="0">
                <a:solidFill>
                  <a:srgbClr val="FF0000"/>
                </a:solidFill>
                <a:cs typeface="Microsoft New Tai Lue" pitchFamily="34" charset="0"/>
              </a:rPr>
            </a:br>
            <a:r>
              <a:rPr lang="ru-RU" b="1" i="1" smtClean="0">
                <a:solidFill>
                  <a:srgbClr val="FF0000"/>
                </a:solidFill>
                <a:cs typeface="Microsoft New Tai Lue" pitchFamily="34" charset="0"/>
              </a:rPr>
              <a:t> </a:t>
            </a:r>
            <a:r>
              <a:rPr lang="ru-RU" b="1" i="1" dirty="0" smtClean="0">
                <a:solidFill>
                  <a:srgbClr val="FF0000"/>
                </a:solidFill>
                <a:cs typeface="Microsoft New Tai Lue" pitchFamily="34" charset="0"/>
              </a:rPr>
              <a:t>КАКИЕ ОНИ ЕСТЬ</a:t>
            </a:r>
            <a:endParaRPr lang="ru-RU" b="1" i="1" dirty="0">
              <a:solidFill>
                <a:srgbClr val="FF0000"/>
              </a:solidFill>
              <a:cs typeface="Microsoft New Tai Lue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На </a:t>
            </a:r>
            <a:r>
              <a:rPr lang="ru-RU" b="1" dirty="0" smtClean="0"/>
              <a:t>воспитание ребенка </a:t>
            </a:r>
            <a:r>
              <a:rPr lang="ru-RU" b="1" dirty="0" smtClean="0"/>
              <a:t>влияют: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dirty="0" smtClean="0">
                <a:solidFill>
                  <a:srgbClr val="FF0000"/>
                </a:solidFill>
              </a:rPr>
              <a:t>Семья – 50</a:t>
            </a:r>
            <a:r>
              <a:rPr lang="ru-RU" sz="4000" dirty="0" smtClean="0">
                <a:solidFill>
                  <a:srgbClr val="FF0000"/>
                </a:solidFill>
              </a:rPr>
              <a:t>%,</a:t>
            </a:r>
          </a:p>
          <a:p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СМИ – 30%, </a:t>
            </a:r>
            <a:endParaRPr lang="ru-RU" sz="40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школа </a:t>
            </a: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– 10%, </a:t>
            </a:r>
            <a:endParaRPr lang="ru-RU" sz="40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улица </a:t>
            </a: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–10%.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85728"/>
            <a:ext cx="7498080" cy="5962672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Конституция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РФ </a:t>
            </a:r>
            <a:endParaRPr lang="ru-RU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Семейный кодекс РФ</a:t>
            </a:r>
          </a:p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Конвенция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о правах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ребенка</a:t>
            </a:r>
          </a:p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Федеральный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закон  «Об образовании в Российской Федерации»</a:t>
            </a:r>
            <a:endParaRPr lang="ru-RU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Закон «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Об основах системы профилактики безнадзорности правонарушений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несовершеннолетних»</a:t>
            </a:r>
          </a:p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Законом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РФ «Об основных гарантиях прав ребенка в РФ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»</a:t>
            </a:r>
          </a:p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Уставом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общеобразовательного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учреждения</a:t>
            </a:r>
            <a:endParaRPr lang="ru-RU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Права родителей: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н</a:t>
            </a:r>
            <a:r>
              <a:rPr lang="ru-RU" dirty="0" smtClean="0"/>
              <a:t>а </a:t>
            </a:r>
            <a:r>
              <a:rPr lang="ru-RU" dirty="0" smtClean="0"/>
              <a:t>обучение и воспитание </a:t>
            </a:r>
            <a:r>
              <a:rPr lang="ru-RU" dirty="0" smtClean="0"/>
              <a:t>детей;</a:t>
            </a:r>
          </a:p>
          <a:p>
            <a:r>
              <a:rPr lang="ru-RU" dirty="0" smtClean="0"/>
              <a:t>выбирать формы </a:t>
            </a:r>
            <a:r>
              <a:rPr lang="ru-RU" dirty="0" smtClean="0"/>
              <a:t>получения </a:t>
            </a:r>
            <a:r>
              <a:rPr lang="ru-RU" dirty="0" smtClean="0"/>
              <a:t>образования;</a:t>
            </a:r>
          </a:p>
          <a:p>
            <a:r>
              <a:rPr lang="ru-RU" dirty="0" smtClean="0"/>
              <a:t>д</a:t>
            </a:r>
            <a:r>
              <a:rPr lang="ru-RU" dirty="0" smtClean="0"/>
              <a:t>ать </a:t>
            </a:r>
            <a:r>
              <a:rPr lang="ru-RU" dirty="0" smtClean="0"/>
              <a:t>ребенку дошкольное, начальное общее, основное общее, среднее общее образование в </a:t>
            </a:r>
            <a:r>
              <a:rPr lang="ru-RU" dirty="0" smtClean="0"/>
              <a:t>семье;</a:t>
            </a:r>
          </a:p>
          <a:p>
            <a:r>
              <a:rPr lang="ru-RU" dirty="0" smtClean="0"/>
              <a:t>з</a:t>
            </a:r>
            <a:r>
              <a:rPr lang="ru-RU" dirty="0" smtClean="0"/>
              <a:t>накомиться </a:t>
            </a:r>
            <a:r>
              <a:rPr lang="ru-RU" dirty="0" smtClean="0"/>
              <a:t>с уставом организации, осуществляющей образовательную </a:t>
            </a:r>
            <a:r>
              <a:rPr lang="ru-RU" dirty="0" smtClean="0"/>
              <a:t>деятельность;</a:t>
            </a:r>
          </a:p>
          <a:p>
            <a:r>
              <a:rPr lang="ru-RU" dirty="0" smtClean="0"/>
              <a:t>з</a:t>
            </a:r>
            <a:r>
              <a:rPr lang="ru-RU" dirty="0" smtClean="0"/>
              <a:t>накомиться </a:t>
            </a:r>
            <a:r>
              <a:rPr lang="ru-RU" dirty="0" smtClean="0"/>
              <a:t>с содержанием образования, используемыми методами обучения и воспитания, образовательными технологиями, а также с оценками успеваемости своих </a:t>
            </a:r>
            <a:r>
              <a:rPr lang="ru-RU" dirty="0" smtClean="0"/>
              <a:t>детей;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защищать права и законные интересы обучающихся;</a:t>
            </a:r>
          </a:p>
          <a:p>
            <a:r>
              <a:rPr lang="ru-RU" dirty="0" smtClean="0"/>
              <a:t>принимать участие в управлении </a:t>
            </a:r>
            <a:r>
              <a:rPr lang="ru-RU" dirty="0" smtClean="0"/>
              <a:t>школы;</a:t>
            </a:r>
          </a:p>
          <a:p>
            <a:r>
              <a:rPr lang="ru-RU" dirty="0" smtClean="0"/>
              <a:t>присутствовать при обследовании детей </a:t>
            </a:r>
            <a:r>
              <a:rPr lang="ru-RU" dirty="0" smtClean="0"/>
              <a:t>психолого-медико-педагогической</a:t>
            </a:r>
            <a:r>
              <a:rPr lang="ru-RU" dirty="0" smtClean="0"/>
              <a:t> </a:t>
            </a:r>
            <a:r>
              <a:rPr lang="ru-RU" dirty="0" smtClean="0"/>
              <a:t>комиссией;</a:t>
            </a:r>
          </a:p>
          <a:p>
            <a:r>
              <a:rPr lang="ru-RU" dirty="0" smtClean="0"/>
              <a:t>п</a:t>
            </a:r>
            <a:r>
              <a:rPr lang="ru-RU" dirty="0" smtClean="0"/>
              <a:t>олучать консультативную помощь от преподавателей по вопросам обучения и воспитания своих детей;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Обязанности родителей: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о</a:t>
            </a:r>
            <a:r>
              <a:rPr lang="ru-RU" dirty="0" smtClean="0"/>
              <a:t>беспечить получение детьми общего образования и создать условия для получения ими среднего общего образования;</a:t>
            </a:r>
          </a:p>
          <a:p>
            <a:r>
              <a:rPr lang="ru-RU" dirty="0" smtClean="0"/>
              <a:t>с</a:t>
            </a:r>
            <a:r>
              <a:rPr lang="ru-RU" dirty="0" smtClean="0"/>
              <a:t>облюдать правила внутреннего распорядка школы и другие локальные акты, регламентирующие образовательный процесс в школе;</a:t>
            </a:r>
          </a:p>
          <a:p>
            <a:r>
              <a:rPr lang="ru-RU" dirty="0" smtClean="0"/>
              <a:t>у</a:t>
            </a:r>
            <a:r>
              <a:rPr lang="ru-RU" dirty="0" smtClean="0"/>
              <a:t>важать честь и достоинство учащихся и работников школы;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58272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Обязанности родителей, установленные уставом школы: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357430"/>
            <a:ext cx="7498080" cy="389097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поддерживать постоянную связь с педагогами школы по вопросам обучения и воспитания своих детей;</a:t>
            </a:r>
          </a:p>
          <a:p>
            <a:r>
              <a:rPr lang="ru-RU" dirty="0" smtClean="0"/>
              <a:t>посещать проводимые школой классные и общешкольные родительские собрания;</a:t>
            </a:r>
          </a:p>
          <a:p>
            <a:r>
              <a:rPr lang="ru-RU" dirty="0" smtClean="0"/>
              <a:t>з</a:t>
            </a:r>
            <a:r>
              <a:rPr lang="ru-RU" dirty="0" smtClean="0"/>
              <a:t>аботиться о здоровье, физическом , психическом, духовном и нравственном развитии своих детей;</a:t>
            </a:r>
          </a:p>
          <a:p>
            <a:r>
              <a:rPr lang="ru-RU" dirty="0" smtClean="0"/>
              <a:t>з</a:t>
            </a:r>
            <a:r>
              <a:rPr lang="ru-RU" dirty="0" smtClean="0"/>
              <a:t>ащищать законные права и интересы детей;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Положение о постановке учащихся и семей на </a:t>
            </a:r>
            <a:r>
              <a:rPr lang="ru-RU" sz="3200" b="1" dirty="0" smtClean="0"/>
              <a:t>внутришкольный</a:t>
            </a:r>
            <a:r>
              <a:rPr lang="ru-RU" sz="3200" b="1" dirty="0" smtClean="0"/>
              <a:t> учет.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447800"/>
            <a:ext cx="8005026" cy="5624538"/>
          </a:xfrm>
        </p:spPr>
        <p:txBody>
          <a:bodyPr>
            <a:normAutofit fontScale="47500" lnSpcReduction="20000"/>
          </a:bodyPr>
          <a:lstStyle/>
          <a:p>
            <a:r>
              <a:rPr lang="ru-RU" sz="4200" b="1" dirty="0" smtClean="0"/>
              <a:t>4.1.</a:t>
            </a:r>
            <a:r>
              <a:rPr lang="ru-RU" sz="4200" dirty="0" smtClean="0"/>
              <a:t> Основания для постановки на </a:t>
            </a:r>
            <a:r>
              <a:rPr lang="ru-RU" sz="4200" dirty="0" smtClean="0"/>
              <a:t>внутришкольный</a:t>
            </a:r>
            <a:r>
              <a:rPr lang="ru-RU" sz="4200" dirty="0" smtClean="0"/>
              <a:t> учёт </a:t>
            </a:r>
            <a:r>
              <a:rPr lang="ru-RU" sz="4200" dirty="0" smtClean="0"/>
              <a:t>несовершеннолетних</a:t>
            </a:r>
            <a:endParaRPr lang="ru-RU" sz="4200" dirty="0" smtClean="0"/>
          </a:p>
          <a:p>
            <a:r>
              <a:rPr lang="ru-RU" sz="4200" dirty="0" smtClean="0"/>
              <a:t>4.1.1. Непосещение или систематические пропуски занятий без уважительных </a:t>
            </a:r>
            <a:r>
              <a:rPr lang="ru-RU" sz="4200" dirty="0" smtClean="0"/>
              <a:t>причин.</a:t>
            </a:r>
            <a:endParaRPr lang="ru-RU" sz="4200" dirty="0" smtClean="0"/>
          </a:p>
          <a:p>
            <a:r>
              <a:rPr lang="ru-RU" sz="4200" dirty="0" smtClean="0"/>
              <a:t>4.1.2. Неуспеваемость учащегося по учебным </a:t>
            </a:r>
            <a:r>
              <a:rPr lang="ru-RU" sz="4200" dirty="0" smtClean="0"/>
              <a:t>предметам.</a:t>
            </a:r>
            <a:endParaRPr lang="ru-RU" sz="4200" dirty="0" smtClean="0"/>
          </a:p>
          <a:p>
            <a:r>
              <a:rPr lang="ru-RU" sz="4200" dirty="0" smtClean="0"/>
              <a:t>4.1.3.  Социально-опасное положение:</a:t>
            </a:r>
          </a:p>
          <a:p>
            <a:r>
              <a:rPr lang="ru-RU" sz="4200" dirty="0" smtClean="0"/>
              <a:t>4.1.4</a:t>
            </a:r>
            <a:r>
              <a:rPr lang="ru-RU" sz="4200" dirty="0" smtClean="0"/>
              <a:t>.  Употребление </a:t>
            </a:r>
            <a:r>
              <a:rPr lang="ru-RU" sz="4200" dirty="0" smtClean="0"/>
              <a:t>психоактивных</a:t>
            </a:r>
            <a:r>
              <a:rPr lang="ru-RU" sz="4200" dirty="0" smtClean="0"/>
              <a:t> и токсических веществ, наркотических средств, спиртных напитков, курение.</a:t>
            </a:r>
          </a:p>
          <a:p>
            <a:r>
              <a:rPr lang="ru-RU" sz="4200" dirty="0" smtClean="0"/>
              <a:t>4.1.5. Участие в неформальных объединениях и организациях антиобщественной направленности.</a:t>
            </a:r>
          </a:p>
          <a:p>
            <a:r>
              <a:rPr lang="ru-RU" sz="4200" dirty="0" smtClean="0"/>
              <a:t>4.1.6. Совершение правонарушения до достижения возраста, с которого наступает уголовная ответственность.</a:t>
            </a:r>
          </a:p>
          <a:p>
            <a:r>
              <a:rPr lang="ru-RU" sz="4200" dirty="0" smtClean="0"/>
              <a:t>4.1.7. Систематическое нарушение внутреннего распорядка школы (систематическое невыполнение </a:t>
            </a:r>
            <a:r>
              <a:rPr lang="ru-RU" sz="4200" dirty="0" err="1" smtClean="0"/>
              <a:t>д</a:t>
            </a:r>
            <a:r>
              <a:rPr lang="ru-RU" sz="4200" dirty="0" smtClean="0"/>
              <a:t>/</a:t>
            </a:r>
            <a:r>
              <a:rPr lang="ru-RU" sz="4200" dirty="0" err="1" smtClean="0"/>
              <a:t>з</a:t>
            </a:r>
            <a:r>
              <a:rPr lang="ru-RU" sz="4200" dirty="0" smtClean="0"/>
              <a:t>, отказ от работы на уроке, постоянное отсутствие учебника, тетради, разговоры на уроках и др.).</a:t>
            </a:r>
          </a:p>
          <a:p>
            <a:r>
              <a:rPr lang="ru-RU" sz="4200" dirty="0" smtClean="0"/>
              <a:t>4.1.8. Систематическое нарушение дисциплины в школе (драки, грубость, сквернословие и др.) и Устава образовательного учреждения.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93991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 </a:t>
            </a:r>
            <a:r>
              <a:rPr lang="ru-RU" b="1" dirty="0" smtClean="0"/>
              <a:t>Положение о постановке учащихся и семей на </a:t>
            </a:r>
            <a:r>
              <a:rPr lang="ru-RU" b="1" dirty="0" err="1" smtClean="0"/>
              <a:t>внутришкольный</a:t>
            </a:r>
            <a:r>
              <a:rPr lang="ru-RU" b="1" dirty="0" smtClean="0"/>
              <a:t> учет.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2000240"/>
            <a:ext cx="7862150" cy="4429156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4.2.</a:t>
            </a:r>
            <a:r>
              <a:rPr lang="ru-RU" dirty="0" smtClean="0"/>
              <a:t> </a:t>
            </a:r>
            <a:r>
              <a:rPr lang="ru-RU" b="1" dirty="0" smtClean="0"/>
              <a:t>Основания для постановки на </a:t>
            </a:r>
            <a:r>
              <a:rPr lang="ru-RU" b="1" dirty="0" err="1" smtClean="0"/>
              <a:t>внутришкольный</a:t>
            </a:r>
            <a:r>
              <a:rPr lang="ru-RU" b="1" dirty="0" smtClean="0"/>
              <a:t> учёт семьи, в которой родители  (законные представители):</a:t>
            </a:r>
          </a:p>
          <a:p>
            <a:r>
              <a:rPr lang="ru-RU" dirty="0" smtClean="0"/>
              <a:t>4.2.1. Не исполняют обязанностей по воспитанию, обучению и (или) содержанию своих детей.</a:t>
            </a:r>
          </a:p>
          <a:p>
            <a:r>
              <a:rPr lang="ru-RU" dirty="0" smtClean="0"/>
              <a:t>4.2.2. Злоупотребляют наркотиками и спиртными напитками; отрицательно влияют на  </a:t>
            </a:r>
            <a:r>
              <a:rPr lang="ru-RU" dirty="0" smtClean="0"/>
              <a:t>поведение несовершеннолетних</a:t>
            </a:r>
            <a:r>
              <a:rPr lang="ru-RU" dirty="0" smtClean="0"/>
              <a:t>,  вовлекают   их в противоправные действия (преступления, бродяжничество, попрошайничество, проституцию, распространение и употребление наркотиков, спиртных напитков т.д.).</a:t>
            </a:r>
          </a:p>
          <a:p>
            <a:r>
              <a:rPr lang="ru-RU" dirty="0" smtClean="0"/>
              <a:t>4.2.3.  Допускают в отношении своих детей  жестокое обращение.</a:t>
            </a:r>
          </a:p>
          <a:p>
            <a:r>
              <a:rPr lang="ru-RU" dirty="0" smtClean="0"/>
              <a:t>4.2.4. Имеют детей, находящихся в социально опасном положении и  состоящих на учёте в образовательном учреждении.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198</TotalTime>
  <Words>388</Words>
  <Application>Microsoft Office PowerPoint</Application>
  <PresentationFormat>Экран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«Права и обязанности родителей» </vt:lpstr>
      <vt:lpstr>На воспитание ребенка влияют:</vt:lpstr>
      <vt:lpstr>Слайд 3</vt:lpstr>
      <vt:lpstr>Права родителей:</vt:lpstr>
      <vt:lpstr>Слайд 5</vt:lpstr>
      <vt:lpstr>Обязанности родителей:</vt:lpstr>
      <vt:lpstr>Обязанности родителей, установленные уставом школы:</vt:lpstr>
      <vt:lpstr>Положение о постановке учащихся и семей на внутришкольный учет.</vt:lpstr>
      <vt:lpstr> Положение о постановке учащихся и семей на внутришкольный учет. </vt:lpstr>
      <vt:lpstr>Тест  «Не законченное предложение»</vt:lpstr>
      <vt:lpstr>ЛЮБИТЕ СВОИХ ДЕТЕЙ ТАКИМИ,  КАКИЕ ОНИ ЕСТЬ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«Права и обязанности родителей» </dc:title>
  <dc:creator>user</dc:creator>
  <cp:lastModifiedBy>user</cp:lastModifiedBy>
  <cp:revision>21</cp:revision>
  <dcterms:created xsi:type="dcterms:W3CDTF">2014-12-11T07:05:13Z</dcterms:created>
  <dcterms:modified xsi:type="dcterms:W3CDTF">2014-12-11T10:33:43Z</dcterms:modified>
</cp:coreProperties>
</file>