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8"/>
  </p:handoutMasterIdLst>
  <p:sldIdLst>
    <p:sldId id="274" r:id="rId2"/>
    <p:sldId id="256" r:id="rId3"/>
    <p:sldId id="267" r:id="rId4"/>
    <p:sldId id="264" r:id="rId5"/>
    <p:sldId id="257" r:id="rId6"/>
    <p:sldId id="265" r:id="rId7"/>
    <p:sldId id="270" r:id="rId8"/>
    <p:sldId id="268" r:id="rId9"/>
    <p:sldId id="258" r:id="rId10"/>
    <p:sldId id="259" r:id="rId11"/>
    <p:sldId id="260" r:id="rId12"/>
    <p:sldId id="261" r:id="rId13"/>
    <p:sldId id="271" r:id="rId14"/>
    <p:sldId id="272" r:id="rId15"/>
    <p:sldId id="263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CD278D-022B-4F41-A3A6-7EE19CF554A1}" type="datetimeFigureOut">
              <a:rPr lang="ru-RU" smtClean="0"/>
              <a:t>11.04.2013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592A1-CD16-4F1E-ADF3-C6822944173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16E6C-6233-415C-9DF5-F17F182A9EA8}" type="datetimeFigureOut">
              <a:rPr lang="ru-RU" smtClean="0"/>
              <a:t>11.04.2013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B524893-E1DE-4E93-9522-27DDD0D4D4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16E6C-6233-415C-9DF5-F17F182A9EA8}" type="datetimeFigureOut">
              <a:rPr lang="ru-RU" smtClean="0"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24893-E1DE-4E93-9522-27DDD0D4D4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16E6C-6233-415C-9DF5-F17F182A9EA8}" type="datetimeFigureOut">
              <a:rPr lang="ru-RU" smtClean="0"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24893-E1DE-4E93-9522-27DDD0D4D4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16E6C-6233-415C-9DF5-F17F182A9EA8}" type="datetimeFigureOut">
              <a:rPr lang="ru-RU" smtClean="0"/>
              <a:t>11.04.2013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B524893-E1DE-4E93-9522-27DDD0D4D4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16E6C-6233-415C-9DF5-F17F182A9EA8}" type="datetimeFigureOut">
              <a:rPr lang="ru-RU" smtClean="0"/>
              <a:t>11.04.2013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24893-E1DE-4E93-9522-27DDD0D4D48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16E6C-6233-415C-9DF5-F17F182A9EA8}" type="datetimeFigureOut">
              <a:rPr lang="ru-RU" smtClean="0"/>
              <a:t>11.04.2013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24893-E1DE-4E93-9522-27DDD0D4D4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16E6C-6233-415C-9DF5-F17F182A9EA8}" type="datetimeFigureOut">
              <a:rPr lang="ru-RU" smtClean="0"/>
              <a:t>11.04.2013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B524893-E1DE-4E93-9522-27DDD0D4D48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16E6C-6233-415C-9DF5-F17F182A9EA8}" type="datetimeFigureOut">
              <a:rPr lang="ru-RU" smtClean="0"/>
              <a:t>11.04.2013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24893-E1DE-4E93-9522-27DDD0D4D4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16E6C-6233-415C-9DF5-F17F182A9EA8}" type="datetimeFigureOut">
              <a:rPr lang="ru-RU" smtClean="0"/>
              <a:t>11.04.2013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24893-E1DE-4E93-9522-27DDD0D4D4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16E6C-6233-415C-9DF5-F17F182A9EA8}" type="datetimeFigureOut">
              <a:rPr lang="ru-RU" smtClean="0"/>
              <a:t>11.04.2013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24893-E1DE-4E93-9522-27DDD0D4D4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16E6C-6233-415C-9DF5-F17F182A9EA8}" type="datetimeFigureOut">
              <a:rPr lang="ru-RU" smtClean="0"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24893-E1DE-4E93-9522-27DDD0D4D48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C916E6C-6233-415C-9DF5-F17F182A9EA8}" type="datetimeFigureOut">
              <a:rPr lang="ru-RU" smtClean="0"/>
              <a:t>11.04.2013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B524893-E1DE-4E93-9522-27DDD0D4D48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1930_%D0%B3%D0%BE%D0%B4" TargetMode="External"/><Relationship Id="rId5" Type="http://schemas.openxmlformats.org/officeDocument/2006/relationships/hyperlink" Target="http://ru.wikipedia.org/wiki/1920_%D0%B3%D0%BE%D0%B4" TargetMode="External"/><Relationship Id="rId4" Type="http://schemas.openxmlformats.org/officeDocument/2006/relationships/hyperlink" Target="http://ru.wikipedia.org/wiki/%D0%9E%D1%85%D1%82%D0%B8%D0%BD%D1%81%D0%BA%D0%B8%D0%B9_%D0%BF%D0%BE%D1%80%D0%BE%D1%85%D0%BE%D0%B2%D0%BE%D0%B9_%D0%B7%D0%B0%D0%B2%D0%BE%D0%B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ru.wikipedia.org/wiki/%D0%9E%D1%85%D1%82%D0%B0_(%D0%BF%D1%80%D0%B8%D1%82%D0%BE%D0%BA_%D0%9D%D0%B5%D0%B2%D1%8B)" TargetMode="External"/><Relationship Id="rId4" Type="http://schemas.openxmlformats.org/officeDocument/2006/relationships/hyperlink" Target="http://ru.wikipedia.org/wiki/XXI_%D0%B2%D0%B5%D0%BA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1980_%D0%B3%D0%BE%D0%B4" TargetMode="External"/><Relationship Id="rId3" Type="http://schemas.openxmlformats.org/officeDocument/2006/relationships/hyperlink" Target="http://ru.wikipedia.org/wiki/%D0%A8%D0%BE%D1%81%D1%81%D0%B5_%D0%A0%D0%B5%D0%B2%D0%BE%D0%BB%D1%8E%D1%86%D0%B8%D0%B8_(%D0%A1%D0%B0%D0%BD%D0%BA%D1%82-%D0%9F%D0%B5%D1%82%D0%B5%D1%80%D0%B1%D1%83%D1%80%D0%B3)" TargetMode="External"/><Relationship Id="rId7" Type="http://schemas.openxmlformats.org/officeDocument/2006/relationships/hyperlink" Target="http://ru.wikipedia.org/wiki/1970_%D0%B3%D0%BE%D0%B4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A1%D0%B2%D0%B5%D1%80%D0%B4%D0%BB%D0%BE%D0%B2%D1%81%D0%BA%D0%B0%D1%8F_%D0%BD%D0%B0%D0%B1%D0%B5%D1%80%D0%B5%D0%B6%D0%BD%D0%B0%D1%8F_(%D0%A1%D0%B0%D0%BD%D0%BA%D1%82-%D0%9F%D0%B5%D1%82%D0%B5%D1%80%D0%B1%D1%83%D1%80%D0%B3)" TargetMode="External"/><Relationship Id="rId5" Type="http://schemas.openxmlformats.org/officeDocument/2006/relationships/hyperlink" Target="http://ru.wikipedia.org/wiki/1950_%D0%B3%D0%BE%D0%B4" TargetMode="External"/><Relationship Id="rId4" Type="http://schemas.openxmlformats.org/officeDocument/2006/relationships/hyperlink" Target="http://ru.wikipedia.org/wiki/1940_%D0%B3%D0%BE%D0%B4" TargetMode="External"/><Relationship Id="rId9" Type="http://schemas.openxmlformats.org/officeDocument/2006/relationships/hyperlink" Target="http://ru.wikipedia.org/wiki/1990_%D0%B3%D0%BE%D0%B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krcsr532.ru/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://ru.wikipedia.org/wiki/1936_%D0%B3%D0%BE%D0%B4" TargetMode="External"/><Relationship Id="rId7" Type="http://schemas.openxmlformats.org/officeDocument/2006/relationships/hyperlink" Target="http://ru.wikipedia.org/wiki/%D0%96%D0%B5%D1%80%D0%BD%D0%BE%D0%B2%D0%BA%D0%B0_(%D0%A1%D0%B0%D0%BD%D0%BA%D1%82-%D0%9F%D0%B5%D1%82%D0%B5%D1%80%D0%B1%D1%83%D1%80%D0%B3)" TargetMode="External"/><Relationship Id="rId2" Type="http://schemas.openxmlformats.org/officeDocument/2006/relationships/hyperlink" Target="http://ru.wikipedia.org/wiki/%D0%9A%D0%B0%D0%BB%D0%B8%D0%BD%D0%B8%D0%BD%D1%81%D0%BA%D0%B8%D0%B9_%D1%80%D0%B0%D0%B9%D0%BE%D0%BD_%D0%A1%D0%B0%D0%BD%D0%BA%D1%82-%D0%9F%D0%B5%D1%82%D0%B5%D1%80%D0%B1%D1%83%D1%80%D0%B3%D0%B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F%D0%BE%D1%80%D0%BE%D1%85%D0%BE%D0%B2%D1%8B%D0%B5_(%D0%B8%D1%81%D1%82%D0%BE%D1%80%D0%B8%D1%87%D0%B5%D1%81%D0%BA%D0%B8%D0%B9_%D1%80%D0%B0%D0%B9%D0%BE%D0%BD)" TargetMode="External"/><Relationship Id="rId5" Type="http://schemas.openxmlformats.org/officeDocument/2006/relationships/hyperlink" Target="http://ru.wikipedia.org/wiki/1973_%D0%B3%D0%BE%D0%B4" TargetMode="External"/><Relationship Id="rId4" Type="http://schemas.openxmlformats.org/officeDocument/2006/relationships/hyperlink" Target="http://ru.wikipedia.org/wiki/1947_%D0%B3%D0%BE%D0%B4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F%D0%BE%D0%BB%D1%8E%D1%81%D1%82%D1%80%D0%BE%D0%B2%D0%BE_(%D0%BE%D0%BA%D1%80%D1%83%D0%B3_%D0%A1%D0%B0%D0%BD%D0%BA%D1%82-%D0%9F%D0%B5%D1%82%D0%B5%D1%80%D0%B1%D1%83%D1%80%D0%B3%D0%B0)" TargetMode="External"/><Relationship Id="rId3" Type="http://schemas.openxmlformats.org/officeDocument/2006/relationships/hyperlink" Target="http://ru.wikipedia.org/wiki/%D0%9F%D0%B8%D1%81%D0%BA%D0%B0%D1%80%D1%91%D0%B2%D1%81%D0%BA%D0%B8%D0%B9_%D0%BF%D1%80%D0%BE%D1%81%D0%BF%D0%B5%D0%BA%D1%82_(%D0%A1%D0%B0%D0%BD%D0%BA%D1%82-%D0%9F%D0%B5%D1%82%D0%B5%D1%80%D0%B1%D1%83%D1%80%D0%B3)" TargetMode="External"/><Relationship Id="rId7" Type="http://schemas.openxmlformats.org/officeDocument/2006/relationships/hyperlink" Target="http://ru.wikipedia.org/wiki/%D0%A0%D0%B6%D0%B5%D0%B2%D0%BA%D0%B0_(%D0%BE%D0%BA%D1%80%D1%83%D0%B3_%D0%A1%D0%B0%D0%BD%D0%BA%D1%82-%D0%9F%D0%B5%D1%82%D0%B5%D1%80%D0%B1%D1%83%D1%80%D0%B3%D0%B0)" TargetMode="External"/><Relationship Id="rId2" Type="http://schemas.openxmlformats.org/officeDocument/2006/relationships/hyperlink" Target="http://ru.wikipedia.org/wiki/%D0%9D%D0%B5%D0%B2%D0%B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A4%D0%B8%D0%BD%D0%BB%D1%8F%D0%BD%D0%B4%D1%81%D0%BA%D0%B8%D0%B9_%D0%B6%D0%B5%D0%BB%D0%B5%D0%B7%D0%BD%D0%BE%D0%B4%D0%BE%D1%80%D0%BE%D0%B6%D0%BD%D1%8B%D0%B9_%D0%BC%D0%BE%D1%81%D1%82" TargetMode="External"/><Relationship Id="rId11" Type="http://schemas.openxmlformats.org/officeDocument/2006/relationships/hyperlink" Target="http://ru.wikipedia.org/wiki/%D0%9F%D0%BE%D1%80%D0%BE%D1%85%D0%BE%D0%B2%D1%8B%D0%B5_(%D0%BE%D0%BA%D1%80%D1%83%D0%B3_%D0%A1%D0%B0%D0%BD%D0%BA%D1%82-%D0%9F%D0%B5%D1%82%D0%B5%D1%80%D0%B1%D1%83%D1%80%D0%B3%D0%B0)" TargetMode="External"/><Relationship Id="rId5" Type="http://schemas.openxmlformats.org/officeDocument/2006/relationships/hyperlink" Target="http://ru.wikipedia.org/wiki/%D0%9E%D0%BA%D1%82%D1%8F%D0%B1%D1%80%D1%8C%D1%81%D0%BA%D0%B0%D1%8F_%D0%BD%D0%B0%D0%B1%D0%B5%D1%80%D0%B5%D0%B6%D0%BD%D0%B0%D1%8F_(%D0%A1%D0%B0%D0%BD%D0%BA%D1%82-%D0%9F%D0%B5%D1%82%D0%B5%D1%80%D0%B1%D1%83%D1%80%D0%B3)" TargetMode="External"/><Relationship Id="rId10" Type="http://schemas.openxmlformats.org/officeDocument/2006/relationships/hyperlink" Target="http://ru.wikipedia.org/wiki/%D0%9C%D0%B0%D0%BB%D0%B0%D1%8F_%D0%9E%D1%85%D1%82%D0%B0_(%D0%BE%D0%BA%D1%80%D1%83%D0%B3_%D0%A1%D0%B0%D0%BD%D0%BA%D1%82-%D0%9F%D0%B5%D1%82%D0%B5%D1%80%D0%B1%D1%83%D1%80%D0%B3%D0%B0)" TargetMode="External"/><Relationship Id="rId4" Type="http://schemas.openxmlformats.org/officeDocument/2006/relationships/hyperlink" Target="http://ru.wikipedia.org/wiki/%D0%9F%D1%80%D0%B8%D0%BE%D0%B7%D0%B5%D1%80%D1%81%D0%BA" TargetMode="External"/><Relationship Id="rId9" Type="http://schemas.openxmlformats.org/officeDocument/2006/relationships/hyperlink" Target="http://ru.wikipedia.org/wiki/%D0%91%D0%BE%D0%BB%D1%8C%D1%88%D0%B0%D1%8F_%D0%9E%D1%85%D1%82%D0%B0_(%D0%BE%D0%BA%D1%80%D1%83%D0%B3_%D0%A1%D0%B0%D0%BD%D0%BA%D1%82-%D0%9F%D0%B5%D1%82%D0%B5%D1%80%D0%B1%D1%83%D1%80%D0%B3%D0%B0)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A%D1%80%D0%B0%D1%81%D0%BD%D0%BE%D0%B3%D0%B2%D0%B0%D1%80%D0%B4%D0%B5%D0%B9%D1%81%D0%BA%D0%B8%D0%B9_%D1%80%D0%B0%D0%B9%D0%BE%D0%BD_(%D0%A1%D0%B0%D0%BD%D0%BA%D1%82-%D0%9F%D0%B5%D1%82%D0%B5%D1%80%D0%B1%D1%83%D1%80%D0%B3)#cite_note-1" TargetMode="External"/><Relationship Id="rId7" Type="http://schemas.openxmlformats.org/officeDocument/2006/relationships/image" Target="../media/image7.gif"/><Relationship Id="rId2" Type="http://schemas.openxmlformats.org/officeDocument/2006/relationships/hyperlink" Target="http://ru.wikipedia.org/wiki/%D0%A1%D0%B0%D0%BD%D0%BA%D1%82-%D0%9F%D0%B5%D1%82%D0%B5%D1%80%D0%B1%D1%83%D1%80%D0%B3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hyperlink" Target="http://ru.wikipedia.org/wiki/%D0%9B%D0%B0%D0%B4%D0%BE%D0%B6%D1%81%D0%BA%D0%B0%D1%8F_(%D1%81%D1%82%D0%B0%D0%BD%D1%86%D0%B8%D1%8F_%D0%BC%D0%B5%D1%82%D1%80%D0%BE)" TargetMode="External"/><Relationship Id="rId4" Type="http://schemas.openxmlformats.org/officeDocument/2006/relationships/hyperlink" Target="http://ru.wikipedia.org/wiki/%D0%9D%D0%BE%D0%B2%D0%BE%D1%87%D0%B5%D1%80%D0%BA%D0%B0%D1%81%D1%81%D0%BA%D0%B0%D1%8F_(%D1%81%D1%82%D0%B0%D0%BD%D1%86%D0%B8%D1%8F_%D0%BC%D0%B5%D1%82%D1%80%D0%BE)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F%D0%BE%D0%BB%D1%8E%D1%81%D1%82%D1%80%D0%BE%D0%B2%D0%BE_(%D0%BE%D0%BA%D1%80%D1%83%D0%B3_%D0%A1%D0%B0%D0%BD%D0%BA%D1%82-%D0%9F%D0%B5%D1%82%D0%B5%D1%80%D0%B1%D1%83%D1%80%D0%B3%D0%B0)" TargetMode="External"/><Relationship Id="rId2" Type="http://schemas.openxmlformats.org/officeDocument/2006/relationships/hyperlink" Target="http://ru.wikipedia.org/wiki/%D0%A0%D0%B6%D0%B5%D0%B2%D0%BA%D0%B0_(%D0%BE%D0%BA%D1%80%D1%83%D0%B3_%D0%A1%D0%B0%D0%BD%D0%BA%D1%82-%D0%9F%D0%B5%D1%82%D0%B5%D1%80%D0%B1%D1%83%D1%80%D0%B3%D0%B0)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F%D0%BE%D1%80%D0%BE%D1%85%D0%BE%D0%B2%D1%8B%D0%B5_(%D0%BE%D0%BA%D1%80%D1%83%D0%B3_%D0%A1%D0%B0%D0%BD%D0%BA%D1%82-%D0%9F%D0%B5%D1%82%D0%B5%D1%80%D0%B1%D1%83%D1%80%D0%B3%D0%B0)" TargetMode="External"/><Relationship Id="rId5" Type="http://schemas.openxmlformats.org/officeDocument/2006/relationships/hyperlink" Target="http://ru.wikipedia.org/wiki/%D0%9C%D0%B0%D0%BB%D0%B0%D1%8F_%D0%9E%D1%85%D1%82%D0%B0_(%D0%BE%D0%BA%D1%80%D1%83%D0%B3_%D0%A1%D0%B0%D0%BD%D0%BA%D1%82-%D0%9F%D0%B5%D1%82%D0%B5%D1%80%D0%B1%D1%83%D1%80%D0%B3%D0%B0)" TargetMode="External"/><Relationship Id="rId4" Type="http://schemas.openxmlformats.org/officeDocument/2006/relationships/hyperlink" Target="http://ru.wikipedia.org/wiki/%D0%91%D0%BE%D0%BB%D1%8C%D1%88%D0%B0%D1%8F_%D0%9E%D1%85%D1%82%D0%B0_(%D0%BE%D0%BA%D1%80%D1%83%D0%B3_%D0%A1%D0%B0%D0%BD%D0%BA%D1%82-%D0%9F%D0%B5%D1%82%D0%B5%D1%80%D0%B1%D1%83%D1%80%D0%B3%D0%B0)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B%D0%B0%D0%BD%D0%B4%D1%81%D0%BA%D1%80%D0%BE%D0%BD%D0%B0" TargetMode="External"/><Relationship Id="rId3" Type="http://schemas.openxmlformats.org/officeDocument/2006/relationships/image" Target="../media/image10.jpeg"/><Relationship Id="rId7" Type="http://schemas.openxmlformats.org/officeDocument/2006/relationships/hyperlink" Target="http://ru.wikipedia.org/wiki/%D0%9E%D1%85%D1%82%D0%B0_(%D0%BF%D1%80%D0%B8%D1%82%D0%BE%D0%BA_%D0%9D%D0%B5%D0%B2%D1%8B)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1300_%D0%B3%D0%BE%D0%B4" TargetMode="External"/><Relationship Id="rId5" Type="http://schemas.openxmlformats.org/officeDocument/2006/relationships/hyperlink" Target="http://ru.wikipedia.org/wiki/XIII_%D0%B2%D0%B5%D0%BA" TargetMode="External"/><Relationship Id="rId10" Type="http://schemas.openxmlformats.org/officeDocument/2006/relationships/hyperlink" Target="http://ru.wikipedia.org/wiki/%D0%90%D0%BB%D0%B5%D0%BA%D1%81%D0%B0%D0%BD%D0%B4%D1%80_%D0%AF%D1%80%D0%BE%D1%81%D0%BB%D0%B0%D0%B2%D0%B8%D1%87_%D0%9D%D0%B5%D0%B2%D1%81%D0%BA%D0%B8%D0%B9" TargetMode="External"/><Relationship Id="rId4" Type="http://schemas.openxmlformats.org/officeDocument/2006/relationships/hyperlink" Target="http://ru.wikipedia.org/wiki/XII_%D0%B2%D0%B5%D0%BA" TargetMode="External"/><Relationship Id="rId9" Type="http://schemas.openxmlformats.org/officeDocument/2006/relationships/hyperlink" Target="http://ru.wikipedia.org/wiki/%D0%90%D0%BD%D0%B4%D1%80%D0%B5%D0%B9_%D0%90%D0%BB%D0%B5%D0%BA%D1%81%D0%B0%D0%BD%D0%B4%D1%80%D0%BE%D0%B2%D0%B8%D1%8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457200"/>
            <a:ext cx="6643734" cy="2971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День рождения района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14678" y="5357826"/>
            <a:ext cx="5786478" cy="135732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ГБОУ «Школа здоровья и индивидуального развития»</a:t>
            </a:r>
          </a:p>
          <a:p>
            <a:r>
              <a:rPr lang="ru-RU" sz="1800" dirty="0" smtClean="0"/>
              <a:t>Учитель начальных классов</a:t>
            </a:r>
            <a:endParaRPr lang="ru-RU" sz="1800" dirty="0" smtClean="0"/>
          </a:p>
          <a:p>
            <a:r>
              <a:rPr lang="ru-RU" sz="1800" dirty="0" smtClean="0"/>
              <a:t> </a:t>
            </a:r>
            <a:r>
              <a:rPr lang="ru-RU" sz="1800" dirty="0" smtClean="0"/>
              <a:t>Волкова В.А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img-fotki.yandex.ru/get/5807/hablin2008.31/0_5774e_8011f10a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66"/>
            <a:ext cx="6200775" cy="3505200"/>
          </a:xfrm>
          <a:prstGeom prst="rect">
            <a:avLst/>
          </a:prstGeom>
          <a:noFill/>
        </p:spPr>
      </p:pic>
      <p:pic>
        <p:nvPicPr>
          <p:cNvPr id="7170" name="Picture 2" descr="http://img-fotki.yandex.ru/get/5608/hablin2008.31/0_5774d_7090964b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857496"/>
            <a:ext cx="4071966" cy="385765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714876" y="714356"/>
            <a:ext cx="414337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</a:rPr>
              <a:t>Берега Невы и Большой </a:t>
            </a:r>
            <a:r>
              <a:rPr lang="ru-RU" sz="2000" b="1" dirty="0" err="1">
                <a:solidFill>
                  <a:srgbClr val="000000"/>
                </a:solidFill>
              </a:rPr>
              <a:t>Охты</a:t>
            </a:r>
            <a:r>
              <a:rPr lang="ru-RU" sz="2000" b="1" dirty="0">
                <a:solidFill>
                  <a:srgbClr val="000000"/>
                </a:solidFill>
              </a:rPr>
              <a:t> ещё с первой половины XVIII века являются промышленной зоной. Промышленность начала формироваться в направлении строительства </a:t>
            </a:r>
            <a:r>
              <a:rPr lang="ru-RU" sz="2000" b="1" dirty="0">
                <a:solidFill>
                  <a:srgbClr val="000000"/>
                </a:solidFill>
                <a:hlinkClick r:id="rId4" tooltip="Охтинский пороховой завод"/>
              </a:rPr>
              <a:t>пороховых заводов</a:t>
            </a:r>
            <a:r>
              <a:rPr lang="ru-RU" sz="2000" b="1" dirty="0">
                <a:solidFill>
                  <a:srgbClr val="000000"/>
                </a:solidFill>
              </a:rPr>
              <a:t> и развития сопутствующих производств (к примеру, строились кирпичные заводы). Благоустройство района началось в </a:t>
            </a:r>
            <a:r>
              <a:rPr lang="ru-RU" sz="2000" b="1" dirty="0">
                <a:solidFill>
                  <a:srgbClr val="000000"/>
                </a:solidFill>
                <a:hlinkClick r:id="rId5" tooltip="1920 год"/>
              </a:rPr>
              <a:t>1920</a:t>
            </a:r>
            <a:r>
              <a:rPr lang="ru-RU" sz="2000" b="1" dirty="0">
                <a:solidFill>
                  <a:srgbClr val="000000"/>
                </a:solidFill>
              </a:rPr>
              <a:t>—</a:t>
            </a:r>
            <a:r>
              <a:rPr lang="ru-RU" sz="2000" b="1" dirty="0">
                <a:solidFill>
                  <a:srgbClr val="000000"/>
                </a:solidFill>
                <a:hlinkClick r:id="rId6" tooltip="1930 год"/>
              </a:rPr>
              <a:t>1930 годах</a:t>
            </a:r>
            <a:r>
              <a:rPr lang="ru-RU" sz="2000" b="1" dirty="0">
                <a:solidFill>
                  <a:srgbClr val="000000"/>
                </a:solidFill>
              </a:rPr>
              <a:t>, когда деревянные постройки, преобладавшие здесь, сменяются на современные каменные дома. Во всех микрорайонах создавался полный комплекс культурно-бытовых учреждений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goroda-rossii.com/data/media/70/peterburg00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3819525"/>
            <a:ext cx="4486275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oldsp.ru/upload/photos/6/6/3/800_6631f455ac45ad468cf481f507d19dd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53"/>
            <a:ext cx="385762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928926" y="1714488"/>
            <a:ext cx="578646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 началу </a:t>
            </a:r>
            <a:r>
              <a:rPr lang="ru-RU" dirty="0">
                <a:hlinkClick r:id="rId4" tooltip="XXI век"/>
              </a:rPr>
              <a:t>XXI века</a:t>
            </a:r>
            <a:r>
              <a:rPr lang="ru-RU" dirty="0"/>
              <a:t> территории района существенно различались по функциональному назначению. В настоящее время практически вся береговая линия реки </a:t>
            </a:r>
            <a:r>
              <a:rPr lang="ru-RU" dirty="0" err="1">
                <a:hlinkClick r:id="rId5" tooltip="Охта (приток Невы)"/>
              </a:rPr>
              <a:t>Охта</a:t>
            </a:r>
            <a:r>
              <a:rPr lang="ru-RU" dirty="0"/>
              <a:t> занята промышленными объектами. Микрорайоны жилой застройки — </a:t>
            </a:r>
            <a:r>
              <a:rPr lang="ru-RU" dirty="0" err="1"/>
              <a:t>Охта</a:t>
            </a:r>
            <a:r>
              <a:rPr lang="ru-RU" dirty="0"/>
              <a:t>, </a:t>
            </a:r>
            <a:r>
              <a:rPr lang="ru-RU" dirty="0" err="1"/>
              <a:t>Ржевка</a:t>
            </a:r>
            <a:r>
              <a:rPr lang="ru-RU" dirty="0"/>
              <a:t>, </a:t>
            </a:r>
            <a:r>
              <a:rPr lang="ru-RU" dirty="0" err="1"/>
              <a:t>Полюстрово</a:t>
            </a:r>
            <a:r>
              <a:rPr lang="ru-RU" dirty="0"/>
              <a:t> — находятся в стороне от промышленной зоны.</a:t>
            </a:r>
          </a:p>
          <a:p>
            <a:r>
              <a:rPr lang="ru-RU" dirty="0"/>
              <a:t>Южную часть района на левом берегу реки Большой </a:t>
            </a:r>
            <a:r>
              <a:rPr lang="ru-RU" dirty="0" err="1"/>
              <a:t>Охты</a:t>
            </a:r>
            <a:r>
              <a:rPr lang="ru-RU" dirty="0"/>
              <a:t> занимает Малая </a:t>
            </a:r>
            <a:r>
              <a:rPr lang="ru-RU" dirty="0" err="1"/>
              <a:t>Охта</a:t>
            </a:r>
            <a:r>
              <a:rPr lang="ru-RU" dirty="0"/>
              <a:t>. Главная ее улица — </a:t>
            </a:r>
            <a:r>
              <a:rPr lang="ru-RU" dirty="0" err="1"/>
              <a:t>Заневский</a:t>
            </a:r>
            <a:r>
              <a:rPr lang="ru-RU" dirty="0"/>
              <a:t> проспект.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oldsp.ru/upload/photos/4/b/e/800_4bebe436439b5f91cb8146e306a1109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4143404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429124" y="1142984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К северу от реки Большой </a:t>
            </a:r>
            <a:r>
              <a:rPr lang="ru-RU" dirty="0" err="1"/>
              <a:t>Охты</a:t>
            </a:r>
            <a:r>
              <a:rPr lang="ru-RU" dirty="0"/>
              <a:t>, между окружной железной дорогой и </a:t>
            </a:r>
            <a:r>
              <a:rPr lang="ru-RU" dirty="0">
                <a:hlinkClick r:id="rId3" tooltip="Шоссе Революции (Санкт-Петербург)"/>
              </a:rPr>
              <a:t>шоссе Революции</a:t>
            </a:r>
            <a:r>
              <a:rPr lang="ru-RU" dirty="0"/>
              <a:t>, находится Большая </a:t>
            </a:r>
            <a:r>
              <a:rPr lang="ru-RU" dirty="0" err="1"/>
              <a:t>Охта</a:t>
            </a:r>
            <a:r>
              <a:rPr lang="ru-RU" dirty="0"/>
              <a:t>. Застройка части территории Большой </a:t>
            </a:r>
            <a:r>
              <a:rPr lang="ru-RU" dirty="0" err="1"/>
              <a:t>Охты</a:t>
            </a:r>
            <a:r>
              <a:rPr lang="ru-RU" dirty="0"/>
              <a:t> велась в </a:t>
            </a:r>
            <a:r>
              <a:rPr lang="ru-RU" dirty="0">
                <a:hlinkClick r:id="rId4" tooltip="1940 год"/>
              </a:rPr>
              <a:t>1940</a:t>
            </a:r>
            <a:r>
              <a:rPr lang="ru-RU" dirty="0"/>
              <a:t>—</a:t>
            </a:r>
            <a:r>
              <a:rPr lang="ru-RU" dirty="0">
                <a:hlinkClick r:id="rId5" tooltip="1950 год"/>
              </a:rPr>
              <a:t>1950 годах</a:t>
            </a:r>
            <a:r>
              <a:rPr lang="ru-RU" dirty="0"/>
              <a:t>, </a:t>
            </a:r>
            <a:r>
              <a:rPr lang="ru-RU" dirty="0">
                <a:hlinkClick r:id="rId6" tooltip="Свердловская набережная (Санкт-Петербург)"/>
              </a:rPr>
              <a:t>Свердловская набережная</a:t>
            </a:r>
            <a:r>
              <a:rPr lang="ru-RU" dirty="0"/>
              <a:t>, Красногвардейская площадь и проспект Металлистов застраивались в 1960—1970 годах, а проспект Энергетиков — в </a:t>
            </a:r>
            <a:r>
              <a:rPr lang="ru-RU" dirty="0">
                <a:hlinkClick r:id="rId7" tooltip="1970 год"/>
              </a:rPr>
              <a:t>1970</a:t>
            </a:r>
            <a:r>
              <a:rPr lang="ru-RU" dirty="0"/>
              <a:t>—</a:t>
            </a:r>
            <a:r>
              <a:rPr lang="ru-RU" dirty="0">
                <a:hlinkClick r:id="rId8" tooltip="1980 год"/>
              </a:rPr>
              <a:t>1980 годах</a:t>
            </a:r>
            <a:r>
              <a:rPr lang="ru-RU" dirty="0"/>
              <a:t>.</a:t>
            </a:r>
          </a:p>
          <a:p>
            <a:r>
              <a:rPr lang="ru-RU" dirty="0"/>
              <a:t>Часть Красногвардейского района, к северу от шоссе Революции, относящаяся в основном, к восточной части </a:t>
            </a:r>
            <a:r>
              <a:rPr lang="ru-RU" dirty="0" err="1"/>
              <a:t>Полюстрово</a:t>
            </a:r>
            <a:r>
              <a:rPr lang="ru-RU" dirty="0"/>
              <a:t>, застраивалась с середины </a:t>
            </a:r>
            <a:r>
              <a:rPr lang="ru-RU" dirty="0">
                <a:hlinkClick r:id="rId5" tooltip="1950 год"/>
              </a:rPr>
              <a:t>1950 годов</a:t>
            </a:r>
            <a:r>
              <a:rPr lang="ru-RU" dirty="0"/>
              <a:t> и до конца 1970 годов.</a:t>
            </a:r>
          </a:p>
          <a:p>
            <a:r>
              <a:rPr lang="ru-RU" dirty="0"/>
              <a:t>Восточную часть Красногвардейского района между шоссе Революции и улицей Красина на севере и Ладожским проспектом на юге, занимают местности — Пороховые, </a:t>
            </a:r>
            <a:r>
              <a:rPr lang="ru-RU" dirty="0" err="1"/>
              <a:t>Ржевка</a:t>
            </a:r>
            <a:r>
              <a:rPr lang="ru-RU" dirty="0"/>
              <a:t> и Жерновка. Это район новостроек, в основном, конца 1970—</a:t>
            </a:r>
            <a:r>
              <a:rPr lang="ru-RU" dirty="0">
                <a:hlinkClick r:id="rId9" tooltip="1990 год"/>
              </a:rPr>
              <a:t>1990 годов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57818" y="1643050"/>
            <a:ext cx="364330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/>
              <a:t>На территории района находится уникальное месторождение минеральных вод </a:t>
            </a:r>
            <a:r>
              <a:rPr lang="ru-RU" b="1" dirty="0" err="1"/>
              <a:t>Полюстрово</a:t>
            </a:r>
            <a:r>
              <a:rPr lang="ru-RU" b="1" dirty="0"/>
              <a:t>. С 1938 года современное предприятие «</a:t>
            </a:r>
            <a:r>
              <a:rPr lang="ru-RU" b="1" dirty="0" err="1"/>
              <a:t>Полюстрово</a:t>
            </a:r>
            <a:r>
              <a:rPr lang="ru-RU" b="1" dirty="0"/>
              <a:t>» осуществляет промышленную добычу и розлив натуральных минеральных, родниковых питьевых вод.</a:t>
            </a:r>
          </a:p>
        </p:txBody>
      </p:sp>
      <p:pic>
        <p:nvPicPr>
          <p:cNvPr id="27650" name="Picture 2" descr="http://p3.citywalls.ru/photo_52-53619.jpg?mt=12836823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643182"/>
            <a:ext cx="5000660" cy="4029075"/>
          </a:xfrm>
          <a:prstGeom prst="rect">
            <a:avLst/>
          </a:prstGeom>
          <a:noFill/>
        </p:spPr>
      </p:pic>
      <p:pic>
        <p:nvPicPr>
          <p:cNvPr id="27652" name="Picture 4" descr="http://waterlabels.narod.ru/su/images/sk_00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4500570"/>
            <a:ext cx="2857500" cy="1981201"/>
          </a:xfrm>
          <a:prstGeom prst="rect">
            <a:avLst/>
          </a:prstGeom>
          <a:noFill/>
        </p:spPr>
      </p:pic>
      <p:pic>
        <p:nvPicPr>
          <p:cNvPr id="27654" name="Picture 6" descr="http://www.foodservice-info.ru/img/anal/b_n1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214290"/>
            <a:ext cx="2500330" cy="150019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2" name="Picture 8" descr="http://p2.citywalls.ru/photo_103-105514.jpg?mt=13227798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1785926"/>
            <a:ext cx="4143404" cy="497680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500562" y="428604"/>
            <a:ext cx="4143404" cy="6647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/>
              <a:t>Из числа расположенных в районе 292-х предприятий – 85 промышленных объектов являются крупными: «Русские самоцветы», ОАО «Знамя Труда», ЗАО «Вентиляционный завод </a:t>
            </a:r>
            <a:r>
              <a:rPr lang="ru-RU" b="1" dirty="0" err="1"/>
              <a:t>Лиссант</a:t>
            </a:r>
            <a:r>
              <a:rPr lang="ru-RU" b="1" dirty="0"/>
              <a:t>», ОАО «Новая эра», ОАО «Фирма </a:t>
            </a:r>
            <a:r>
              <a:rPr lang="ru-RU" b="1" dirty="0" err="1"/>
              <a:t>Медполимер</a:t>
            </a:r>
            <a:r>
              <a:rPr lang="ru-RU" b="1" dirty="0"/>
              <a:t>», ОАО «</a:t>
            </a:r>
            <a:r>
              <a:rPr lang="ru-RU" b="1" dirty="0" err="1"/>
              <a:t>Слотекс</a:t>
            </a:r>
            <a:r>
              <a:rPr lang="ru-RU" b="1" dirty="0"/>
              <a:t>», ОАО «Завод железобетонных изделий № 6», ООО «СПб молочный завод «Пискаревский», мясной завод ООО «Невский трест», ОАО «Завод  </a:t>
            </a:r>
            <a:r>
              <a:rPr lang="ru-RU" b="1" dirty="0" err="1"/>
              <a:t>Электропульт</a:t>
            </a:r>
            <a:r>
              <a:rPr lang="ru-RU" b="1" dirty="0"/>
              <a:t>», ООО «Троя-Ультра», ЗАО «</a:t>
            </a:r>
            <a:r>
              <a:rPr lang="ru-RU" b="1" dirty="0" err="1"/>
              <a:t>Чок</a:t>
            </a:r>
            <a:r>
              <a:rPr lang="ru-RU" b="1" dirty="0"/>
              <a:t> </a:t>
            </a:r>
            <a:r>
              <a:rPr lang="ru-RU" b="1" dirty="0" err="1"/>
              <a:t>энд</a:t>
            </a:r>
            <a:r>
              <a:rPr lang="ru-RU" b="1" dirty="0"/>
              <a:t> </a:t>
            </a:r>
            <a:r>
              <a:rPr lang="ru-RU" b="1" dirty="0" err="1"/>
              <a:t>Роллс</a:t>
            </a:r>
            <a:r>
              <a:rPr lang="ru-RU" b="1" dirty="0"/>
              <a:t>», «</a:t>
            </a:r>
            <a:r>
              <a:rPr lang="ru-RU" b="1" dirty="0" err="1"/>
              <a:t>Полюстрово</a:t>
            </a:r>
            <a:r>
              <a:rPr lang="ru-RU" b="1" dirty="0"/>
              <a:t>», «Электроприбор», «Химволокно», «Завод слоистых пластиков», «Пигмент», «К-Раута», «</a:t>
            </a:r>
            <a:r>
              <a:rPr lang="ru-RU" b="1" dirty="0" err="1"/>
              <a:t>Полимерстройматериалы</a:t>
            </a:r>
            <a:r>
              <a:rPr lang="ru-RU" b="1" dirty="0"/>
              <a:t>», «Охтинский химический завод», «</a:t>
            </a:r>
            <a:r>
              <a:rPr lang="ru-RU" b="1" dirty="0" err="1"/>
              <a:t>Пластполимер</a:t>
            </a:r>
            <a:r>
              <a:rPr lang="ru-RU" b="1" dirty="0"/>
              <a:t>», «Краснознаменец» и др. Причем почти все вышеперечисленные объекты являются объектами особой важности</a:t>
            </a:r>
          </a:p>
        </p:txBody>
      </p:sp>
      <p:pic>
        <p:nvPicPr>
          <p:cNvPr id="26626" name="Picture 2" descr="http://cs301415.userapi.com/v301415088/41d8/wuqeIsL0b3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71480"/>
            <a:ext cx="2928958" cy="1928826"/>
          </a:xfrm>
          <a:prstGeom prst="rect">
            <a:avLst/>
          </a:prstGeom>
          <a:noFill/>
        </p:spPr>
      </p:pic>
      <p:pic>
        <p:nvPicPr>
          <p:cNvPr id="26628" name="Picture 4" descr="http://im7-tub-ru.yandex.net/i?id=556634667-71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786058"/>
            <a:ext cx="1714500" cy="1323975"/>
          </a:xfrm>
          <a:prstGeom prst="rect">
            <a:avLst/>
          </a:prstGeom>
          <a:noFill/>
        </p:spPr>
      </p:pic>
      <p:pic>
        <p:nvPicPr>
          <p:cNvPr id="26630" name="Picture 6" descr="http://im8-tub-ru.yandex.net/i?id=275151892-66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98" y="2786058"/>
            <a:ext cx="1905000" cy="142875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643998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Культура и образование</a:t>
            </a:r>
          </a:p>
          <a:p>
            <a:r>
              <a:rPr lang="ru-RU" sz="1400" dirty="0"/>
              <a:t>На территории района находятся 41 образовательное учреждение, из них 5 специальных (коррекционных);</a:t>
            </a:r>
          </a:p>
          <a:p>
            <a:r>
              <a:rPr lang="ru-RU" sz="1400" b="1" dirty="0"/>
              <a:t>4 учреждения культуры:</a:t>
            </a:r>
            <a:endParaRPr lang="ru-RU" sz="1400" dirty="0"/>
          </a:p>
          <a:p>
            <a:r>
              <a:rPr lang="ru-RU" sz="1400" dirty="0"/>
              <a:t>Санкт-Петербургское государственное учреждение культуры «Централизованная библиотечная система Красногвардейского района»;</a:t>
            </a:r>
          </a:p>
          <a:p>
            <a:r>
              <a:rPr lang="ru-RU" sz="1400" dirty="0"/>
              <a:t>Государственное образовательное учреждение дополнительного образования детей «Охтинский центр эстетического воспитания»;</a:t>
            </a:r>
          </a:p>
          <a:p>
            <a:r>
              <a:rPr lang="ru-RU" sz="1400" dirty="0"/>
              <a:t>Государственное образовательное учреждение дополнительного образования детей «Детская музыкальная школа № 41»;</a:t>
            </a:r>
          </a:p>
          <a:p>
            <a:r>
              <a:rPr lang="ru-RU" sz="1400" dirty="0"/>
              <a:t>Санкт-Петербургское государственное учреждение «</a:t>
            </a:r>
            <a:r>
              <a:rPr lang="ru-RU" sz="1400" dirty="0" err="1"/>
              <a:t>Культурно-досуговый</a:t>
            </a:r>
            <a:r>
              <a:rPr lang="ru-RU" sz="1400" dirty="0"/>
              <a:t> центр «Красногвардейский»;</a:t>
            </a:r>
          </a:p>
          <a:p>
            <a:r>
              <a:rPr lang="ru-RU" sz="1400" b="1" dirty="0"/>
              <a:t>2 спортивные школы:</a:t>
            </a:r>
            <a:endParaRPr lang="ru-RU" sz="1400" dirty="0"/>
          </a:p>
          <a:p>
            <a:r>
              <a:rPr lang="ru-RU" sz="1400" dirty="0"/>
              <a:t>Детско-юношеская спортивная школа Красногвардейского района (</a:t>
            </a:r>
            <a:r>
              <a:rPr lang="ru-RU" sz="1400" dirty="0" err="1"/>
              <a:t>ул.Отчественная</a:t>
            </a:r>
            <a:r>
              <a:rPr lang="ru-RU" sz="1400" dirty="0"/>
              <a:t>, д.6);</a:t>
            </a:r>
          </a:p>
          <a:p>
            <a:r>
              <a:rPr lang="ru-RU" sz="1400" dirty="0"/>
              <a:t>Детско-юношеская спортивная школа № 2 Красногвардейского района (ул.Ленская, д.1/2);</a:t>
            </a:r>
          </a:p>
          <a:p>
            <a:r>
              <a:rPr lang="ru-RU" sz="1400" b="1" dirty="0"/>
              <a:t>Учреждения молодёжной политики:</a:t>
            </a:r>
            <a:endParaRPr lang="ru-RU" sz="1400" dirty="0"/>
          </a:p>
          <a:p>
            <a:r>
              <a:rPr lang="ru-RU" sz="1400" dirty="0" err="1"/>
              <a:t>Подростково-молодежный</a:t>
            </a:r>
            <a:r>
              <a:rPr lang="ru-RU" sz="1400" dirty="0"/>
              <a:t> центр «</a:t>
            </a:r>
            <a:r>
              <a:rPr lang="ru-RU" sz="1400" dirty="0" err="1"/>
              <a:t>Охта</a:t>
            </a:r>
            <a:r>
              <a:rPr lang="ru-RU" sz="1400" dirty="0"/>
              <a:t>» (пр.Металлистов, д.48);</a:t>
            </a:r>
          </a:p>
          <a:p>
            <a:r>
              <a:rPr lang="ru-RU" sz="1400" dirty="0"/>
              <a:t>Центр "Физкультура и здоровье" (пр. Металлистов, д.19/30);</a:t>
            </a:r>
          </a:p>
          <a:p>
            <a:r>
              <a:rPr lang="ru-RU" sz="1400" b="1" dirty="0"/>
              <a:t>Также в районе работают 4 центра по оказанию социальных услуг населению.</a:t>
            </a:r>
            <a:endParaRPr lang="ru-RU" sz="1400" dirty="0"/>
          </a:p>
          <a:p>
            <a:r>
              <a:rPr lang="ru-RU" sz="1400" dirty="0"/>
              <a:t>ГБУ «Комплексный центр социального обслуживания населения Красногвардейского района";</a:t>
            </a:r>
          </a:p>
          <a:p>
            <a:r>
              <a:rPr lang="ru-RU" sz="1400" dirty="0">
                <a:hlinkClick r:id="rId2"/>
              </a:rPr>
              <a:t>ГБУ «Центр социальной реабилитации инвалидов и детей-инвалидов Красногвардейского района Санкт-Петербурга</a:t>
            </a:r>
            <a:r>
              <a:rPr lang="ru-RU" sz="1400" dirty="0"/>
              <a:t>;</a:t>
            </a:r>
          </a:p>
          <a:p>
            <a:r>
              <a:rPr lang="ru-RU" sz="1400" dirty="0"/>
              <a:t>ГУ «Центр социальной помощи семье и детям Красногвардейского района Санкт-Петербурга</a:t>
            </a:r>
            <a:r>
              <a:rPr lang="ru-RU" dirty="0"/>
              <a:t>»;</a:t>
            </a:r>
          </a:p>
          <a:p>
            <a:r>
              <a:rPr lang="ru-RU" dirty="0"/>
              <a:t>ГУ «Социально-реабилитационный центр для несовершеннолетних «</a:t>
            </a:r>
            <a:r>
              <a:rPr lang="ru-RU" dirty="0" err="1"/>
              <a:t>Малоохтинский</a:t>
            </a:r>
            <a:r>
              <a:rPr lang="ru-RU" dirty="0"/>
              <a:t> Дом трудолюбия».</a:t>
            </a:r>
          </a:p>
        </p:txBody>
      </p:sp>
      <p:pic>
        <p:nvPicPr>
          <p:cNvPr id="4" name="Picture 2" descr="http://im0-tub-ru.yandex.net/i?id=883130237-49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5286388"/>
            <a:ext cx="1905000" cy="142875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428604"/>
            <a:ext cx="80724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B050"/>
                </a:solidFill>
              </a:rPr>
              <a:t>Ребята, вы живете и учитесь в школе, которая находится в Красногвардейском районе.</a:t>
            </a:r>
          </a:p>
          <a:p>
            <a:pPr algn="ctr"/>
            <a:r>
              <a:rPr lang="ru-RU" sz="3200" dirty="0" smtClean="0">
                <a:solidFill>
                  <a:srgbClr val="00B050"/>
                </a:solidFill>
              </a:rPr>
              <a:t>Объявляем конкурс рисунков </a:t>
            </a:r>
          </a:p>
          <a:p>
            <a:pPr algn="ctr"/>
            <a:r>
              <a:rPr lang="ru-RU" sz="3200" dirty="0" smtClean="0">
                <a:solidFill>
                  <a:srgbClr val="00B050"/>
                </a:solidFill>
              </a:rPr>
              <a:t>«Мой район»</a:t>
            </a:r>
            <a:endParaRPr lang="ru-RU" sz="3200" dirty="0">
              <a:solidFill>
                <a:srgbClr val="00B050"/>
              </a:solidFill>
            </a:endParaRPr>
          </a:p>
        </p:txBody>
      </p:sp>
      <p:pic>
        <p:nvPicPr>
          <p:cNvPr id="33794" name="Picture 2" descr="http://www.doktorpapa.ru/wp-content/uploads/2010/05/fileZqxF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928934"/>
            <a:ext cx="6667500" cy="347662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www.svyato.info/uploads/posts/2009-02/1234001149_karta_bi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57166"/>
            <a:ext cx="4429156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29058" y="357166"/>
            <a:ext cx="4957770" cy="2571768"/>
          </a:xfrm>
        </p:spPr>
        <p:txBody>
          <a:bodyPr>
            <a:normAutofit/>
          </a:bodyPr>
          <a:lstStyle/>
          <a:p>
            <a:r>
              <a:rPr lang="ru-RU" dirty="0" smtClean="0"/>
              <a:t>Красногвардейский</a:t>
            </a:r>
            <a:br>
              <a:rPr lang="ru-RU" dirty="0" smtClean="0"/>
            </a:br>
            <a:r>
              <a:rPr lang="ru-RU" dirty="0" smtClean="0"/>
              <a:t> район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57950" y="5643578"/>
            <a:ext cx="2214578" cy="542932"/>
          </a:xfrm>
        </p:spPr>
        <p:txBody>
          <a:bodyPr>
            <a:normAutofit/>
          </a:bodyPr>
          <a:lstStyle/>
          <a:p>
            <a:r>
              <a:rPr lang="ru-RU" dirty="0" smtClean="0"/>
              <a:t>2013 год </a:t>
            </a:r>
            <a:endParaRPr lang="ru-RU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214414" y="182818"/>
            <a:ext cx="6715172" cy="195143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65067" rIns="53958" bIns="13013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13 апреля 2013 года исполняется 40 лет со дня образования в существующих границах Красногвардейского района Санкт-Петербурга.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5500694" y="3249732"/>
            <a:ext cx="2714644" cy="231534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9839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D2D2D"/>
                </a:solidFill>
                <a:effectLst/>
                <a:latin typeface="Arial" pitchFamily="34" charset="0"/>
                <a:cs typeface="Arial" pitchFamily="34" charset="0"/>
              </a:rPr>
              <a:t> Красногвардейский район, один из 18 районов города, расположен в северо-восточной части Санкт-Петербурга на правом берегу реки Нева. 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http://t3.gstatic.com/images?q=tbn:ANd9GcQbBeva4a5F3XxY6u_-IwB5J01i0szXP6T0y8Bl2_W4rWQjC7_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571744"/>
            <a:ext cx="4657725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628" y="642918"/>
            <a:ext cx="378618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Красногварде́йский</a:t>
            </a:r>
            <a:r>
              <a:rPr lang="ru-RU" b="1" dirty="0"/>
              <a:t> </a:t>
            </a:r>
            <a:r>
              <a:rPr lang="ru-RU" b="1" dirty="0" err="1"/>
              <a:t>райо́н</a:t>
            </a:r>
            <a:r>
              <a:rPr lang="ru-RU" b="1" dirty="0"/>
              <a:t> </a:t>
            </a:r>
            <a:r>
              <a:rPr lang="ru-RU" b="1" dirty="0" err="1"/>
              <a:t>Санкт-Петербу́рга</a:t>
            </a:r>
            <a:endParaRPr lang="ru-RU" dirty="0"/>
          </a:p>
          <a:p>
            <a:r>
              <a:rPr lang="ru-RU" dirty="0">
                <a:hlinkClick r:id="rId2" tooltip="Калининский район Санкт-Петербурга"/>
              </a:rPr>
              <a:t>Калининский район</a:t>
            </a:r>
            <a:r>
              <a:rPr lang="ru-RU" dirty="0"/>
              <a:t> назывался </a:t>
            </a:r>
            <a:r>
              <a:rPr lang="ru-RU" i="1" dirty="0"/>
              <a:t>Красногвардейским</a:t>
            </a:r>
            <a:r>
              <a:rPr lang="ru-RU" dirty="0"/>
              <a:t> с </a:t>
            </a:r>
            <a:r>
              <a:rPr lang="ru-RU" dirty="0">
                <a:hlinkClick r:id="rId3" tooltip="1936 год"/>
              </a:rPr>
              <a:t>1936 года</a:t>
            </a:r>
            <a:r>
              <a:rPr lang="ru-RU" dirty="0"/>
              <a:t> по </a:t>
            </a:r>
            <a:r>
              <a:rPr lang="ru-RU" dirty="0">
                <a:hlinkClick r:id="rId4" tooltip="1947 год"/>
              </a:rPr>
              <a:t>1947 год</a:t>
            </a:r>
            <a:r>
              <a:rPr lang="ru-RU" dirty="0"/>
              <a:t>. Современный Красногвардейский район выделен из вновь застраиваемой восточной части Калининского района в</a:t>
            </a:r>
            <a:r>
              <a:rPr lang="ru-RU" dirty="0">
                <a:hlinkClick r:id="rId5" tooltip="1973 год"/>
              </a:rPr>
              <a:t>1973 году</a:t>
            </a:r>
            <a:r>
              <a:rPr lang="ru-RU" dirty="0"/>
              <a:t>.</a:t>
            </a:r>
          </a:p>
          <a:p>
            <a:r>
              <a:rPr lang="ru-RU" dirty="0"/>
              <a:t>Красногвардейский район расположен на северо-востоке Санкт-Петербурга и охватывает местности на правобережье Невы: восточную часть </a:t>
            </a:r>
            <a:r>
              <a:rPr lang="ru-RU" dirty="0" err="1"/>
              <a:t>Полюстрово</a:t>
            </a:r>
            <a:r>
              <a:rPr lang="ru-RU" dirty="0"/>
              <a:t>, Большую </a:t>
            </a:r>
            <a:r>
              <a:rPr lang="ru-RU" dirty="0" err="1"/>
              <a:t>Охту</a:t>
            </a:r>
            <a:r>
              <a:rPr lang="ru-RU" dirty="0"/>
              <a:t>, Малую </a:t>
            </a:r>
            <a:r>
              <a:rPr lang="ru-RU" dirty="0" err="1"/>
              <a:t>Охту,</a:t>
            </a:r>
            <a:r>
              <a:rPr lang="ru-RU" dirty="0" err="1">
                <a:hlinkClick r:id="rId6" tooltip="Пороховые (исторический район)"/>
              </a:rPr>
              <a:t>Пороховые</a:t>
            </a:r>
            <a:r>
              <a:rPr lang="ru-RU" dirty="0"/>
              <a:t>, </a:t>
            </a:r>
            <a:r>
              <a:rPr lang="ru-RU" dirty="0" err="1"/>
              <a:t>Ржевку</a:t>
            </a:r>
            <a:r>
              <a:rPr lang="ru-RU" dirty="0"/>
              <a:t> и </a:t>
            </a:r>
            <a:r>
              <a:rPr lang="ru-RU" dirty="0">
                <a:hlinkClick r:id="rId7" tooltip="Жерновка (Санкт-Петербург)"/>
              </a:rPr>
              <a:t>Жерновку</a:t>
            </a:r>
            <a:r>
              <a:rPr lang="ru-RU" dirty="0"/>
              <a:t>. Район образован в 1973 году.</a:t>
            </a:r>
          </a:p>
        </p:txBody>
      </p:sp>
      <p:pic>
        <p:nvPicPr>
          <p:cNvPr id="3" name="Рисунок 2" descr="http://images02.olx.ru/ui/14/16/65/1349785566_169111165_3----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21" y="1200152"/>
            <a:ext cx="4286279" cy="4457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285728"/>
            <a:ext cx="6357982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Границы района</a:t>
            </a:r>
          </a:p>
          <a:p>
            <a:r>
              <a:rPr lang="ru-RU" dirty="0"/>
              <a:t>Граничит с районами: Калининским — по оси реки </a:t>
            </a:r>
            <a:r>
              <a:rPr lang="ru-RU" dirty="0">
                <a:hlinkClick r:id="rId2" tooltip="Нева"/>
              </a:rPr>
              <a:t>Невы</a:t>
            </a:r>
            <a:r>
              <a:rPr lang="ru-RU" dirty="0"/>
              <a:t> до </a:t>
            </a:r>
            <a:r>
              <a:rPr lang="ru-RU" dirty="0">
                <a:hlinkClick r:id="rId3" tooltip="Пискарёвский проспект (Санкт-Петербург)"/>
              </a:rPr>
              <a:t>Пискарёвского проспекта</a:t>
            </a:r>
            <a:r>
              <a:rPr lang="ru-RU" dirty="0"/>
              <a:t>, далее по его оси, по западной стороне полосы отвода железной дороги Санкт-Петербург-</a:t>
            </a:r>
            <a:r>
              <a:rPr lang="ru-RU" dirty="0">
                <a:hlinkClick r:id="rId4" tooltip="Приозерск"/>
              </a:rPr>
              <a:t>Приозерск</a:t>
            </a:r>
            <a:r>
              <a:rPr lang="ru-RU" dirty="0"/>
              <a:t> до пересечения с осью улицы Центральная;</a:t>
            </a:r>
          </a:p>
          <a:p>
            <a:r>
              <a:rPr lang="ru-RU" dirty="0"/>
              <a:t>Невским — по южной и юго-восточной стороне полосы отвода железной дороги Дача Долгорукова — </a:t>
            </a:r>
            <a:r>
              <a:rPr lang="ru-RU" dirty="0" err="1"/>
              <a:t>Заневский</a:t>
            </a:r>
            <a:r>
              <a:rPr lang="ru-RU" dirty="0"/>
              <a:t> Пост до западной стороны </a:t>
            </a:r>
            <a:r>
              <a:rPr lang="ru-RU" dirty="0">
                <a:hlinkClick r:id="rId5" tooltip="Октябрьская набережная (Санкт-Петербург)"/>
              </a:rPr>
              <a:t>Октябрьской набережной</a:t>
            </a:r>
            <a:r>
              <a:rPr lang="ru-RU" dirty="0"/>
              <a:t>, далее на северо-запад по оси </a:t>
            </a:r>
            <a:r>
              <a:rPr lang="ru-RU" dirty="0">
                <a:hlinkClick r:id="rId6" tooltip="Финляндский железнодорожный мост"/>
              </a:rPr>
              <a:t>Финляндского моста</a:t>
            </a:r>
            <a:r>
              <a:rPr lang="ru-RU" dirty="0"/>
              <a:t> и по нему до оси реки Невы, далее по оси реки Невы до границы с Центральным районом;</a:t>
            </a:r>
          </a:p>
          <a:p>
            <a:r>
              <a:rPr lang="ru-RU" dirty="0"/>
              <a:t>Центральным — по оси реки Невы;</a:t>
            </a:r>
          </a:p>
          <a:p>
            <a:r>
              <a:rPr lang="ru-RU" dirty="0"/>
              <a:t>Всеволожским районом Ленинградской области.</a:t>
            </a:r>
          </a:p>
          <a:p>
            <a:r>
              <a:rPr lang="ru-RU" dirty="0"/>
              <a:t>Муниципальные округа:</a:t>
            </a:r>
          </a:p>
          <a:p>
            <a:r>
              <a:rPr lang="ru-RU" dirty="0" err="1">
                <a:hlinkClick r:id="rId7" tooltip="Ржевка (округ Санкт-Петербурга)"/>
              </a:rPr>
              <a:t>Ржевка</a:t>
            </a:r>
            <a:r>
              <a:rPr lang="ru-RU" dirty="0">
                <a:hlinkClick r:id="rId7" tooltip="Ржевка (округ Санкт-Петербурга)"/>
              </a:rPr>
              <a:t> (округ Санкт-Петербурга)</a:t>
            </a:r>
            <a:endParaRPr lang="ru-RU" dirty="0"/>
          </a:p>
          <a:p>
            <a:r>
              <a:rPr lang="ru-RU" dirty="0" err="1">
                <a:hlinkClick r:id="rId8" tooltip="Полюстрово (округ Санкт-Петербурга)"/>
              </a:rPr>
              <a:t>Полюстрово</a:t>
            </a:r>
            <a:r>
              <a:rPr lang="ru-RU" dirty="0">
                <a:hlinkClick r:id="rId8" tooltip="Полюстрово (округ Санкт-Петербурга)"/>
              </a:rPr>
              <a:t> (округ Санкт-Петербурга)</a:t>
            </a:r>
            <a:endParaRPr lang="ru-RU" dirty="0"/>
          </a:p>
          <a:p>
            <a:r>
              <a:rPr lang="ru-RU" dirty="0">
                <a:hlinkClick r:id="rId9" tooltip="Большая Охта (округ Санкт-Петербурга)"/>
              </a:rPr>
              <a:t>Большая </a:t>
            </a:r>
            <a:r>
              <a:rPr lang="ru-RU" dirty="0" err="1">
                <a:hlinkClick r:id="rId9" tooltip="Большая Охта (округ Санкт-Петербурга)"/>
              </a:rPr>
              <a:t>Охта</a:t>
            </a:r>
            <a:r>
              <a:rPr lang="ru-RU" dirty="0">
                <a:hlinkClick r:id="rId9" tooltip="Большая Охта (округ Санкт-Петербурга)"/>
              </a:rPr>
              <a:t> (округ Санкт-Петербурга)</a:t>
            </a:r>
            <a:endParaRPr lang="ru-RU" dirty="0"/>
          </a:p>
          <a:p>
            <a:r>
              <a:rPr lang="ru-RU" dirty="0">
                <a:hlinkClick r:id="rId10" tooltip="Малая Охта (округ Санкт-Петербурга)"/>
              </a:rPr>
              <a:t>Малая </a:t>
            </a:r>
            <a:r>
              <a:rPr lang="ru-RU" dirty="0" err="1">
                <a:hlinkClick r:id="rId10" tooltip="Малая Охта (округ Санкт-Петербурга)"/>
              </a:rPr>
              <a:t>Охта</a:t>
            </a:r>
            <a:r>
              <a:rPr lang="ru-RU" dirty="0">
                <a:hlinkClick r:id="rId10" tooltip="Малая Охта (округ Санкт-Петербурга)"/>
              </a:rPr>
              <a:t> (округ Санкт-Петербурга)</a:t>
            </a:r>
            <a:endParaRPr lang="ru-RU" dirty="0"/>
          </a:p>
          <a:p>
            <a:r>
              <a:rPr lang="ru-RU" dirty="0">
                <a:hlinkClick r:id="rId11" tooltip="Пороховые (округ Санкт-Петербурга)"/>
              </a:rPr>
              <a:t>Пороховые (округ Санкт-Петербурга)</a:t>
            </a:r>
            <a:endParaRPr lang="ru-RU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143504" y="1214423"/>
          <a:ext cx="3714776" cy="4235893"/>
        </p:xfrm>
        <a:graphic>
          <a:graphicData uri="http://schemas.openxmlformats.org/drawingml/2006/table">
            <a:tbl>
              <a:tblPr/>
              <a:tblGrid>
                <a:gridCol w="1857388"/>
                <a:gridCol w="1857388"/>
              </a:tblGrid>
              <a:tr h="624013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b="1" dirty="0"/>
                        <a:t>Красногвардейский район</a:t>
                      </a:r>
                    </a:p>
                  </a:txBody>
                  <a:tcPr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A8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0182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b="0" u="none" strike="noStrike">
                          <a:solidFill>
                            <a:srgbClr val="0B0080"/>
                          </a:solidFill>
                          <a:hlinkClick r:id="rId2" tooltip="Санкт-Петербург"/>
                        </a:rPr>
                        <a:t>Санкт-Петербург</a:t>
                      </a:r>
                      <a:endParaRPr lang="ru-RU" b="0"/>
                    </a:p>
                  </a:txBody>
                  <a:tcPr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A8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0989">
                <a:tc>
                  <a:txBody>
                    <a:bodyPr/>
                    <a:lstStyle/>
                    <a:p>
                      <a:pPr algn="l" fontAlgn="t"/>
                      <a:r>
                        <a:rPr lang="ru-RU" b="0" dirty="0"/>
                        <a:t>Первое упоминание:</a:t>
                      </a:r>
                    </a:p>
                  </a:txBody>
                  <a:tcPr marL="38100" marR="38100" marT="19050" marB="19050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/>
                        <a:t>1936</a:t>
                      </a:r>
                    </a:p>
                  </a:txBody>
                  <a:tcPr marL="38100" marR="38100" marT="19050" marB="19050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0874">
                <a:tc>
                  <a:txBody>
                    <a:bodyPr/>
                    <a:lstStyle/>
                    <a:p>
                      <a:pPr algn="l" fontAlgn="t"/>
                      <a:r>
                        <a:rPr lang="ru-RU" b="0"/>
                        <a:t>Площадь:</a:t>
                      </a:r>
                    </a:p>
                  </a:txBody>
                  <a:tcPr marL="38100" marR="38100" marT="19050" marB="19050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/>
                        <a:t>56,83 км²</a:t>
                      </a:r>
                    </a:p>
                  </a:txBody>
                  <a:tcPr marL="38100" marR="38100" marT="19050" marB="19050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0989">
                <a:tc>
                  <a:txBody>
                    <a:bodyPr/>
                    <a:lstStyle/>
                    <a:p>
                      <a:pPr algn="l" fontAlgn="t"/>
                      <a:r>
                        <a:rPr lang="ru-RU" b="0" dirty="0"/>
                        <a:t>Перепись населения:</a:t>
                      </a:r>
                    </a:p>
                  </a:txBody>
                  <a:tcPr marL="38100" marR="38100" marT="19050" marB="19050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/>
                        <a:t>14 октября 2010</a:t>
                      </a:r>
                    </a:p>
                  </a:txBody>
                  <a:tcPr marL="38100" marR="38100" marT="19050" marB="19050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0989">
                <a:tc>
                  <a:txBody>
                    <a:bodyPr/>
                    <a:lstStyle/>
                    <a:p>
                      <a:pPr algn="l" fontAlgn="t"/>
                      <a:r>
                        <a:rPr lang="ru-RU" b="0"/>
                        <a:t>Население:</a:t>
                      </a:r>
                    </a:p>
                  </a:txBody>
                  <a:tcPr marL="38100" marR="38100" marT="19050" marB="19050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>
                          <a:solidFill>
                            <a:srgbClr val="00CC00"/>
                          </a:solidFill>
                        </a:rPr>
                        <a:t>▲</a:t>
                      </a:r>
                      <a:r>
                        <a:rPr lang="ru-RU"/>
                        <a:t> 337 091 </a:t>
                      </a:r>
                      <a:r>
                        <a:rPr lang="ru-RU" u="none" strike="noStrike" baseline="30000">
                          <a:solidFill>
                            <a:srgbClr val="0B0080"/>
                          </a:solidFill>
                          <a:hlinkClick r:id="rId3"/>
                        </a:rPr>
                        <a:t>[1]</a:t>
                      </a:r>
                      <a:r>
                        <a:rPr lang="ru-RU"/>
                        <a:t> чел.</a:t>
                      </a:r>
                    </a:p>
                  </a:txBody>
                  <a:tcPr marL="38100" marR="38100" marT="19050" marB="19050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1125">
                <a:tc>
                  <a:txBody>
                    <a:bodyPr/>
                    <a:lstStyle/>
                    <a:p>
                      <a:pPr algn="l" fontAlgn="t"/>
                      <a:r>
                        <a:rPr lang="ru-RU" b="0"/>
                        <a:t>Станции метро:</a:t>
                      </a:r>
                    </a:p>
                  </a:txBody>
                  <a:tcPr marL="38100" marR="38100" marT="19050" marB="19050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/>
                        <a:t> </a:t>
                      </a:r>
                      <a:r>
                        <a:rPr lang="ru-RU" u="none" strike="noStrike">
                          <a:solidFill>
                            <a:srgbClr val="0B0080"/>
                          </a:solidFill>
                          <a:hlinkClick r:id="rId4" tooltip="Новочеркасская (станция метро)"/>
                        </a:rPr>
                        <a:t>Новочеркасская</a:t>
                      </a:r>
                      <a:r>
                        <a:rPr lang="ru-RU"/>
                        <a:t/>
                      </a:r>
                      <a:br>
                        <a:rPr lang="ru-RU"/>
                      </a:br>
                      <a:r>
                        <a:rPr lang="ru-RU"/>
                        <a:t> </a:t>
                      </a:r>
                      <a:r>
                        <a:rPr lang="ru-RU" u="none" strike="noStrike">
                          <a:solidFill>
                            <a:srgbClr val="0B0080"/>
                          </a:solidFill>
                          <a:hlinkClick r:id="rId5" tooltip="Ладожская (станция метро)"/>
                        </a:rPr>
                        <a:t>Ладожская</a:t>
                      </a:r>
                      <a:endParaRPr lang="ru-RU"/>
                    </a:p>
                  </a:txBody>
                  <a:tcPr marL="38100" marR="38100" marT="19050" marB="19050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0989">
                <a:tc>
                  <a:txBody>
                    <a:bodyPr/>
                    <a:lstStyle/>
                    <a:p>
                      <a:pPr algn="l" fontAlgn="t"/>
                      <a:r>
                        <a:rPr lang="ru-RU" b="0"/>
                        <a:t>Почтовые индексы:</a:t>
                      </a:r>
                    </a:p>
                  </a:txBody>
                  <a:tcPr marL="38100" marR="38100" marT="19050" marB="19050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/>
                        <a:t>195xxx</a:t>
                      </a:r>
                    </a:p>
                  </a:txBody>
                  <a:tcPr marL="38100" marR="38100" marT="19050" marB="19050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027" name="Picture 3" descr="Spb metro line4.sv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57175" cy="171450"/>
          </a:xfrm>
          <a:prstGeom prst="rect">
            <a:avLst/>
          </a:prstGeom>
          <a:noFill/>
        </p:spPr>
      </p:pic>
      <p:pic>
        <p:nvPicPr>
          <p:cNvPr id="1028" name="Picture 4" descr="Spb metro line4.sv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57175" cy="171450"/>
          </a:xfrm>
          <a:prstGeom prst="rect">
            <a:avLst/>
          </a:prstGeom>
          <a:noFill/>
        </p:spPr>
      </p:pic>
      <p:pic>
        <p:nvPicPr>
          <p:cNvPr id="1030" name="Picture 6" descr="https://www.google.ru/maps/vt/data=Ay5GWBeob_WIPLDYoIWcfVXxvZu9XwJ55OX7Ag,CHH6b7srcnvHai3BqqKx0rlK75WJwWvnpaybBdnc9Zt76sH7bzIPKcA_BKDRQoA_9uRGKa0loPb-cGuulYu_rQ2r5u5tcuCErT1J2_KrQMgyDF11lzxFYaWgHYgMnpp-__U3impy6_UGpDXaCHAnJEmmpnyGUiSqmwFFDQFIesXZ1FMdi0IQxvTWvhtzf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714356"/>
            <a:ext cx="4286280" cy="435771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00496" y="4500570"/>
            <a:ext cx="457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Муниципальные округа:</a:t>
            </a:r>
          </a:p>
          <a:p>
            <a:r>
              <a:rPr lang="ru-RU" dirty="0" err="1" smtClean="0">
                <a:hlinkClick r:id="rId2" tooltip="Ржевка (округ Санкт-Петербурга)"/>
              </a:rPr>
              <a:t>Ржевка</a:t>
            </a:r>
            <a:r>
              <a:rPr lang="ru-RU" dirty="0" smtClean="0">
                <a:hlinkClick r:id="rId2" tooltip="Ржевка (округ Санкт-Петербурга)"/>
              </a:rPr>
              <a:t> (округ Санкт-Петербурга)</a:t>
            </a:r>
            <a:endParaRPr lang="ru-RU" dirty="0" smtClean="0"/>
          </a:p>
          <a:p>
            <a:r>
              <a:rPr lang="ru-RU" dirty="0" err="1" smtClean="0">
                <a:hlinkClick r:id="rId3" tooltip="Полюстрово (округ Санкт-Петербурга)"/>
              </a:rPr>
              <a:t>Полюстрово</a:t>
            </a:r>
            <a:r>
              <a:rPr lang="ru-RU" dirty="0" smtClean="0">
                <a:hlinkClick r:id="rId3" tooltip="Полюстрово (округ Санкт-Петербурга)"/>
              </a:rPr>
              <a:t> (округ Санкт-Петербурга)</a:t>
            </a:r>
            <a:endParaRPr lang="ru-RU" dirty="0" smtClean="0"/>
          </a:p>
          <a:p>
            <a:r>
              <a:rPr lang="ru-RU" dirty="0" smtClean="0">
                <a:hlinkClick r:id="rId4" tooltip="Большая Охта (округ Санкт-Петербурга)"/>
              </a:rPr>
              <a:t>Большая </a:t>
            </a:r>
            <a:r>
              <a:rPr lang="ru-RU" dirty="0" err="1" smtClean="0">
                <a:hlinkClick r:id="rId4" tooltip="Большая Охта (округ Санкт-Петербурга)"/>
              </a:rPr>
              <a:t>Охта</a:t>
            </a:r>
            <a:r>
              <a:rPr lang="ru-RU" dirty="0" smtClean="0">
                <a:hlinkClick r:id="rId4" tooltip="Большая Охта (округ Санкт-Петербурга)"/>
              </a:rPr>
              <a:t> (округ Санкт-Петербурга)</a:t>
            </a:r>
            <a:endParaRPr lang="ru-RU" dirty="0" smtClean="0"/>
          </a:p>
          <a:p>
            <a:r>
              <a:rPr lang="ru-RU" dirty="0" smtClean="0">
                <a:hlinkClick r:id="rId5" tooltip="Малая Охта (округ Санкт-Петербурга)"/>
              </a:rPr>
              <a:t>Малая </a:t>
            </a:r>
            <a:r>
              <a:rPr lang="ru-RU" dirty="0" err="1" smtClean="0">
                <a:hlinkClick r:id="rId5" tooltip="Малая Охта (округ Санкт-Петербурга)"/>
              </a:rPr>
              <a:t>Охта</a:t>
            </a:r>
            <a:r>
              <a:rPr lang="ru-RU" dirty="0" smtClean="0">
                <a:hlinkClick r:id="rId5" tooltip="Малая Охта (округ Санкт-Петербурга)"/>
              </a:rPr>
              <a:t> (округ Санкт-Петербурга)</a:t>
            </a:r>
            <a:endParaRPr lang="ru-RU" dirty="0" smtClean="0"/>
          </a:p>
          <a:p>
            <a:r>
              <a:rPr lang="ru-RU" dirty="0" smtClean="0">
                <a:hlinkClick r:id="rId6" tooltip="Пороховые (округ Санкт-Петербурга)"/>
              </a:rPr>
              <a:t>Пороховые (округ Санкт-Петербурга)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642918"/>
            <a:ext cx="41434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/>
              <a:t>Протяженность территории с севера на юг около 15 км. С запада на восток около 8 км. С севера на юг район пересекает река </a:t>
            </a:r>
            <a:r>
              <a:rPr lang="ru-RU" b="1" dirty="0" err="1" smtClean="0"/>
              <a:t>Охта</a:t>
            </a:r>
            <a:r>
              <a:rPr lang="ru-RU" b="1" dirty="0" smtClean="0"/>
              <a:t> с ее наиболее крупными притоками: </a:t>
            </a:r>
            <a:r>
              <a:rPr lang="ru-RU" b="1" dirty="0" err="1" smtClean="0"/>
              <a:t>Оккервиль</a:t>
            </a:r>
            <a:r>
              <a:rPr lang="ru-RU" b="1" dirty="0" smtClean="0"/>
              <a:t> (Малая </a:t>
            </a:r>
            <a:r>
              <a:rPr lang="ru-RU" b="1" dirty="0" err="1" smtClean="0"/>
              <a:t>Охта</a:t>
            </a:r>
            <a:r>
              <a:rPr lang="ru-RU" b="1" dirty="0" smtClean="0"/>
              <a:t>) и Лубья (</a:t>
            </a:r>
            <a:r>
              <a:rPr lang="ru-RU" b="1" dirty="0" err="1" smtClean="0"/>
              <a:t>Луппа</a:t>
            </a:r>
            <a:r>
              <a:rPr lang="ru-RU" b="1" dirty="0" smtClean="0"/>
              <a:t>)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b="1" dirty="0" smtClean="0"/>
              <a:t>Площадь района 56,83 кв. км, что составляет около 4 % от площади города.</a:t>
            </a:r>
          </a:p>
          <a:p>
            <a:pPr fontAlgn="base"/>
            <a:r>
              <a:rPr lang="ru-RU" b="1" dirty="0" smtClean="0"/>
              <a:t>Население района составляет в общей численности 337,09 тыс. человек.</a:t>
            </a:r>
            <a:endParaRPr lang="ru-RU" b="1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://gov.spb.ru/static/writable/ckeditor/uploads/2013/03/29/Karta-rajo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4" y="142852"/>
            <a:ext cx="8774144" cy="650085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skulptu.ru/images/galery/jivopis/large/Varjagi_motiv_Biges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357166"/>
            <a:ext cx="5143536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www.yaplakal.com/uploads/post-3-1318968051835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5" y="285728"/>
            <a:ext cx="5143536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14282" y="3643315"/>
            <a:ext cx="7358114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История</a:t>
            </a:r>
          </a:p>
          <a:p>
            <a:r>
              <a:rPr lang="ru-RU" sz="1600" b="1" dirty="0"/>
              <a:t>История района начинается с </a:t>
            </a:r>
            <a:r>
              <a:rPr lang="ru-RU" sz="1600" b="1" dirty="0">
                <a:hlinkClick r:id="rId4" tooltip="XII век"/>
              </a:rPr>
              <a:t>XII</a:t>
            </a:r>
            <a:r>
              <a:rPr lang="ru-RU" sz="1600" b="1" dirty="0"/>
              <a:t>—</a:t>
            </a:r>
            <a:r>
              <a:rPr lang="ru-RU" sz="1600" b="1" dirty="0">
                <a:hlinkClick r:id="rId5" tooltip="XIII век"/>
              </a:rPr>
              <a:t>XIII веков</a:t>
            </a:r>
            <a:r>
              <a:rPr lang="ru-RU" sz="1600" b="1" dirty="0"/>
              <a:t>, когда берега Невы были ареной постоянных военных столкновений между шведами, которые завоевывали финские земли, и новгородцами, которые стремились удержать контроль над важнейшей частью старинного торгового пути «из варяг в греки». Первая шведская крепость, основанная в </a:t>
            </a:r>
            <a:r>
              <a:rPr lang="ru-RU" sz="1600" b="1" dirty="0">
                <a:hlinkClick r:id="rId6" tooltip="1300 год"/>
              </a:rPr>
              <a:t>1300 году</a:t>
            </a:r>
            <a:r>
              <a:rPr lang="ru-RU" sz="1600" b="1" dirty="0"/>
              <a:t> в устье </a:t>
            </a:r>
            <a:r>
              <a:rPr lang="ru-RU" sz="1600" b="1" dirty="0" err="1">
                <a:hlinkClick r:id="rId7" tooltip="Охта (приток Невы)"/>
              </a:rPr>
              <a:t>Охты</a:t>
            </a:r>
            <a:r>
              <a:rPr lang="ru-RU" sz="1600" b="1" dirty="0"/>
              <a:t>, называлась «</a:t>
            </a:r>
            <a:r>
              <a:rPr lang="ru-RU" sz="1600" b="1" dirty="0" err="1">
                <a:hlinkClick r:id="rId8" tooltip="Ландскрона"/>
              </a:rPr>
              <a:t>Ландскрона</a:t>
            </a:r>
            <a:r>
              <a:rPr lang="ru-RU" sz="1600" b="1" dirty="0"/>
              <a:t>» (Венец земли). Но уже на следующий год ее захватили и сожгли русские дружины под предводительством новгородского князя </a:t>
            </a:r>
            <a:r>
              <a:rPr lang="ru-RU" sz="1600" b="1" dirty="0">
                <a:hlinkClick r:id="rId9" tooltip="Андрей Александрович"/>
              </a:rPr>
              <a:t>Андрея</a:t>
            </a:r>
            <a:r>
              <a:rPr lang="ru-RU" sz="1600" b="1" dirty="0"/>
              <a:t>, сына </a:t>
            </a:r>
            <a:r>
              <a:rPr lang="ru-RU" sz="1600" b="1" dirty="0">
                <a:hlinkClick r:id="rId10" tooltip="Александр Ярославич Невский"/>
              </a:rPr>
              <a:t>Александра Невского</a:t>
            </a:r>
            <a:r>
              <a:rPr lang="ru-RU" sz="1600" b="1" dirty="0"/>
              <a:t>. Позднее на ее месте появилось русское военное поселение </a:t>
            </a:r>
            <a:r>
              <a:rPr lang="ru-RU" sz="1600" b="1" dirty="0" err="1"/>
              <a:t>Ниен</a:t>
            </a:r>
            <a:r>
              <a:rPr lang="ru-RU" sz="1600" b="1" dirty="0" smtClean="0"/>
              <a:t>.</a:t>
            </a:r>
            <a:endParaRPr lang="ru-RU" sz="1600" b="1" dirty="0"/>
          </a:p>
          <a:p>
            <a:endParaRPr lang="ru-RU" sz="1600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127</TotalTime>
  <Words>510</Words>
  <Application>Microsoft Office PowerPoint</Application>
  <PresentationFormat>Экран (4:3)</PresentationFormat>
  <Paragraphs>76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День рождения района</vt:lpstr>
      <vt:lpstr>Красногвардейский  район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Красногвардейский район</dc:title>
  <dc:creator>Коляч</dc:creator>
  <cp:lastModifiedBy>Коляч</cp:lastModifiedBy>
  <cp:revision>14</cp:revision>
  <dcterms:created xsi:type="dcterms:W3CDTF">2013-04-11T13:27:58Z</dcterms:created>
  <dcterms:modified xsi:type="dcterms:W3CDTF">2013-04-11T15:35:53Z</dcterms:modified>
</cp:coreProperties>
</file>