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4" r:id="rId4"/>
    <p:sldId id="258" r:id="rId5"/>
    <p:sldId id="259" r:id="rId6"/>
    <p:sldId id="281" r:id="rId7"/>
    <p:sldId id="280" r:id="rId8"/>
    <p:sldId id="260" r:id="rId9"/>
    <p:sldId id="265" r:id="rId10"/>
    <p:sldId id="266" r:id="rId11"/>
    <p:sldId id="267" r:id="rId12"/>
    <p:sldId id="268" r:id="rId13"/>
    <p:sldId id="271" r:id="rId14"/>
    <p:sldId id="301" r:id="rId15"/>
    <p:sldId id="278" r:id="rId16"/>
    <p:sldId id="274" r:id="rId17"/>
    <p:sldId id="264" r:id="rId18"/>
    <p:sldId id="261" r:id="rId19"/>
    <p:sldId id="262" r:id="rId20"/>
    <p:sldId id="302" r:id="rId21"/>
    <p:sldId id="263" r:id="rId22"/>
    <p:sldId id="272" r:id="rId23"/>
    <p:sldId id="273" r:id="rId24"/>
    <p:sldId id="275" r:id="rId25"/>
    <p:sldId id="305" r:id="rId26"/>
    <p:sldId id="30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>
        <p:scale>
          <a:sx n="84" d="100"/>
          <a:sy n="84" d="100"/>
        </p:scale>
        <p:origin x="-85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8A3A-3283-467B-8673-9785B12ADD6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40F4-0D01-4CB2-8567-92CD5D626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5CA2-1F99-4D7E-B1D1-273C0D52C353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9E6F-5CC1-4428-B198-ED8C14A60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«Связь поколений»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345638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Люблю от бабушки московской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Я слушать толки о родне,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Об отдалённой старине.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Могучих предков правнук бедный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Люблю встречать их имена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В двух - трёх строках Карамзина.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От этой слабости безвредной,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Как ни старался, - видит бог, -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Отвыкнуть я никак не мог.</a:t>
            </a:r>
          </a:p>
          <a:p>
            <a:r>
              <a:rPr lang="ru-RU" dirty="0">
                <a:latin typeface="Monotype Corsiva" pitchFamily="66" charset="0"/>
              </a:rPr>
              <a:t>А.С. Пушкин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91264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Соберите документы, хранящиеся в домашних архивах родственников – это важнейшие источники информации. Подпишите фотографии (кто изображен, дата и место съемки)</a:t>
            </a:r>
            <a:endParaRPr lang="ru-RU" dirty="0"/>
          </a:p>
        </p:txBody>
      </p:sp>
      <p:pic>
        <p:nvPicPr>
          <p:cNvPr id="6146" name="Picture 2" descr="E:\генеалогия\Sovetskie-fotografii-30-620x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544636" cy="4112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E:\генеалогия\f40cd19268b68ea51e072e6d20d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7441"/>
            <a:ext cx="4258605" cy="4173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генеалогия\1342292034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804248" cy="5160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Segoe Script" pitchFamily="34" charset="0"/>
              </a:rPr>
              <a:t>сынок ,4 «</a:t>
            </a:r>
            <a:r>
              <a:rPr lang="ru-RU" sz="2400" dirty="0" err="1" smtClean="0">
                <a:latin typeface="Segoe Script" pitchFamily="34" charset="0"/>
              </a:rPr>
              <a:t>д</a:t>
            </a:r>
            <a:r>
              <a:rPr lang="ru-RU" sz="2400" dirty="0" smtClean="0">
                <a:latin typeface="Segoe Script" pitchFamily="34" charset="0"/>
              </a:rPr>
              <a:t>» класс 1975г</a:t>
            </a:r>
            <a:endParaRPr lang="ru-RU" sz="2400" dirty="0">
              <a:latin typeface="Segoe Script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116632" y="260648"/>
            <a:ext cx="720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генеалогия\0a25d8ade4c825e16c170c5c21ea41b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796136" cy="5690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Дежурные по столовой .лагерь «тимуровец» 1976.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Коля К. первый справа. </a:t>
            </a:r>
            <a:endParaRPr lang="ru-RU" sz="20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842992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День свадьбы сестры Маши и Егора. Киев .1961г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11266" name="Picture 2" descr="E:\генеалогия\0.52662000_1360121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984776" cy="5078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основные группы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родственники по материнской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270892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родственники по отцовской линии.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2" descr="E:\генеалогия\5imsg0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231810" cy="3180470"/>
          </a:xfrm>
          <a:prstGeom prst="snip2DiagRect">
            <a:avLst>
              <a:gd name="adj1" fmla="val 442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" name="Picture 2" descr="E:\генеалогия\89_unknow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745297" cy="3951288"/>
          </a:xfrm>
          <a:prstGeom prst="snip2DiagRect">
            <a:avLst>
              <a:gd name="adj1" fmla="val 4159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трелка вниз 15"/>
          <p:cNvSpPr/>
          <p:nvPr/>
        </p:nvSpPr>
        <p:spPr>
          <a:xfrm>
            <a:off x="2843808" y="1196752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716016" y="1196752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Работа с архивами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b="1" dirty="0" smtClean="0"/>
              <a:t>Что можно узнать в органах ЗАГС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E:\Geor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1503717" cy="23987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Ордена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u="sng" dirty="0" smtClean="0"/>
              <a:t>Орден Святого Георгия </a:t>
            </a:r>
            <a:r>
              <a:rPr lang="ru-RU" sz="2400" dirty="0" smtClean="0"/>
              <a:t>-давался только офицерам, не так уж много людей им награждено, все они были дворянами. 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u="sng" dirty="0" smtClean="0"/>
              <a:t> Орден Александра Невского </a:t>
            </a:r>
            <a:r>
              <a:rPr lang="ru-RU" sz="2400" dirty="0" smtClean="0"/>
              <a:t>мог получить лишь генерал-майор, причем награжденный сразу становился генерал-лейтенантом (если он им не был), гражданский же деятель приобретал чин тайного советника. </a:t>
            </a:r>
          </a:p>
          <a:p>
            <a:endParaRPr lang="ru-RU" dirty="0"/>
          </a:p>
        </p:txBody>
      </p:sp>
      <p:pic>
        <p:nvPicPr>
          <p:cNvPr id="14339" name="Picture 3" descr="E:\1304511596_58769016_alexnevsky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2141391" cy="225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генеалогия\0004-004-Kak-sostavit-rodoslovnoe-dre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188640"/>
            <a:ext cx="71287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Варианты построения древа</a:t>
            </a:r>
            <a:endParaRPr lang="ru-RU" sz="3600" dirty="0"/>
          </a:p>
        </p:txBody>
      </p:sp>
      <p:pic>
        <p:nvPicPr>
          <p:cNvPr id="6" name="Picture 3" descr="E:\генеалогия\5imsg0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229200"/>
            <a:ext cx="312434" cy="234813"/>
          </a:xfrm>
          <a:prstGeom prst="rect">
            <a:avLst/>
          </a:prstGeom>
          <a:noFill/>
        </p:spPr>
      </p:pic>
      <p:pic>
        <p:nvPicPr>
          <p:cNvPr id="2052" name="Picture 4" descr="E:\генеалогия\89_unkn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157192"/>
            <a:ext cx="283982" cy="299601"/>
          </a:xfrm>
          <a:prstGeom prst="rect">
            <a:avLst/>
          </a:prstGeom>
          <a:noFill/>
        </p:spPr>
      </p:pic>
      <p:pic>
        <p:nvPicPr>
          <p:cNvPr id="9" name="Picture 4" descr="E:\генеалогия\89_unkn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877272"/>
            <a:ext cx="283982" cy="299601"/>
          </a:xfrm>
          <a:prstGeom prst="rect">
            <a:avLst/>
          </a:prstGeom>
          <a:noFill/>
        </p:spPr>
      </p:pic>
      <p:pic>
        <p:nvPicPr>
          <p:cNvPr id="10" name="Picture 4" descr="E:\генеалогия\89_unkn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01208"/>
            <a:ext cx="283982" cy="299601"/>
          </a:xfrm>
          <a:prstGeom prst="rect">
            <a:avLst/>
          </a:prstGeom>
          <a:noFill/>
        </p:spPr>
      </p:pic>
      <p:pic>
        <p:nvPicPr>
          <p:cNvPr id="11" name="Picture 3" descr="E:\генеалогия\5imsg0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1208"/>
            <a:ext cx="312434" cy="234813"/>
          </a:xfrm>
          <a:prstGeom prst="rect">
            <a:avLst/>
          </a:prstGeom>
          <a:noFill/>
        </p:spPr>
      </p:pic>
      <p:pic>
        <p:nvPicPr>
          <p:cNvPr id="2053" name="Picture 5" descr="E:\генеалогия\1288658497_army_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165304"/>
            <a:ext cx="281495" cy="214369"/>
          </a:xfrm>
          <a:prstGeom prst="rect">
            <a:avLst/>
          </a:prstGeom>
          <a:noFill/>
        </p:spPr>
      </p:pic>
      <p:pic>
        <p:nvPicPr>
          <p:cNvPr id="14" name="Picture 5" descr="E:\генеалогия\1288658497_army_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6021288"/>
            <a:ext cx="864096" cy="65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11852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013576" cy="460851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805264"/>
            <a:ext cx="25922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Я(Ф.И.О)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517232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Ф.И.О</a:t>
            </a:r>
          </a:p>
          <a:p>
            <a:pPr algn="ctr"/>
            <a:r>
              <a:rPr lang="ru-RU" dirty="0" smtClean="0"/>
              <a:t>ОТЦА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517232"/>
            <a:ext cx="136815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Ф.И.О</a:t>
            </a:r>
          </a:p>
          <a:p>
            <a:pPr algn="ctr"/>
            <a:r>
              <a:rPr lang="ru-RU" dirty="0" smtClean="0"/>
              <a:t>МАТЕРИ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509120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(Ф.И.О)</a:t>
            </a:r>
          </a:p>
          <a:p>
            <a:pPr algn="ctr"/>
            <a:r>
              <a:rPr lang="ru-RU" dirty="0" smtClean="0"/>
              <a:t>дедушки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509120"/>
            <a:ext cx="11521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(Ф.И.О)</a:t>
            </a:r>
          </a:p>
          <a:p>
            <a:pPr algn="ctr"/>
            <a:r>
              <a:rPr lang="ru-RU" dirty="0" smtClean="0"/>
              <a:t>бабушки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437112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(Ф.И.О)</a:t>
            </a:r>
          </a:p>
          <a:p>
            <a:pPr algn="ctr"/>
            <a:r>
              <a:rPr lang="ru-RU" dirty="0" smtClean="0"/>
              <a:t>дедушки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4437112"/>
            <a:ext cx="1224136" cy="55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(Ф.И.О)</a:t>
            </a:r>
          </a:p>
          <a:p>
            <a:pPr algn="ctr"/>
            <a:r>
              <a:rPr lang="ru-RU" dirty="0" smtClean="0"/>
              <a:t>бабушки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08920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2708920"/>
            <a:ext cx="57606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708920"/>
            <a:ext cx="5040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708920"/>
            <a:ext cx="57606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2708920"/>
            <a:ext cx="576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2708920"/>
            <a:ext cx="57606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2636912"/>
            <a:ext cx="6480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2636912"/>
            <a:ext cx="576064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395536" y="378904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275856" y="378904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2483768" y="3861048"/>
            <a:ext cx="14401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1187624" y="378904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2987824" y="5373216"/>
            <a:ext cx="31683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6516216" y="4653136"/>
            <a:ext cx="936104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1403648" y="4725144"/>
            <a:ext cx="936104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>
            <a:off x="6012160" y="3789040"/>
            <a:ext cx="14401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5220072" y="3789040"/>
            <a:ext cx="14401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7812360" y="3789040"/>
            <a:ext cx="14401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8604448" y="3789040"/>
            <a:ext cx="14401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0"/>
            <a:ext cx="74580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 построения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генеалогического древа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(восходящая схема)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Нисходящее родословное древо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26876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Прадедушка(Ф.И.О)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36912"/>
            <a:ext cx="23762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Двоюродная бабушка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492896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78904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дядя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78904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отец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157192"/>
            <a:ext cx="15841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Двоюродная сестра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5157192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5085184"/>
            <a:ext cx="9361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сестра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-2484784" y="4509120"/>
            <a:ext cx="72008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92080" y="3140968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72200" y="3140968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644008" y="4437112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60232" y="443711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24328" y="443711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131840" y="198884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932040" y="198884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Gungsuh" pitchFamily="18" charset="-127"/>
                <a:ea typeface="Gungsuh" pitchFamily="18" charset="-127"/>
              </a:rPr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Monotype Corsiva" pitchFamily="66" charset="0"/>
                <a:cs typeface="Arabic Typesetting" pitchFamily="66" charset="-78"/>
              </a:rPr>
              <a:t>«генеалогическое  древо»</a:t>
            </a:r>
          </a:p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Monotype Corsiva" pitchFamily="66" charset="0"/>
                <a:cs typeface="Arabic Typesetting" pitchFamily="66" charset="-78"/>
              </a:rPr>
              <a:t>«Происхождение фамилии»</a:t>
            </a:r>
          </a:p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Monotype Corsiva" pitchFamily="66" charset="0"/>
                <a:cs typeface="Arabic Typesetting" pitchFamily="66" charset="-78"/>
              </a:rPr>
              <a:t>«традиции»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7056784"/>
          </a:xfrm>
        </p:spPr>
        <p:txBody>
          <a:bodyPr/>
          <a:lstStyle/>
          <a:p>
            <a:r>
              <a:rPr lang="ru-RU" dirty="0" smtClean="0"/>
              <a:t>Информацию о мужчинах оформляли в прямоугольниках или ромбах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о женщинах в овалах или кружках.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00808"/>
            <a:ext cx="216024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Исаев Михаил  Юрьевич</a:t>
            </a:r>
            <a:endParaRPr lang="ru-RU" dirty="0"/>
          </a:p>
        </p:txBody>
      </p:sp>
      <p:sp>
        <p:nvSpPr>
          <p:cNvPr id="5" name="Ромб 4"/>
          <p:cNvSpPr/>
          <p:nvPr/>
        </p:nvSpPr>
        <p:spPr>
          <a:xfrm>
            <a:off x="5220072" y="1268760"/>
            <a:ext cx="2952328" cy="129614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Исаев Сергей Михайлович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5576" y="4149080"/>
            <a:ext cx="3168352" cy="1080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Исаева Елизавета Александровна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96136" y="4149080"/>
            <a:ext cx="1944216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Исаева  Анастасия  Сергеевна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66693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Например: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I колено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 smtClean="0"/>
              <a:t>. Сергей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II колено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u-RU" b="1" dirty="0" smtClean="0"/>
              <a:t>.1. Михаил Сергеевич (умер бездетным)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Леонид Сергеевич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92D050"/>
                </a:solidFill>
              </a:rPr>
              <a:t>3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00B050"/>
                </a:solidFill>
              </a:rPr>
              <a:t>Надежда Сергеевна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7030A0"/>
                </a:solidFill>
              </a:rPr>
              <a:t>Николай Сергеевич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III колено </a:t>
            </a:r>
          </a:p>
          <a:p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.2</a:t>
            </a:r>
            <a:r>
              <a:rPr lang="ru-RU" b="1" dirty="0" smtClean="0"/>
              <a:t>.1. первый ребенок Леонида - Ольга Леонидовна </a:t>
            </a:r>
          </a:p>
          <a:p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.2</a:t>
            </a:r>
            <a:r>
              <a:rPr lang="ru-RU" b="1" dirty="0" smtClean="0"/>
              <a:t>.2. второй ребенок Леонида - Евгений Леонидович </a:t>
            </a:r>
          </a:p>
          <a:p>
            <a:r>
              <a:rPr lang="ru-RU" b="1" dirty="0" smtClean="0"/>
              <a:t> 1.</a:t>
            </a:r>
            <a:r>
              <a:rPr lang="ru-RU" b="1" dirty="0" smtClean="0">
                <a:solidFill>
                  <a:srgbClr val="92D050"/>
                </a:solidFill>
              </a:rPr>
              <a:t>3</a:t>
            </a:r>
            <a:r>
              <a:rPr lang="ru-RU" b="1" dirty="0" smtClean="0"/>
              <a:t>.1. первый ребенок Надежды - Алексей </a:t>
            </a:r>
          </a:p>
          <a:p>
            <a:r>
              <a:rPr lang="ru-RU" b="1" dirty="0" smtClean="0"/>
              <a:t> 1.</a:t>
            </a:r>
            <a:r>
              <a:rPr lang="ru-RU" b="1" dirty="0" smtClean="0">
                <a:solidFill>
                  <a:srgbClr val="92D050"/>
                </a:solidFill>
              </a:rPr>
              <a:t>3</a:t>
            </a:r>
            <a:r>
              <a:rPr lang="ru-RU" b="1" dirty="0" smtClean="0"/>
              <a:t>.2. второй ребенок Надежды - Елена </a:t>
            </a:r>
          </a:p>
          <a:p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.4</a:t>
            </a:r>
            <a:r>
              <a:rPr lang="ru-RU" b="1" dirty="0" smtClean="0"/>
              <a:t>.1. первый ребенок Николая - Наталья </a:t>
            </a:r>
          </a:p>
          <a:p>
            <a:r>
              <a:rPr lang="ru-RU" b="1" dirty="0" smtClean="0"/>
              <a:t> 1.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b="1" dirty="0" smtClean="0"/>
              <a:t>.2. второй ребенок Николая - Сергей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IV колено </a:t>
            </a:r>
          </a:p>
          <a:p>
            <a:r>
              <a:rPr lang="ru-RU" b="1" dirty="0" smtClean="0"/>
              <a:t> Дети всех представителей III колена </a:t>
            </a:r>
          </a:p>
          <a:p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.2</a:t>
            </a:r>
            <a:r>
              <a:rPr lang="ru-RU" b="1" dirty="0" smtClean="0"/>
              <a:t>.1.1. первый ребенок Ольги - Маргарита </a:t>
            </a:r>
          </a:p>
          <a:p>
            <a:r>
              <a:rPr lang="ru-RU" b="1" dirty="0" smtClean="0"/>
              <a:t> И так далее по схеме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4437112"/>
            <a:ext cx="201622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начала вы можете построить дерево по отцовской или материнской линии,  </a:t>
            </a: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восходящее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нисходящее дерево.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290" name="Picture 2" descr="E:\генеалогия\89_unknow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1737504" cy="18330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350100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50100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3488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3488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3488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3488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267744" y="4437112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436096" y="4581128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403648" y="314096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483768" y="314096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092280" y="314096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580112" y="314096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43808" y="249289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92280" y="4509120"/>
            <a:ext cx="2051720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908720"/>
            <a:ext cx="15121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E:\генеалогия\5imsg0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296" y="4653136"/>
            <a:ext cx="1724599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2564904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492896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84984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3284984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284984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284984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436510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36510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436510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436510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36510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43711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43711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15816" y="234888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88024" y="24208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187624" y="321297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95736" y="328498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580112" y="321297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28184" y="328498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51520" y="393305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27584" y="393305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572000" y="393305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555776" y="40050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203848" y="40050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436096" y="40050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6732240" y="40050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308304" y="400506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884368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изучению истории своего рода можно подойти творчески. Вот несколько идей.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Коллекция семейных кулинарных рецептов с комментариями </a:t>
            </a:r>
            <a:endParaRPr lang="ru-RU" sz="2800" b="1" dirty="0" smtClean="0"/>
          </a:p>
          <a:p>
            <a:r>
              <a:rPr lang="ru-RU" sz="2800" dirty="0" smtClean="0"/>
              <a:t> Мини-музей семейных реликвий </a:t>
            </a:r>
            <a:endParaRPr lang="ru-RU" sz="2800" b="1" dirty="0" smtClean="0"/>
          </a:p>
          <a:p>
            <a:r>
              <a:rPr lang="ru-RU" sz="2800" dirty="0" smtClean="0"/>
              <a:t>  Фотоальбомы с комментариями, открытками, письмами и коллажами.</a:t>
            </a:r>
          </a:p>
          <a:p>
            <a:r>
              <a:rPr lang="ru-RU" sz="2800" dirty="0" smtClean="0"/>
              <a:t>Легенды семьи или традиции </a:t>
            </a:r>
            <a:endParaRPr lang="ru-RU" sz="2800" b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Генеалогия вполне может стать семейным хобби. К сбору материала можно и нужно привлекать детей. Это даст им возможность не только интересно провести время, но и узнать больше о своей семье, осознать себя частью большого целого. Путешествия на родину предков, азарт исследователя, новые знакомства и впечатления, семейные тайны и новые технологии - </a:t>
            </a:r>
            <a:r>
              <a:rPr lang="ru-RU" sz="2800" dirty="0" smtClean="0">
                <a:solidFill>
                  <a:srgbClr val="FF0000"/>
                </a:solidFill>
              </a:rPr>
              <a:t>все это генеалогия</a:t>
            </a:r>
            <a:r>
              <a:rPr lang="ru-RU" sz="2800" dirty="0" smtClean="0"/>
              <a:t>.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Генеалогия вполне может стать семейным хобби. К сбору материала можно и нужно привлекать детей. Это даст им возможность не только интересно провести время, но и узнать больше о своей семье, осознать себя частью большого целого. Путешествия на родину предков, азарт исследователя, новые знакомства и впечатления, семейные тайны и новые технологии - </a:t>
            </a:r>
            <a:r>
              <a:rPr lang="ru-RU" sz="2800" dirty="0" smtClean="0">
                <a:solidFill>
                  <a:srgbClr val="FF0000"/>
                </a:solidFill>
              </a:rPr>
              <a:t>все это генеалогия</a:t>
            </a:r>
            <a:r>
              <a:rPr lang="ru-RU" sz="2800" dirty="0" smtClean="0"/>
              <a:t>.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2724" y="1988840"/>
            <a:ext cx="8871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!!!!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Генеалогия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систематическое собрание сведений о происхождении, преемстве и родстве фамилий и родов  в более широком смысле — наука о родственных связях вообще.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Родословное, или генеалогическое древо — схематичное представление родственных связей, родословной росписи в виде условно-символического «дерева»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Как и с чего начать.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список ближайших родственников.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6" name="Picture 4" descr="E:\генеалог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456384" cy="22839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E:\генеалогия\xolodnye-zakuski-na-s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356484" cy="2904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51520" y="544522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Разыщите родственников, обладающих сведениями о предках, и запишите их рассказы.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                              </a:t>
            </a:r>
            <a:r>
              <a:rPr lang="ru-RU" sz="4000" b="1" u="sng" dirty="0" err="1" smtClean="0"/>
              <a:t>опросник</a:t>
            </a:r>
            <a:endParaRPr lang="ru-RU" sz="4000" b="1" u="sng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"В верхней части листа пишем фамилию, имя, отчество. Женщинам указываем также девичью фамилию (урожденная такая-то). Далее следуют данные: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4533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6000" b="1" dirty="0" smtClean="0"/>
          </a:p>
          <a:p>
            <a:pPr>
              <a:buNone/>
            </a:pPr>
            <a:r>
              <a:rPr lang="ru-RU" sz="6000" dirty="0" smtClean="0"/>
              <a:t> 1. Число, месяц, год и место рождения, а для усопших еще и число, месяц, год смерти, место погребения.</a:t>
            </a:r>
          </a:p>
          <a:p>
            <a:pPr>
              <a:buNone/>
            </a:pPr>
            <a:r>
              <a:rPr lang="ru-RU" sz="6000" dirty="0" smtClean="0"/>
              <a:t> 2. Фамилии, имена, отчества отца и матери.</a:t>
            </a:r>
          </a:p>
          <a:p>
            <a:pPr>
              <a:buNone/>
            </a:pPr>
            <a:r>
              <a:rPr lang="ru-RU" sz="6000" dirty="0" smtClean="0"/>
              <a:t> 3. Фамилии, имена, отчества восприемников (крестных матери и отца).</a:t>
            </a:r>
          </a:p>
          <a:p>
            <a:pPr>
              <a:buNone/>
            </a:pPr>
            <a:r>
              <a:rPr lang="ru-RU" sz="6000" dirty="0" smtClean="0"/>
              <a:t> 4. Для рожденных до 1917 года - сословие (крестьяне, мещане, купечество, дворяне).</a:t>
            </a:r>
          </a:p>
          <a:p>
            <a:pPr>
              <a:buNone/>
            </a:pPr>
            <a:r>
              <a:rPr lang="ru-RU" sz="6000" dirty="0" smtClean="0"/>
              <a:t> 5. Место жительства, в какие годы.</a:t>
            </a:r>
          </a:p>
          <a:p>
            <a:pPr>
              <a:buNone/>
            </a:pPr>
            <a:r>
              <a:rPr lang="ru-RU" sz="6000" dirty="0" smtClean="0"/>
              <a:t> 6. Вероисповедание (православное, католическое, мусульманское, иудейское).</a:t>
            </a:r>
          </a:p>
          <a:p>
            <a:pPr>
              <a:buNone/>
            </a:pPr>
            <a:r>
              <a:rPr lang="ru-RU" sz="6000" dirty="0" smtClean="0"/>
              <a:t> 7. Где воспитывался, какое образование получил.</a:t>
            </a:r>
          </a:p>
          <a:p>
            <a:pPr>
              <a:buNone/>
            </a:pPr>
            <a:r>
              <a:rPr lang="ru-RU" sz="6000" dirty="0" smtClean="0"/>
              <a:t> 8. Места работы или службы, звания, должности.</a:t>
            </a:r>
          </a:p>
          <a:p>
            <a:pPr>
              <a:buNone/>
            </a:pPr>
            <a:r>
              <a:rPr lang="ru-RU" sz="6000" dirty="0" smtClean="0"/>
              <a:t> 9. Участвовал ли в войнах, сражениях, когда, где.</a:t>
            </a:r>
          </a:p>
          <a:p>
            <a:pPr>
              <a:buNone/>
            </a:pPr>
            <a:r>
              <a:rPr lang="ru-RU" sz="6000" dirty="0" smtClean="0"/>
              <a:t> 10. Какие имеет награды (знаки отличия, медали, ордена).</a:t>
            </a:r>
          </a:p>
          <a:p>
            <a:pPr>
              <a:buNone/>
            </a:pPr>
            <a:r>
              <a:rPr lang="ru-RU" sz="6000" dirty="0" smtClean="0"/>
              <a:t> 11. Фамилия, имя, отчество жены (мужа).</a:t>
            </a:r>
          </a:p>
          <a:p>
            <a:pPr>
              <a:buNone/>
            </a:pPr>
            <a:r>
              <a:rPr lang="ru-RU" sz="6000" dirty="0" smtClean="0"/>
              <a:t> 12. Имена, даты и места рождения детей, по возможности с указанием фамилий, имен и отчеств крестных отца и матери".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генеалогия\362af9f8ffd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5117709" cy="34563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780912" y="274638"/>
            <a:ext cx="360040" cy="1786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Составьте географический паспорт вашей семьи – уточните регионы, проживания родственников и предков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541876" y="-53962"/>
            <a:ext cx="8229600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003232" cy="16127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Соберите главные родословные сведения: даты и места рождения, учебы, работы, службы в армии, вступления в брак.</a:t>
            </a:r>
          </a:p>
          <a:p>
            <a:endParaRPr lang="ru-RU" dirty="0"/>
          </a:p>
        </p:txBody>
      </p:sp>
      <p:pic>
        <p:nvPicPr>
          <p:cNvPr id="4099" name="Picture 3" descr="E:\генеалогия\1360078257_svadba-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5"/>
            <a:ext cx="3168352" cy="4874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E:\генеалогия\133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310063" cy="476091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100" name="Picture 4" descr="E:\генеалогия\1288658497_army_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552" y="2924944"/>
            <a:ext cx="2321265" cy="19973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677</Words>
  <Application>Microsoft Office PowerPoint</Application>
  <PresentationFormat>Экран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«Связь поколений»</vt:lpstr>
      <vt:lpstr>Содержание: </vt:lpstr>
      <vt:lpstr>Слайд 3</vt:lpstr>
      <vt:lpstr>Родословное, или генеалогическое древо — схематичное представление родственных связей, родословной росписи в виде условно-символического «дерева» </vt:lpstr>
      <vt:lpstr>Как и с чего начать.  </vt:lpstr>
      <vt:lpstr>Слайд 6</vt:lpstr>
      <vt:lpstr> </vt:lpstr>
      <vt:lpstr>Слайд 8</vt:lpstr>
      <vt:lpstr>Слайд 9</vt:lpstr>
      <vt:lpstr>Слайд 10</vt:lpstr>
      <vt:lpstr>сынок ,4 «д» класс 1975г</vt:lpstr>
      <vt:lpstr>Дежурные по столовой .лагерь «тимуровец» 1976. Коля К. первый справа. </vt:lpstr>
      <vt:lpstr>День свадьбы сестры Маши и Егора. Киев .1961г</vt:lpstr>
      <vt:lpstr>основные группы:</vt:lpstr>
      <vt:lpstr>Работа с архивами </vt:lpstr>
      <vt:lpstr>   Ордена </vt:lpstr>
      <vt:lpstr>Слайд 17</vt:lpstr>
      <vt:lpstr>  </vt:lpstr>
      <vt:lpstr>Нисходящее родословное древо</vt:lpstr>
      <vt:lpstr>Слайд 20</vt:lpstr>
      <vt:lpstr>Слайд 21</vt:lpstr>
      <vt:lpstr>Для начала вы можете построить дерево по отцовской или материнской линии,  восходящее или нисходящее дерево. </vt:lpstr>
      <vt:lpstr>Слайд 23</vt:lpstr>
      <vt:lpstr>К изучению истории своего рода можно подойти творчески. Вот несколько идей. 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«Связь поколений»</dc:title>
  <dc:creator>Кузька</dc:creator>
  <cp:lastModifiedBy>Кузька</cp:lastModifiedBy>
  <cp:revision>132</cp:revision>
  <dcterms:created xsi:type="dcterms:W3CDTF">2013-03-21T14:00:23Z</dcterms:created>
  <dcterms:modified xsi:type="dcterms:W3CDTF">2013-12-25T11:49:41Z</dcterms:modified>
</cp:coreProperties>
</file>