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64" r:id="rId4"/>
    <p:sldMasterId id="2147483788" r:id="rId5"/>
    <p:sldMasterId id="2147483800" r:id="rId6"/>
    <p:sldMasterId id="2147483812" r:id="rId7"/>
    <p:sldMasterId id="2147483824" r:id="rId8"/>
  </p:sldMasterIdLst>
  <p:notesMasterIdLst>
    <p:notesMasterId r:id="rId30"/>
  </p:notesMasterIdLst>
  <p:sldIdLst>
    <p:sldId id="275" r:id="rId9"/>
    <p:sldId id="256" r:id="rId10"/>
    <p:sldId id="276" r:id="rId11"/>
    <p:sldId id="257" r:id="rId12"/>
    <p:sldId id="258" r:id="rId13"/>
    <p:sldId id="285" r:id="rId14"/>
    <p:sldId id="287" r:id="rId15"/>
    <p:sldId id="286" r:id="rId16"/>
    <p:sldId id="288" r:id="rId17"/>
    <p:sldId id="277" r:id="rId18"/>
    <p:sldId id="279" r:id="rId19"/>
    <p:sldId id="283" r:id="rId20"/>
    <p:sldId id="281" r:id="rId21"/>
    <p:sldId id="262" r:id="rId22"/>
    <p:sldId id="263" r:id="rId23"/>
    <p:sldId id="278" r:id="rId24"/>
    <p:sldId id="264" r:id="rId25"/>
    <p:sldId id="267" r:id="rId26"/>
    <p:sldId id="268" r:id="rId27"/>
    <p:sldId id="282" r:id="rId28"/>
    <p:sldId id="274"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89296" autoAdjust="0"/>
  </p:normalViewPr>
  <p:slideViewPr>
    <p:cSldViewPr>
      <p:cViewPr varScale="1">
        <p:scale>
          <a:sx n="40" d="100"/>
          <a:sy n="40" d="100"/>
        </p:scale>
        <p:origin x="-7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DEF40EE-69AB-446E-9832-9AF49D301F48}" type="datetimeFigureOut">
              <a:rPr lang="ru-RU"/>
              <a:pPr>
                <a:defRPr/>
              </a:pPr>
              <a:t>25.04.2013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A62665C-1C44-4517-845A-37868712DF6B}" type="slidenum">
              <a:rPr lang="ru-RU"/>
              <a:pPr>
                <a:defRPr/>
              </a:pPr>
              <a:t>‹#›</a:t>
            </a:fld>
            <a:endParaRPr lang="ru-RU"/>
          </a:p>
        </p:txBody>
      </p:sp>
    </p:spTree>
    <p:extLst>
      <p:ext uri="{BB962C8B-B14F-4D97-AF65-F5344CB8AC3E}">
        <p14:creationId xmlns:p14="http://schemas.microsoft.com/office/powerpoint/2010/main" val="18327550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A62665C-1C44-4517-845A-37868712DF6B}" type="slidenum">
              <a:rPr lang="ru-RU" smtClean="0"/>
              <a:pPr>
                <a:defRPr/>
              </a:pPr>
              <a:t>6</a:t>
            </a:fld>
            <a:endParaRPr lang="ru-RU"/>
          </a:p>
        </p:txBody>
      </p:sp>
    </p:spTree>
    <p:extLst>
      <p:ext uri="{BB962C8B-B14F-4D97-AF65-F5344CB8AC3E}">
        <p14:creationId xmlns:p14="http://schemas.microsoft.com/office/powerpoint/2010/main" val="396876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446BD1-B38F-48AB-89C3-A3C5B46D1B5F}" type="datetimeFigureOut">
              <a:rPr lang="ru-RU"/>
              <a:pPr>
                <a:defRPr/>
              </a:pPr>
              <a:t>25.04.2013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187BA9-8088-44A5-9902-173B0735EAC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A880CB-1FA2-477F-BF36-EDBD674FC789}" type="datetimeFigureOut">
              <a:rPr lang="ru-RU"/>
              <a:pPr>
                <a:defRPr/>
              </a:pPr>
              <a:t>25.04.2013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7FB40AF-8749-4F19-AA2B-345BBFE7D81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711F91-5576-42F7-80B7-20FA6355BD55}" type="datetimeFigureOut">
              <a:rPr lang="ru-RU"/>
              <a:pPr>
                <a:defRPr/>
              </a:pPr>
              <a:t>25.04.2013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2461D6-04EA-4592-ACC2-F785A9D794B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6827A0DE-0670-4EA1-8931-60883FBB8C2F}" type="datetimeFigureOut">
              <a:rPr lang="ru-RU"/>
              <a:pPr>
                <a:defRPr/>
              </a:pPr>
              <a:t>25.04.2013</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75921D7C-8F3F-40C9-8682-69FF3D1E0D8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60EF44C-AE83-4AAF-BEEE-8B1C77D009D2}" type="datetimeFigureOut">
              <a:rPr lang="ru-RU"/>
              <a:pPr>
                <a:defRPr/>
              </a:pPr>
              <a:t>25.04.2013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22A0ADB-7652-46D7-B202-3DF91A65DBF3}"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9E1A9ADF-1CC3-4054-A73F-19C84BDA87BA}" type="datetimeFigureOut">
              <a:rPr lang="ru-RU"/>
              <a:pPr>
                <a:defRPr/>
              </a:pPr>
              <a:t>25.04.2013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0EE6E1F-362D-44FC-A6EF-A39CF57169D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C7AE1D20-8F25-40BE-A70B-C5C594CFB731}" type="datetimeFigureOut">
              <a:rPr lang="ru-RU"/>
              <a:pPr>
                <a:defRPr/>
              </a:pPr>
              <a:t>25.04.2013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003887C-2B1D-460E-9836-3A33A7AB0626}"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47B0DBFC-DDB6-4750-BFE8-99C0E9D2CAB3}" type="datetimeFigureOut">
              <a:rPr lang="ru-RU"/>
              <a:pPr>
                <a:defRPr/>
              </a:pPr>
              <a:t>25.04.2013</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687A941F-7EEC-410F-9FF3-8D680453281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DB3B5F9-29E0-4914-A096-43FE79BE2392}" type="datetimeFigureOut">
              <a:rPr lang="ru-RU"/>
              <a:pPr>
                <a:defRPr/>
              </a:pPr>
              <a:t>25.04.2013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D930426-78EA-4D54-8B4F-32A2D9BB279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DDCA77EA-1E5D-4F5E-AA70-11EF08578DBF}" type="datetimeFigureOut">
              <a:rPr lang="ru-RU"/>
              <a:pPr>
                <a:defRPr/>
              </a:pPr>
              <a:t>25.04.2013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A515DE8-2113-4EBB-9E93-674F22557FEF}"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B3AFE4BD-3DC7-4053-8139-943362957E47}" type="datetimeFigureOut">
              <a:rPr lang="ru-RU"/>
              <a:pPr>
                <a:defRPr/>
              </a:pPr>
              <a:t>25.04.2013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CC5E1D62-DB01-47F3-8F9D-40E3AAC8EE0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AA0F71-AE6B-427B-BC4A-77A3EFB095E0}" type="datetimeFigureOut">
              <a:rPr lang="ru-RU"/>
              <a:pPr>
                <a:defRPr/>
              </a:pPr>
              <a:t>25.04.2013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3321B2-E31B-49EC-B71A-B10793A27A11}"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8044EB6A-47DE-4D56-B416-BDCDE572A0BD}" type="datetimeFigureOut">
              <a:rPr lang="ru-RU"/>
              <a:pPr>
                <a:defRPr/>
              </a:pPr>
              <a:t>25.04.2013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F67FFB1E-858C-4DD2-9893-C75C87C61A99}"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F62947D-6284-477B-A1BB-A65D63C6BAE5}" type="datetimeFigureOut">
              <a:rPr lang="ru-RU"/>
              <a:pPr>
                <a:defRPr/>
              </a:pPr>
              <a:t>25.04.2013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151CE8B-DD18-439F-B1DC-C7B7FA7181EA}"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DADE4E3-3BA9-466B-A3A5-BE4957F4EE12}" type="datetimeFigureOut">
              <a:rPr lang="ru-RU"/>
              <a:pPr>
                <a:defRPr/>
              </a:pPr>
              <a:t>25.04.2013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84359CF-0D0C-4611-9ACC-A84E5B4217F0}"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7A067538-C7FD-42D9-BC31-D67DE2D813D9}" type="datetimeFigureOut">
              <a:rPr lang="ru-RU"/>
              <a:pPr>
                <a:defRPr/>
              </a:pPr>
              <a:t>25.04.2013</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4311549A-F32D-43BA-A8DC-F877AA3158C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318F498-F913-44FA-BF91-5E02A13A778E}" type="datetimeFigureOut">
              <a:rPr lang="ru-RU"/>
              <a:pPr>
                <a:defRPr/>
              </a:pPr>
              <a:t>25.04.2013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D571F15-4A01-4640-BB97-E10ECAE71C7A}"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C6D3A772-74E6-4BFF-AFE4-62BA7C98DBCD}" type="datetimeFigureOut">
              <a:rPr lang="ru-RU"/>
              <a:pPr>
                <a:defRPr/>
              </a:pPr>
              <a:t>25.04.2013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C9F9E483-7F54-4AF3-9D96-9E5184BA093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AE551617-4671-4D66-A287-9C79DC225243}" type="datetimeFigureOut">
              <a:rPr lang="ru-RU"/>
              <a:pPr>
                <a:defRPr/>
              </a:pPr>
              <a:t>25.04.2013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FAE8FED8-82BB-4656-8F70-30CBD2A1719B}"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9EF88D2D-B6A6-44CE-B89D-E8B87C3279AD}" type="datetimeFigureOut">
              <a:rPr lang="ru-RU"/>
              <a:pPr>
                <a:defRPr/>
              </a:pPr>
              <a:t>25.04.2013</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ED47C749-A5C6-4E76-A158-DF2306C1051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D7FD6BDB-80B7-4B4C-A21E-086A10BCE297}" type="datetimeFigureOut">
              <a:rPr lang="ru-RU"/>
              <a:pPr>
                <a:defRPr/>
              </a:pPr>
              <a:t>25.04.2013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2F5AD6F-00FE-49F7-BC6E-7E1711D6B052}"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ADB01826-ACA9-4D8E-8159-EC94FCDA60BA}" type="datetimeFigureOut">
              <a:rPr lang="ru-RU"/>
              <a:pPr>
                <a:defRPr/>
              </a:pPr>
              <a:t>25.04.2013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AC7749E-8E77-4D98-BCB9-3233FB51770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16AAE6-1D55-4EF6-8C10-B4C6A34C805C}" type="datetimeFigureOut">
              <a:rPr lang="ru-RU"/>
              <a:pPr>
                <a:defRPr/>
              </a:pPr>
              <a:t>25.04.2013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FA9864-4668-430D-B0EC-937A4FDDA15C}"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B9FF4CF6-5E67-4C1C-BDAA-E828A76E11C1}" type="datetimeFigureOut">
              <a:rPr lang="ru-RU"/>
              <a:pPr>
                <a:defRPr/>
              </a:pPr>
              <a:t>25.04.2013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672DF6D0-BA29-4EDB-B97D-089079064321}"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6C76E0C8-6BF4-40B7-B0BC-8EDEBFAFEA41}" type="datetimeFigureOut">
              <a:rPr lang="ru-RU"/>
              <a:pPr>
                <a:defRPr/>
              </a:pPr>
              <a:t>25.04.2013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AF4936C7-A5CB-4CE0-8890-3BFF0E7EACB5}"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1919EAE-34EB-4524-A71C-EBAB327D6EB3}" type="datetimeFigureOut">
              <a:rPr lang="ru-RU"/>
              <a:pPr>
                <a:defRPr/>
              </a:pPr>
              <a:t>25.04.2013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E8182B6-0BC0-46A1-9376-29C3B8A3AB76}"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FB45F48-FC8F-4178-AC86-D0652B9FBDBE}" type="datetimeFigureOut">
              <a:rPr lang="ru-RU"/>
              <a:pPr>
                <a:defRPr/>
              </a:pPr>
              <a:t>25.04.2013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C1A63DC-36B0-4A4A-A17C-CAD170F746BE}"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06087D7C-FB0E-49C0-9AE1-9CDDDF7C3A70}" type="datetimeFigureOut">
              <a:rPr lang="ru-RU">
                <a:solidFill>
                  <a:prstClr val="white">
                    <a:shade val="50000"/>
                  </a:prstClr>
                </a:solidFill>
              </a:rPr>
              <a:pPr>
                <a:defRPr/>
              </a:pPr>
              <a:t>25.04.2013</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DC9FC0A6-68A3-44CE-8A2B-72967D08057E}"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606588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D15DA86-E261-41AB-B4C6-46A3F717270E}" type="datetimeFigureOut">
              <a:rPr lang="ru-RU">
                <a:solidFill>
                  <a:prstClr val="white">
                    <a:shade val="50000"/>
                  </a:prstClr>
                </a:solidFill>
              </a:rPr>
              <a:pPr>
                <a:defRPr/>
              </a:pPr>
              <a:t>25.04.2013</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3932358B-DDB5-4195-AD54-1F40217A7B07}"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64701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DC53C19-06B0-4D89-AB4F-BB5A3FE3C88A}" type="datetimeFigureOut">
              <a:rPr lang="ru-RU">
                <a:solidFill>
                  <a:prstClr val="white">
                    <a:shade val="50000"/>
                  </a:prstClr>
                </a:solidFill>
              </a:rPr>
              <a:pPr>
                <a:defRPr/>
              </a:pPr>
              <a:t>25.04.2013</a:t>
            </a:fld>
            <a:endParaRPr lang="ru-RU">
              <a:solidFill>
                <a:prstClr val="white">
                  <a:shade val="50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6E2A6E-67E4-4611-AEEE-956E9FDFF465}"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62920720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15AA849-A4FE-4D92-87ED-503720666E51}" type="datetimeFigureOut">
              <a:rPr lang="ru-RU">
                <a:solidFill>
                  <a:prstClr val="white">
                    <a:shade val="50000"/>
                  </a:prstClr>
                </a:solidFill>
              </a:rPr>
              <a:pPr>
                <a:defRPr/>
              </a:pPr>
              <a:t>25.04.2013</a:t>
            </a:fld>
            <a:endParaRPr lang="ru-RU">
              <a:solidFill>
                <a:prstClr val="white">
                  <a:shade val="50000"/>
                </a:prst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2D65A1FE-504B-4032-ADF0-D4ADB0B44460}"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049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DA6B58BC-AA80-45FA-8D05-A973EB7A400A}" type="datetimeFigureOut">
              <a:rPr lang="ru-RU">
                <a:solidFill>
                  <a:prstClr val="white">
                    <a:shade val="50000"/>
                  </a:prstClr>
                </a:solidFill>
              </a:rPr>
              <a:pPr>
                <a:defRPr/>
              </a:pPr>
              <a:t>25.04.2013</a:t>
            </a:fld>
            <a:endParaRPr lang="ru-RU">
              <a:solidFill>
                <a:prstClr val="white">
                  <a:shade val="50000"/>
                </a:prstClr>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9" name="Номер слайда 22"/>
          <p:cNvSpPr>
            <a:spLocks noGrp="1"/>
          </p:cNvSpPr>
          <p:nvPr>
            <p:ph type="sldNum" sz="quarter" idx="12"/>
          </p:nvPr>
        </p:nvSpPr>
        <p:spPr/>
        <p:txBody>
          <a:bodyPr/>
          <a:lstStyle>
            <a:lvl1pPr>
              <a:defRPr/>
            </a:lvl1pPr>
          </a:lstStyle>
          <a:p>
            <a:pPr>
              <a:defRPr/>
            </a:pPr>
            <a:fld id="{5E2421F6-3605-4DF5-A182-DEEC46D246BA}"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66287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2BAACBE-CFA4-47D3-B453-4634D830A2CA}" type="datetimeFigureOut">
              <a:rPr lang="ru-RU">
                <a:solidFill>
                  <a:prstClr val="white">
                    <a:shade val="50000"/>
                  </a:prstClr>
                </a:solidFill>
              </a:rPr>
              <a:pPr>
                <a:defRPr/>
              </a:pPr>
              <a:t>25.04.2013</a:t>
            </a:fld>
            <a:endParaRPr lang="ru-RU">
              <a:solidFill>
                <a:prstClr val="white">
                  <a:shade val="50000"/>
                </a:prstClr>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5" name="Номер слайда 22"/>
          <p:cNvSpPr>
            <a:spLocks noGrp="1"/>
          </p:cNvSpPr>
          <p:nvPr>
            <p:ph type="sldNum" sz="quarter" idx="12"/>
          </p:nvPr>
        </p:nvSpPr>
        <p:spPr/>
        <p:txBody>
          <a:bodyPr/>
          <a:lstStyle>
            <a:lvl1pPr>
              <a:defRPr/>
            </a:lvl1pPr>
          </a:lstStyle>
          <a:p>
            <a:pPr>
              <a:defRPr/>
            </a:pPr>
            <a:fld id="{38F00A5B-118F-4222-B515-AD7632909755}"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17380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CC390D-75DA-4821-8A15-B7117C6D57BC}" type="datetimeFigureOut">
              <a:rPr lang="ru-RU"/>
              <a:pPr>
                <a:defRPr/>
              </a:pPr>
              <a:t>25.04.2013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6EF10F-75C9-44CA-BEEA-4EDBE2889A92}"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AFBBAB7-EFD1-49E2-9348-B486DC3AF59E}" type="datetimeFigureOut">
              <a:rPr lang="ru-RU">
                <a:solidFill>
                  <a:prstClr val="white">
                    <a:shade val="50000"/>
                  </a:prstClr>
                </a:solidFill>
              </a:rPr>
              <a:pPr>
                <a:defRPr/>
              </a:pPr>
              <a:t>25.04.2013</a:t>
            </a:fld>
            <a:endParaRPr lang="ru-RU">
              <a:solidFill>
                <a:prstClr val="white">
                  <a:shade val="50000"/>
                </a:prstClr>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4" name="Номер слайда 22"/>
          <p:cNvSpPr>
            <a:spLocks noGrp="1"/>
          </p:cNvSpPr>
          <p:nvPr>
            <p:ph type="sldNum" sz="quarter" idx="12"/>
          </p:nvPr>
        </p:nvSpPr>
        <p:spPr/>
        <p:txBody>
          <a:bodyPr/>
          <a:lstStyle>
            <a:lvl1pPr>
              <a:defRPr/>
            </a:lvl1pPr>
          </a:lstStyle>
          <a:p>
            <a:pPr>
              <a:defRPr/>
            </a:pPr>
            <a:fld id="{B953C92C-92BD-4DC6-BED3-2A2CD3F7901B}"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612793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8B6C3FC-BEED-4C0E-A479-49F65A09B6C5}" type="datetimeFigureOut">
              <a:rPr lang="ru-RU">
                <a:solidFill>
                  <a:prstClr val="white">
                    <a:shade val="50000"/>
                  </a:prstClr>
                </a:solidFill>
              </a:rPr>
              <a:pPr>
                <a:defRPr/>
              </a:pPr>
              <a:t>25.04.2013</a:t>
            </a:fld>
            <a:endParaRPr lang="ru-RU">
              <a:solidFill>
                <a:prstClr val="white">
                  <a:shade val="50000"/>
                </a:prst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FA0F571D-D737-4CD5-A9EA-F8F4EAC6D199}"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932148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8755B94-C408-48C4-92AE-3B5DA6D6ACA6}" type="datetimeFigureOut">
              <a:rPr lang="ru-RU">
                <a:solidFill>
                  <a:prstClr val="white">
                    <a:shade val="50000"/>
                  </a:prstClr>
                </a:solidFill>
              </a:rPr>
              <a:pPr>
                <a:defRPr/>
              </a:pPr>
              <a:t>25.04.2013</a:t>
            </a:fld>
            <a:endParaRPr lang="ru-RU">
              <a:solidFill>
                <a:prstClr val="white">
                  <a:shade val="50000"/>
                </a:prstClr>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7" name="Номер слайда 22"/>
          <p:cNvSpPr>
            <a:spLocks noGrp="1"/>
          </p:cNvSpPr>
          <p:nvPr>
            <p:ph type="sldNum" sz="quarter" idx="12"/>
          </p:nvPr>
        </p:nvSpPr>
        <p:spPr/>
        <p:txBody>
          <a:bodyPr/>
          <a:lstStyle>
            <a:lvl1pPr>
              <a:defRPr/>
            </a:lvl1pPr>
          </a:lstStyle>
          <a:p>
            <a:pPr>
              <a:defRPr/>
            </a:pPr>
            <a:fld id="{896221DE-75FA-4FD0-97DF-F2945247E2E5}"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1864959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6CC759A-3F49-4BCE-87CB-F4466F17F11B}" type="datetimeFigureOut">
              <a:rPr lang="ru-RU">
                <a:solidFill>
                  <a:prstClr val="white">
                    <a:shade val="50000"/>
                  </a:prstClr>
                </a:solidFill>
              </a:rPr>
              <a:pPr>
                <a:defRPr/>
              </a:pPr>
              <a:t>25.04.2013</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6BA3217F-D4C1-4797-8B6E-83F77C9D6C5C}"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210634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1013037-5FD2-4F9B-8D6A-4549AC09AAE9}" type="datetimeFigureOut">
              <a:rPr lang="ru-RU">
                <a:solidFill>
                  <a:prstClr val="white">
                    <a:shade val="50000"/>
                  </a:prstClr>
                </a:solidFill>
              </a:rPr>
              <a:pPr>
                <a:defRPr/>
              </a:pPr>
              <a:t>25.04.2013</a:t>
            </a:fld>
            <a:endParaRPr lang="ru-RU">
              <a:solidFill>
                <a:prstClr val="white">
                  <a:shade val="50000"/>
                </a:prstClr>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prstClr val="white">
                  <a:shade val="50000"/>
                </a:prstClr>
              </a:solidFill>
            </a:endParaRPr>
          </a:p>
        </p:txBody>
      </p:sp>
      <p:sp>
        <p:nvSpPr>
          <p:cNvPr id="6" name="Номер слайда 22"/>
          <p:cNvSpPr>
            <a:spLocks noGrp="1"/>
          </p:cNvSpPr>
          <p:nvPr>
            <p:ph type="sldNum" sz="quarter" idx="12"/>
          </p:nvPr>
        </p:nvSpPr>
        <p:spPr/>
        <p:txBody>
          <a:bodyPr/>
          <a:lstStyle>
            <a:lvl1pPr>
              <a:defRPr/>
            </a:lvl1pPr>
          </a:lstStyle>
          <a:p>
            <a:pPr>
              <a:defRPr/>
            </a:pPr>
            <a:fld id="{8C35BBD9-0E4F-40C7-9D1F-10F2731055FA}"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739544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446BD1-B38F-48AB-89C3-A3C5B46D1B5F}"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87BA9-8088-44A5-9902-173B0735EACB}"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667012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AA0F71-AE6B-427B-BC4A-77A3EFB095E0}"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93321B2-E31B-49EC-B71A-B10793A27A11}"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607600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16AAE6-1D55-4EF6-8C10-B4C6A34C805C}"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FA9864-4668-430D-B0EC-937A4FDDA15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507645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CC390D-75DA-4821-8A15-B7117C6D57B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B6EF10F-75C9-44CA-BEEA-4EDBE2889A92}"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067820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ED0A50D-BF0D-4CF3-979A-CE2DCB01BCE6}" type="datetimeFigureOut">
              <a:rPr lang="ru-RU">
                <a:solidFill>
                  <a:prstClr val="white">
                    <a:tint val="75000"/>
                  </a:prstClr>
                </a:solidFill>
              </a:rPr>
              <a:pPr>
                <a:defRPr/>
              </a:pPr>
              <a:t>25.04.2013</a:t>
            </a:fld>
            <a:endParaRPr lang="ru-RU">
              <a:solidFill>
                <a:prstClr val="white">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DB7AE85-2E72-402E-985A-34DA58C6BEB0}"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93276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ED0A50D-BF0D-4CF3-979A-CE2DCB01BCE6}" type="datetimeFigureOut">
              <a:rPr lang="ru-RU"/>
              <a:pPr>
                <a:defRPr/>
              </a:pPr>
              <a:t>25.04.2013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DB7AE85-2E72-402E-985A-34DA58C6BEB0}"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5AADBFD-BC08-40B5-9339-DAE3CEB0FAB0}" type="datetimeFigureOut">
              <a:rPr lang="ru-RU">
                <a:solidFill>
                  <a:prstClr val="white">
                    <a:tint val="75000"/>
                  </a:prstClr>
                </a:solidFill>
              </a:rPr>
              <a:pPr>
                <a:defRPr/>
              </a:pPr>
              <a:t>25.04.2013</a:t>
            </a:fld>
            <a:endParaRPr lang="ru-RU">
              <a:solidFill>
                <a:prstClr val="white">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20D6B0-0425-4CD3-8D68-9C4C4FCB6F28}"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658535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6B047D-295B-453B-BCE7-F8618F1082F8}" type="datetimeFigureOut">
              <a:rPr lang="ru-RU">
                <a:solidFill>
                  <a:prstClr val="white">
                    <a:tint val="75000"/>
                  </a:prstClr>
                </a:solidFill>
              </a:rPr>
              <a:pPr>
                <a:defRPr/>
              </a:pPr>
              <a:t>25.04.2013</a:t>
            </a:fld>
            <a:endParaRPr lang="ru-RU">
              <a:solidFill>
                <a:prstClr val="white">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C0457B4-E3FE-4C51-B088-63C8C037ACE3}"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381941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21A03B-DD3D-4911-91AB-1FABD042913F}"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3F9FE11-71FD-401E-9303-7A8058486115}"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548399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0D7444-0CDA-4454-A1B4-8E2FE36B594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AFAE2DC-135E-49CA-843A-0912F0B4C4C4}"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243551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A880CB-1FA2-477F-BF36-EDBD674FC789}"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7FB40AF-8749-4F19-AA2B-345BBFE7D81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796130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711F91-5576-42F7-80B7-20FA6355BD55}"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22461D6-04EA-4592-ACC2-F785A9D794B6}"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663763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446BD1-B38F-48AB-89C3-A3C5B46D1B5F}"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87BA9-8088-44A5-9902-173B0735EACB}"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928870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AA0F71-AE6B-427B-BC4A-77A3EFB095E0}"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93321B2-E31B-49EC-B71A-B10793A27A11}"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650158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16AAE6-1D55-4EF6-8C10-B4C6A34C805C}"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FA9864-4668-430D-B0EC-937A4FDDA15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318579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CC390D-75DA-4821-8A15-B7117C6D57B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B6EF10F-75C9-44CA-BEEA-4EDBE2889A92}"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11329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5AADBFD-BC08-40B5-9339-DAE3CEB0FAB0}" type="datetimeFigureOut">
              <a:rPr lang="ru-RU"/>
              <a:pPr>
                <a:defRPr/>
              </a:pPr>
              <a:t>25.04.2013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420D6B0-0425-4CD3-8D68-9C4C4FCB6F28}"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ED0A50D-BF0D-4CF3-979A-CE2DCB01BCE6}" type="datetimeFigureOut">
              <a:rPr lang="ru-RU">
                <a:solidFill>
                  <a:prstClr val="white">
                    <a:tint val="75000"/>
                  </a:prstClr>
                </a:solidFill>
              </a:rPr>
              <a:pPr>
                <a:defRPr/>
              </a:pPr>
              <a:t>25.04.2013</a:t>
            </a:fld>
            <a:endParaRPr lang="ru-RU">
              <a:solidFill>
                <a:prstClr val="white">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DB7AE85-2E72-402E-985A-34DA58C6BEB0}"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380804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5AADBFD-BC08-40B5-9339-DAE3CEB0FAB0}" type="datetimeFigureOut">
              <a:rPr lang="ru-RU">
                <a:solidFill>
                  <a:prstClr val="white">
                    <a:tint val="75000"/>
                  </a:prstClr>
                </a:solidFill>
              </a:rPr>
              <a:pPr>
                <a:defRPr/>
              </a:pPr>
              <a:t>25.04.2013</a:t>
            </a:fld>
            <a:endParaRPr lang="ru-RU">
              <a:solidFill>
                <a:prstClr val="white">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20D6B0-0425-4CD3-8D68-9C4C4FCB6F28}"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698055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6B047D-295B-453B-BCE7-F8618F1082F8}" type="datetimeFigureOut">
              <a:rPr lang="ru-RU">
                <a:solidFill>
                  <a:prstClr val="white">
                    <a:tint val="75000"/>
                  </a:prstClr>
                </a:solidFill>
              </a:rPr>
              <a:pPr>
                <a:defRPr/>
              </a:pPr>
              <a:t>25.04.2013</a:t>
            </a:fld>
            <a:endParaRPr lang="ru-RU">
              <a:solidFill>
                <a:prstClr val="white">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C0457B4-E3FE-4C51-B088-63C8C037ACE3}"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639900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21A03B-DD3D-4911-91AB-1FABD042913F}"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3F9FE11-71FD-401E-9303-7A8058486115}"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796209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0D7444-0CDA-4454-A1B4-8E2FE36B594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AFAE2DC-135E-49CA-843A-0912F0B4C4C4}"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553138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A880CB-1FA2-477F-BF36-EDBD674FC789}"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7FB40AF-8749-4F19-AA2B-345BBFE7D81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040637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711F91-5576-42F7-80B7-20FA6355BD55}"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22461D6-04EA-4592-ACC2-F785A9D794B6}"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3006405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446BD1-B38F-48AB-89C3-A3C5B46D1B5F}"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87BA9-8088-44A5-9902-173B0735EACB}"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371983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AA0F71-AE6B-427B-BC4A-77A3EFB095E0}"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93321B2-E31B-49EC-B71A-B10793A27A11}"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116678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16AAE6-1D55-4EF6-8C10-B4C6A34C805C}"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FA9864-4668-430D-B0EC-937A4FDDA15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91991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6B047D-295B-453B-BCE7-F8618F1082F8}" type="datetimeFigureOut">
              <a:rPr lang="ru-RU"/>
              <a:pPr>
                <a:defRPr/>
              </a:pPr>
              <a:t>25.04.2013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C0457B4-E3FE-4C51-B088-63C8C037ACE3}"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CC390D-75DA-4821-8A15-B7117C6D57B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B6EF10F-75C9-44CA-BEEA-4EDBE2889A92}"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545283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ED0A50D-BF0D-4CF3-979A-CE2DCB01BCE6}" type="datetimeFigureOut">
              <a:rPr lang="ru-RU">
                <a:solidFill>
                  <a:prstClr val="white">
                    <a:tint val="75000"/>
                  </a:prstClr>
                </a:solidFill>
              </a:rPr>
              <a:pPr>
                <a:defRPr/>
              </a:pPr>
              <a:t>25.04.2013</a:t>
            </a:fld>
            <a:endParaRPr lang="ru-RU">
              <a:solidFill>
                <a:prstClr val="white">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DB7AE85-2E72-402E-985A-34DA58C6BEB0}"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603472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5AADBFD-BC08-40B5-9339-DAE3CEB0FAB0}" type="datetimeFigureOut">
              <a:rPr lang="ru-RU">
                <a:solidFill>
                  <a:prstClr val="white">
                    <a:tint val="75000"/>
                  </a:prstClr>
                </a:solidFill>
              </a:rPr>
              <a:pPr>
                <a:defRPr/>
              </a:pPr>
              <a:t>25.04.2013</a:t>
            </a:fld>
            <a:endParaRPr lang="ru-RU">
              <a:solidFill>
                <a:prstClr val="white">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20D6B0-0425-4CD3-8D68-9C4C4FCB6F28}"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7865692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6B047D-295B-453B-BCE7-F8618F1082F8}" type="datetimeFigureOut">
              <a:rPr lang="ru-RU">
                <a:solidFill>
                  <a:prstClr val="white">
                    <a:tint val="75000"/>
                  </a:prstClr>
                </a:solidFill>
              </a:rPr>
              <a:pPr>
                <a:defRPr/>
              </a:pPr>
              <a:t>25.04.2013</a:t>
            </a:fld>
            <a:endParaRPr lang="ru-RU">
              <a:solidFill>
                <a:prstClr val="white">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C0457B4-E3FE-4C51-B088-63C8C037ACE3}"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604327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21A03B-DD3D-4911-91AB-1FABD042913F}"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3F9FE11-71FD-401E-9303-7A8058486115}"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5197308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0D7444-0CDA-4454-A1B4-8E2FE36B594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AFAE2DC-135E-49CA-843A-0912F0B4C4C4}"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520534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A880CB-1FA2-477F-BF36-EDBD674FC789}"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7FB40AF-8749-4F19-AA2B-345BBFE7D81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9978776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711F91-5576-42F7-80B7-20FA6355BD55}"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22461D6-04EA-4592-ACC2-F785A9D794B6}"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771686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446BD1-B38F-48AB-89C3-A3C5B46D1B5F}"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87BA9-8088-44A5-9902-173B0735EACB}"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139700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AA0F71-AE6B-427B-BC4A-77A3EFB095E0}"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93321B2-E31B-49EC-B71A-B10793A27A11}"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72525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21A03B-DD3D-4911-91AB-1FABD042913F}" type="datetimeFigureOut">
              <a:rPr lang="ru-RU"/>
              <a:pPr>
                <a:defRPr/>
              </a:pPr>
              <a:t>25.04.2013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3F9FE11-71FD-401E-9303-7A8058486115}"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016AAE6-1D55-4EF6-8C10-B4C6A34C805C}"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FFA9864-4668-430D-B0EC-937A4FDDA15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4020814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CC390D-75DA-4821-8A15-B7117C6D57B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B6EF10F-75C9-44CA-BEEA-4EDBE2889A92}"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823920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ED0A50D-BF0D-4CF3-979A-CE2DCB01BCE6}" type="datetimeFigureOut">
              <a:rPr lang="ru-RU">
                <a:solidFill>
                  <a:prstClr val="white">
                    <a:tint val="75000"/>
                  </a:prstClr>
                </a:solidFill>
              </a:rPr>
              <a:pPr>
                <a:defRPr/>
              </a:pPr>
              <a:t>25.04.2013</a:t>
            </a:fld>
            <a:endParaRPr lang="ru-RU">
              <a:solidFill>
                <a:prstClr val="white">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DB7AE85-2E72-402E-985A-34DA58C6BEB0}"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42740232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5AADBFD-BC08-40B5-9339-DAE3CEB0FAB0}" type="datetimeFigureOut">
              <a:rPr lang="ru-RU">
                <a:solidFill>
                  <a:prstClr val="white">
                    <a:tint val="75000"/>
                  </a:prstClr>
                </a:solidFill>
              </a:rPr>
              <a:pPr>
                <a:defRPr/>
              </a:pPr>
              <a:t>25.04.2013</a:t>
            </a:fld>
            <a:endParaRPr lang="ru-RU">
              <a:solidFill>
                <a:prstClr val="white">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20D6B0-0425-4CD3-8D68-9C4C4FCB6F28}"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9110886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6B047D-295B-453B-BCE7-F8618F1082F8}" type="datetimeFigureOut">
              <a:rPr lang="ru-RU">
                <a:solidFill>
                  <a:prstClr val="white">
                    <a:tint val="75000"/>
                  </a:prstClr>
                </a:solidFill>
              </a:rPr>
              <a:pPr>
                <a:defRPr/>
              </a:pPr>
              <a:t>25.04.2013</a:t>
            </a:fld>
            <a:endParaRPr lang="ru-RU">
              <a:solidFill>
                <a:prstClr val="white">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C0457B4-E3FE-4C51-B088-63C8C037ACE3}"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42540828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C21A03B-DD3D-4911-91AB-1FABD042913F}"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3F9FE11-71FD-401E-9303-7A8058486115}"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40541730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0D7444-0CDA-4454-A1B4-8E2FE36B594C}" type="datetimeFigureOut">
              <a:rPr lang="ru-RU">
                <a:solidFill>
                  <a:prstClr val="white">
                    <a:tint val="75000"/>
                  </a:prstClr>
                </a:solidFill>
              </a:rPr>
              <a:pPr>
                <a:defRPr/>
              </a:pPr>
              <a:t>25.04.2013</a:t>
            </a:fld>
            <a:endParaRPr lang="ru-RU">
              <a:solidFill>
                <a:prstClr val="white">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AFAE2DC-135E-49CA-843A-0912F0B4C4C4}"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147081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A880CB-1FA2-477F-BF36-EDBD674FC789}"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7FB40AF-8749-4F19-AA2B-345BBFE7D81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40619781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711F91-5576-42F7-80B7-20FA6355BD55}"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22461D6-04EA-4592-ACC2-F785A9D794B6}"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15754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0D7444-0CDA-4454-A1B4-8E2FE36B594C}" type="datetimeFigureOut">
              <a:rPr lang="ru-RU"/>
              <a:pPr>
                <a:defRPr/>
              </a:pPr>
              <a:t>25.04.2013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FAE2DC-135E-49CA-843A-0912F0B4C4C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65A0BE-9D00-434B-9513-0534C5A6766D}" type="datetimeFigureOut">
              <a:rPr lang="ru-RU"/>
              <a:pPr>
                <a:defRPr/>
              </a:pPr>
              <a:t>25.04.2013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C33155-80D3-4DFF-AC6E-F6CABAF8D19C}"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3316"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3317"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6B092F30-5A0B-4C47-BF53-4EB783F63118}" type="datetimeFigureOut">
              <a:rPr lang="ru-RU"/>
              <a:pPr>
                <a:defRPr/>
              </a:pPr>
              <a:t>25.04.2013</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6811BB8C-7E1E-4C7A-872D-CA170968A81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53" r:id="rId1"/>
    <p:sldLayoutId id="2147483736" r:id="rId2"/>
    <p:sldLayoutId id="2147483754" r:id="rId3"/>
    <p:sldLayoutId id="2147483735" r:id="rId4"/>
    <p:sldLayoutId id="2147483755" r:id="rId5"/>
    <p:sldLayoutId id="2147483734" r:id="rId6"/>
    <p:sldLayoutId id="2147483733" r:id="rId7"/>
    <p:sldLayoutId id="2147483756" r:id="rId8"/>
    <p:sldLayoutId id="2147483757" r:id="rId9"/>
    <p:sldLayoutId id="2147483732" r:id="rId10"/>
    <p:sldLayoutId id="2147483731"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5604"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25605"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FC6391AE-9704-4B75-8C5C-E236F8C0C26E}" type="datetimeFigureOut">
              <a:rPr lang="ru-RU"/>
              <a:pPr>
                <a:defRPr/>
              </a:pPr>
              <a:t>25.04.2013</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1F4CD37E-1985-4B20-8995-8E25ADAF087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58" r:id="rId1"/>
    <p:sldLayoutId id="2147483742" r:id="rId2"/>
    <p:sldLayoutId id="2147483759" r:id="rId3"/>
    <p:sldLayoutId id="2147483741" r:id="rId4"/>
    <p:sldLayoutId id="2147483760" r:id="rId5"/>
    <p:sldLayoutId id="2147483740" r:id="rId6"/>
    <p:sldLayoutId id="2147483739" r:id="rId7"/>
    <p:sldLayoutId id="2147483761" r:id="rId8"/>
    <p:sldLayoutId id="2147483762" r:id="rId9"/>
    <p:sldLayoutId id="2147483738" r:id="rId10"/>
    <p:sldLayoutId id="2147483737"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37891"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61569AC-ABB9-419A-BCF3-F65905DBDF9E}" type="datetimeFigureOut">
              <a:rPr lang="ru-RU">
                <a:solidFill>
                  <a:prstClr val="white">
                    <a:shade val="50000"/>
                  </a:prstClr>
                </a:solidFill>
              </a:rPr>
              <a:pPr>
                <a:defRPr/>
              </a:pPr>
              <a:t>25.04.2013</a:t>
            </a:fld>
            <a:endParaRPr lang="ru-RU">
              <a:solidFill>
                <a:prstClr val="white">
                  <a:shade val="50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solidFill>
                <a:prstClr val="white">
                  <a:shade val="50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219B03A6-C5AA-4C08-97CA-55FB6B5F4D30}" type="slidenum">
              <a:rPr lang="ru-RU">
                <a:solidFill>
                  <a:prstClr val="white">
                    <a:shade val="50000"/>
                  </a:prstClr>
                </a:solidFill>
              </a:rPr>
              <a:pPr>
                <a:defRPr/>
              </a:pPr>
              <a:t>‹#›</a:t>
            </a:fld>
            <a:endParaRPr lang="ru-RU">
              <a:solidFill>
                <a:prstClr val="white">
                  <a:shade val="50000"/>
                </a:prstClr>
              </a:solidFill>
            </a:endParaRPr>
          </a:p>
        </p:txBody>
      </p:sp>
    </p:spTree>
    <p:extLst>
      <p:ext uri="{BB962C8B-B14F-4D97-AF65-F5344CB8AC3E}">
        <p14:creationId xmlns:p14="http://schemas.microsoft.com/office/powerpoint/2010/main" val="3200080666"/>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65A0BE-9D00-434B-9513-0534C5A6766D}"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C33155-80D3-4DFF-AC6E-F6CABAF8D19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1160943543"/>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65A0BE-9D00-434B-9513-0534C5A6766D}"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C33155-80D3-4DFF-AC6E-F6CABAF8D19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2652261716"/>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65A0BE-9D00-434B-9513-0534C5A6766D}"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C33155-80D3-4DFF-AC6E-F6CABAF8D19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624077094"/>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65A0BE-9D00-434B-9513-0534C5A6766D}" type="datetimeFigureOut">
              <a:rPr lang="ru-RU">
                <a:solidFill>
                  <a:prstClr val="white">
                    <a:tint val="75000"/>
                  </a:prstClr>
                </a:solidFill>
              </a:rPr>
              <a:pPr>
                <a:defRPr/>
              </a:pPr>
              <a:t>25.04.2013</a:t>
            </a:fld>
            <a:endParaRPr lang="ru-RU">
              <a:solidFill>
                <a:prstClr val="white">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white">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6C33155-80D3-4DFF-AC6E-F6CABAF8D19C}" type="slidenum">
              <a:rPr lang="ru-RU">
                <a:solidFill>
                  <a:prstClr val="white">
                    <a:tint val="75000"/>
                  </a:prstClr>
                </a:solidFill>
              </a:rPr>
              <a:pPr>
                <a:defRPr/>
              </a:pPr>
              <a:t>‹#›</a:t>
            </a:fld>
            <a:endParaRPr lang="ru-RU">
              <a:solidFill>
                <a:prstClr val="white">
                  <a:tint val="75000"/>
                </a:prstClr>
              </a:solidFill>
            </a:endParaRPr>
          </a:p>
        </p:txBody>
      </p:sp>
    </p:spTree>
    <p:extLst>
      <p:ext uri="{BB962C8B-B14F-4D97-AF65-F5344CB8AC3E}">
        <p14:creationId xmlns:p14="http://schemas.microsoft.com/office/powerpoint/2010/main" val="3147069766"/>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jpeg"/><Relationship Id="rId1" Type="http://schemas.openxmlformats.org/officeDocument/2006/relationships/slideLayout" Target="../slideLayouts/slideLayout39.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jpe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8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179512" y="1962150"/>
            <a:ext cx="8712968" cy="1610866"/>
          </a:xfrm>
          <a:prstGeom prst="rect">
            <a:avLst/>
          </a:prstGeom>
        </p:spPr>
        <p:txBody>
          <a:bodyPr wrap="none" fromWordArt="1">
            <a:prstTxWarp prst="textSlantUp">
              <a:avLst>
                <a:gd name="adj" fmla="val 32056"/>
              </a:avLst>
            </a:prstTxWarp>
          </a:bodyPr>
          <a:lstStyle/>
          <a:p>
            <a:pPr algn="ctr" rtl="0">
              <a:buNone/>
            </a:pPr>
            <a:r>
              <a:rPr lang="ru-RU" sz="36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Родительское собрание</a:t>
            </a:r>
            <a:endParaRPr lang="ru-RU" sz="36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5" name="WordArt 2"/>
          <p:cNvSpPr>
            <a:spLocks noChangeArrowheads="1" noChangeShapeType="1" noTextEdit="1"/>
          </p:cNvSpPr>
          <p:nvPr/>
        </p:nvSpPr>
        <p:spPr bwMode="auto">
          <a:xfrm>
            <a:off x="2771800" y="3573016"/>
            <a:ext cx="3240360" cy="86409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4257"/>
              </a:avLst>
            </a:prstTxWarp>
          </a:bodyPr>
          <a:lstStyle/>
          <a:p>
            <a:pPr algn="ctr" rtl="0">
              <a:buNone/>
            </a:pPr>
            <a:r>
              <a:rPr lang="ru-RU"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Тема:</a:t>
            </a:r>
            <a:endParaRPr lang="ru-RU"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6" name="WordArt 1"/>
          <p:cNvSpPr>
            <a:spLocks noChangeArrowheads="1" noChangeShapeType="1" noTextEdit="1"/>
          </p:cNvSpPr>
          <p:nvPr/>
        </p:nvSpPr>
        <p:spPr bwMode="auto">
          <a:xfrm>
            <a:off x="0" y="3933056"/>
            <a:ext cx="8892480" cy="2304256"/>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buNone/>
            </a:pPr>
            <a:r>
              <a:rPr lang="ru-RU" sz="3600" kern="10" spc="0" dirty="0" smtClean="0">
                <a:ln w="9525">
                  <a:round/>
                  <a:headEnd/>
                  <a:tailEnd/>
                </a:ln>
                <a:gradFill rotWithShape="0">
                  <a:gsLst>
                    <a:gs pos="0">
                      <a:srgbClr val="FFFFCC"/>
                    </a:gs>
                    <a:gs pos="100000">
                      <a:srgbClr val="FF9999"/>
                    </a:gs>
                  </a:gsLst>
                  <a:lin ang="5400000" scaled="1"/>
                </a:gradFill>
                <a:effectLst/>
                <a:latin typeface="Times New Roman"/>
                <a:cs typeface="Times New Roman"/>
              </a:rPr>
              <a:t>Не допустим пожара!</a:t>
            </a:r>
            <a:endParaRPr lang="ru-RU" sz="3600" kern="10" spc="0" dirty="0">
              <a:ln w="9525">
                <a:round/>
                <a:headEnd/>
                <a:tailEnd/>
              </a:ln>
              <a:gradFill rotWithShape="0">
                <a:gsLst>
                  <a:gs pos="0">
                    <a:srgbClr val="FFFFCC"/>
                  </a:gs>
                  <a:gs pos="100000">
                    <a:srgbClr val="FF9999"/>
                  </a:gs>
                </a:gsLst>
                <a:lin ang="5400000" scaled="1"/>
              </a:gradFill>
              <a:effectLst/>
              <a:latin typeface="Times New Roman"/>
              <a:cs typeface="Times New Roman"/>
            </a:endParaRPr>
          </a:p>
        </p:txBody>
      </p:sp>
      <p:sp>
        <p:nvSpPr>
          <p:cNvPr id="7" name="Rectangle 4"/>
          <p:cNvSpPr>
            <a:spLocks noChangeArrowheads="1"/>
          </p:cNvSpPr>
          <p:nvPr/>
        </p:nvSpPr>
        <p:spPr bwMode="auto">
          <a:xfrm>
            <a:off x="0" y="561406"/>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Муниципальное казенное  общеобразовательное учреждение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«средняя общеобразовательная школа с углублённым изучением отдельных предметов №251  ЗАТО город Фокино »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1733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 name="Rectangle 6"/>
          <p:cNvSpPr>
            <a:spLocks noChangeArrowheads="1"/>
          </p:cNvSpPr>
          <p:nvPr/>
        </p:nvSpPr>
        <p:spPr bwMode="auto">
          <a:xfrm>
            <a:off x="0" y="2714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 name="Rectangle 7"/>
          <p:cNvSpPr>
            <a:spLocks noChangeArrowheads="1"/>
          </p:cNvSpPr>
          <p:nvPr/>
        </p:nvSpPr>
        <p:spPr bwMode="auto">
          <a:xfrm>
            <a:off x="0" y="602606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Город Фокино 2013год </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6398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0" y="4357694"/>
            <a:ext cx="8929718" cy="2500306"/>
          </a:xfrm>
          <a:prstGeom prst="rect">
            <a:avLst/>
          </a:prstGeom>
          <a:ln>
            <a:noFill/>
          </a:ln>
          <a:effectLst>
            <a:softEdge rad="112500"/>
          </a:effectLst>
        </p:spPr>
      </p:pic>
      <p:sp>
        <p:nvSpPr>
          <p:cNvPr id="63489" name="Заголовок 1"/>
          <p:cNvSpPr>
            <a:spLocks noGrp="1"/>
          </p:cNvSpPr>
          <p:nvPr>
            <p:ph type="title"/>
          </p:nvPr>
        </p:nvSpPr>
        <p:spPr>
          <a:xfrm>
            <a:off x="0" y="1340769"/>
            <a:ext cx="9143999" cy="3888431"/>
          </a:xfrm>
        </p:spPr>
        <p:txBody>
          <a:bodyPr/>
          <a:lstStyle/>
          <a:p>
            <a:r>
              <a:rPr lang="ru-RU" sz="3200" dirty="0" smtClean="0"/>
              <a:t>1</a:t>
            </a:r>
            <a:r>
              <a:rPr lang="ru-RU" sz="3200" b="1" dirty="0" smtClean="0"/>
              <a:t>. Позвонить по телефону «01», сообщить характер возгорания и свой точный адрес.</a:t>
            </a:r>
            <a:br>
              <a:rPr lang="ru-RU" sz="3200" b="1" dirty="0" smtClean="0"/>
            </a:br>
            <a:r>
              <a:rPr lang="ru-RU" sz="3200" b="1" dirty="0" smtClean="0"/>
              <a:t>2</a:t>
            </a:r>
            <a:r>
              <a:rPr lang="ru-RU" sz="3200" b="1" dirty="0" smtClean="0"/>
              <a:t>. Если огонь невелик, попробуйте с ним справиться (песок, плотная мокрая ткань, вода). Если горение продолжается, покинь квартиру, </a:t>
            </a:r>
            <a:r>
              <a:rPr lang="ru-RU" sz="3200" b="1" dirty="0" smtClean="0"/>
              <a:t>выключив электричество и газ. </a:t>
            </a:r>
            <a:r>
              <a:rPr lang="ru-RU" sz="3200" b="1" dirty="0" smtClean="0"/>
              <a:t>3. Сообщи соседям о пожаре.</a:t>
            </a:r>
            <a:r>
              <a:rPr lang="ru-RU" b="1" dirty="0" smtClean="0"/>
              <a:t/>
            </a:r>
            <a:br>
              <a:rPr lang="ru-RU" b="1" dirty="0" smtClean="0"/>
            </a:br>
            <a:endParaRPr lang="ru-RU" b="1" dirty="0" smtClean="0"/>
          </a:p>
        </p:txBody>
      </p:sp>
      <p:sp>
        <p:nvSpPr>
          <p:cNvPr id="3" name="Выгнутая вниз стрелка 2">
            <a:hlinkClick r:id="rId3" action="ppaction://hlinksldjump" highlightClick="1"/>
          </p:cNvPr>
          <p:cNvSpPr/>
          <p:nvPr/>
        </p:nvSpPr>
        <p:spPr>
          <a:xfrm>
            <a:off x="7500958" y="5572140"/>
            <a:ext cx="1428760" cy="928694"/>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 name="Прямоугольник 1"/>
          <p:cNvSpPr/>
          <p:nvPr/>
        </p:nvSpPr>
        <p:spPr>
          <a:xfrm>
            <a:off x="357158" y="0"/>
            <a:ext cx="8572560" cy="369332"/>
          </a:xfrm>
          <a:prstGeom prst="rect">
            <a:avLst/>
          </a:prstGeom>
        </p:spPr>
        <p:txBody>
          <a:bodyPr wrap="square">
            <a:spAutoFit/>
          </a:bodyPr>
          <a:lstStyle/>
          <a:p>
            <a:pPr fontAlgn="auto">
              <a:spcBef>
                <a:spcPts val="0"/>
              </a:spcBef>
              <a:spcAft>
                <a:spcPts val="0"/>
              </a:spcAft>
            </a:pPr>
            <a:r>
              <a:rPr lang="ru-RU" kern="0" dirty="0" smtClean="0">
                <a:solidFill>
                  <a:sysClr val="windowText" lastClr="000000"/>
                </a:solidFill>
              </a:rPr>
              <a:t>Ч</a:t>
            </a:r>
          </a:p>
        </p:txBody>
      </p:sp>
      <p:sp>
        <p:nvSpPr>
          <p:cNvPr id="4" name="Прямоугольник 3"/>
          <p:cNvSpPr/>
          <p:nvPr/>
        </p:nvSpPr>
        <p:spPr>
          <a:xfrm>
            <a:off x="0" y="0"/>
            <a:ext cx="9144000" cy="1569660"/>
          </a:xfrm>
          <a:prstGeom prst="rect">
            <a:avLst/>
          </a:prstGeom>
        </p:spPr>
        <p:txBody>
          <a:bodyPr wrap="square">
            <a:spAutoFit/>
          </a:bodyPr>
          <a:lstStyle/>
          <a:p>
            <a:pPr algn="ctr" fontAlgn="auto">
              <a:spcBef>
                <a:spcPts val="0"/>
              </a:spcBef>
              <a:spcAft>
                <a:spcPts val="0"/>
              </a:spcAft>
            </a:pPr>
            <a:r>
              <a:rPr lang="ru-RU" sz="3200" b="1" kern="0" dirty="0" smtClean="0">
                <a:solidFill>
                  <a:srgbClr val="FFFF00"/>
                </a:solidFill>
                <a:latin typeface="Calibri"/>
              </a:rPr>
              <a:t>Что нужно сделать в первую очередь если вы обнаружили опасность возгорания у вас в квартире???</a:t>
            </a:r>
            <a:endParaRPr lang="ru-RU" b="1" kern="0" dirty="0" smtClean="0">
              <a:solidFill>
                <a:srgbClr val="FFFF00"/>
              </a:solidFill>
            </a:endParaRPr>
          </a:p>
        </p:txBody>
      </p:sp>
    </p:spTree>
    <p:extLst>
      <p:ext uri="{BB962C8B-B14F-4D97-AF65-F5344CB8AC3E}">
        <p14:creationId xmlns:p14="http://schemas.microsoft.com/office/powerpoint/2010/main" val="2280993696"/>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9218" name="Picture 2" descr="C:\Documents and Settings\Администратор\Мои документы\Мои рисунки\ееее\1302499106_pozh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3802"/>
            <a:ext cx="4321671" cy="32442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0"/>
            <a:ext cx="8677628" cy="3429000"/>
          </a:xfrm>
        </p:spPr>
        <p:txBody>
          <a:bodyPr>
            <a:normAutofit fontScale="90000"/>
          </a:bodyPr>
          <a:lstStyle/>
          <a:p>
            <a:pPr fontAlgn="auto">
              <a:spcAft>
                <a:spcPts val="0"/>
              </a:spcAft>
              <a:defRPr/>
            </a:pPr>
            <a:r>
              <a:rPr lang="ru-RU" dirty="0" smtClean="0">
                <a:solidFill>
                  <a:srgbClr val="FFFF00"/>
                </a:solidFill>
              </a:rPr>
              <a:t>Быстро отключить </a:t>
            </a:r>
            <a:r>
              <a:rPr lang="ru-RU" dirty="0" smtClean="0">
                <a:solidFill>
                  <a:srgbClr val="FFFF00"/>
                </a:solidFill>
              </a:rPr>
              <a:t>телевизор или любой электроприбор  </a:t>
            </a:r>
            <a:r>
              <a:rPr lang="ru-RU" dirty="0" smtClean="0">
                <a:solidFill>
                  <a:srgbClr val="FFFF00"/>
                </a:solidFill>
              </a:rPr>
              <a:t>от сети, </a:t>
            </a:r>
            <a:r>
              <a:rPr lang="ru-RU" dirty="0" smtClean="0">
                <a:solidFill>
                  <a:srgbClr val="FFFF00"/>
                </a:solidFill>
              </a:rPr>
              <a:t>накрыть </a:t>
            </a:r>
            <a:r>
              <a:rPr lang="ru-RU" dirty="0" smtClean="0">
                <a:solidFill>
                  <a:srgbClr val="FFFF00"/>
                </a:solidFill>
              </a:rPr>
              <a:t>его одеялом или половиком, а затем распахнуть двери и окна, вызвать пожарную охрану.</a:t>
            </a:r>
            <a:endParaRPr lang="ru-RU" dirty="0">
              <a:solidFill>
                <a:srgbClr val="FFFF00"/>
              </a:solidFill>
            </a:endParaRPr>
          </a:p>
        </p:txBody>
      </p:sp>
      <p:sp>
        <p:nvSpPr>
          <p:cNvPr id="3" name="Выгнутая вниз стрелка 2">
            <a:hlinkClick r:id="rId3" action="ppaction://hlinksldjump" highlightClick="1"/>
          </p:cNvPr>
          <p:cNvSpPr/>
          <p:nvPr/>
        </p:nvSpPr>
        <p:spPr>
          <a:xfrm>
            <a:off x="7929586" y="5929330"/>
            <a:ext cx="1071570" cy="714380"/>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9219" name="Picture 3" descr="C:\Documents and Settings\Администратор\Мои документы\Мои рисунки\ееее\1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671" y="3253802"/>
            <a:ext cx="4490402" cy="319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6597"/>
      </p:ext>
    </p:extLst>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title"/>
          </p:nvPr>
        </p:nvSpPr>
        <p:spPr>
          <a:xfrm>
            <a:off x="500034" y="2428868"/>
            <a:ext cx="8229600" cy="1143000"/>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Огонь</a:t>
            </a:r>
            <a:endPar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Выгнутая вниз стрелка 3">
            <a:hlinkClick r:id="rId3" action="ppaction://hlinksldjump" highlightClick="1"/>
          </p:cNvPr>
          <p:cNvSpPr/>
          <p:nvPr/>
        </p:nvSpPr>
        <p:spPr>
          <a:xfrm>
            <a:off x="7786710" y="5643578"/>
            <a:ext cx="1214446" cy="1000132"/>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Tree>
    <p:extLst>
      <p:ext uri="{BB962C8B-B14F-4D97-AF65-F5344CB8AC3E}">
        <p14:creationId xmlns:p14="http://schemas.microsoft.com/office/powerpoint/2010/main" val="633050382"/>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Администратор\Мои документы\Мои рисунки\ееее\b_283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56" y="733346"/>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908720"/>
            <a:ext cx="7477156" cy="5734990"/>
          </a:xfrm>
        </p:spPr>
        <p:txBody>
          <a:bodyPr rtlCol="0">
            <a:normAutofit fontScale="90000"/>
          </a:bodyPr>
          <a:lstStyle/>
          <a:p>
            <a:pPr fontAlgn="auto">
              <a:spcAft>
                <a:spcPts val="0"/>
              </a:spcAft>
              <a:defRPr/>
            </a:pPr>
            <a:r>
              <a:rPr lang="ru-RU" b="1" dirty="0" smtClean="0"/>
              <a:t>1</a:t>
            </a:r>
            <a:r>
              <a:rPr lang="ru-RU" b="1" dirty="0" smtClean="0"/>
              <a:t>. Не прятаться, </a:t>
            </a:r>
            <a:r>
              <a:rPr lang="ru-RU" b="1" dirty="0" smtClean="0"/>
              <a:t/>
            </a:r>
            <a:br>
              <a:rPr lang="ru-RU" b="1" dirty="0" smtClean="0"/>
            </a:br>
            <a:r>
              <a:rPr lang="ru-RU" b="1" dirty="0" smtClean="0"/>
              <a:t>не </a:t>
            </a:r>
            <a:r>
              <a:rPr lang="ru-RU" b="1" dirty="0" smtClean="0"/>
              <a:t>открывать окна.</a:t>
            </a:r>
            <a:br>
              <a:rPr lang="ru-RU" b="1" dirty="0" smtClean="0"/>
            </a:br>
            <a:r>
              <a:rPr lang="ru-RU" b="1" dirty="0" smtClean="0"/>
              <a:t>2</a:t>
            </a:r>
            <a:r>
              <a:rPr lang="ru-RU" b="1" dirty="0" smtClean="0"/>
              <a:t>. Передвигайся к выходу на четвереньках или ползком (внизу дыма меньше) и дыши через влажную ткань, прикрыв ею нос.</a:t>
            </a:r>
            <a:br>
              <a:rPr lang="ru-RU" b="1" dirty="0" smtClean="0"/>
            </a:br>
            <a:r>
              <a:rPr lang="ru-RU" b="1" dirty="0" smtClean="0"/>
              <a:t>3</a:t>
            </a:r>
            <a:r>
              <a:rPr lang="ru-RU" b="1" dirty="0" smtClean="0"/>
              <a:t>. Уходя из квартиры, закрой дверь.</a:t>
            </a:r>
            <a:endParaRPr lang="ru-RU" b="1" dirty="0"/>
          </a:p>
        </p:txBody>
      </p:sp>
      <p:sp>
        <p:nvSpPr>
          <p:cNvPr id="3" name="Выгнутая вниз стрелка 2">
            <a:hlinkClick r:id="rId3" action="ppaction://hlinksldjump" highlightClick="1"/>
          </p:cNvPr>
          <p:cNvSpPr/>
          <p:nvPr/>
        </p:nvSpPr>
        <p:spPr>
          <a:xfrm>
            <a:off x="7929586" y="5929330"/>
            <a:ext cx="1071570" cy="714380"/>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Прямоугольник 3"/>
          <p:cNvSpPr/>
          <p:nvPr/>
        </p:nvSpPr>
        <p:spPr>
          <a:xfrm>
            <a:off x="0" y="0"/>
            <a:ext cx="9144000" cy="769441"/>
          </a:xfrm>
          <a:prstGeom prst="rect">
            <a:avLst/>
          </a:prstGeom>
        </p:spPr>
        <p:txBody>
          <a:bodyPr wrap="square">
            <a:spAutoFit/>
          </a:bodyPr>
          <a:lstStyle/>
          <a:p>
            <a:pPr algn="ctr" fontAlgn="auto">
              <a:spcBef>
                <a:spcPts val="0"/>
              </a:spcBef>
              <a:spcAft>
                <a:spcPts val="0"/>
              </a:spcAft>
            </a:pPr>
            <a:r>
              <a:rPr lang="ru-RU" sz="4400" b="1" kern="0" dirty="0" smtClean="0">
                <a:solidFill>
                  <a:srgbClr val="FFFF00"/>
                </a:solidFill>
                <a:latin typeface="Calibri"/>
              </a:rPr>
              <a:t>Правила поведения при пожаре:</a:t>
            </a:r>
            <a:endParaRPr lang="ru-RU" sz="2800" b="1" kern="0" dirty="0" smtClean="0">
              <a:solidFill>
                <a:srgbClr val="FFFF00"/>
              </a:solidFill>
            </a:endParaRPr>
          </a:p>
        </p:txBody>
      </p:sp>
    </p:spTree>
    <p:extLst>
      <p:ext uri="{BB962C8B-B14F-4D97-AF65-F5344CB8AC3E}">
        <p14:creationId xmlns:p14="http://schemas.microsoft.com/office/powerpoint/2010/main" val="1805060108"/>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58370" name="Рисунок 3" descr="пожар в офисе"/>
          <p:cNvPicPr>
            <a:picLocks noChangeAspect="1" noChangeArrowheads="1"/>
          </p:cNvPicPr>
          <p:nvPr/>
        </p:nvPicPr>
        <p:blipFill>
          <a:blip r:embed="rId2"/>
          <a:srcRect/>
          <a:stretch>
            <a:fillRect/>
          </a:stretch>
        </p:blipFill>
        <p:spPr bwMode="auto">
          <a:xfrm>
            <a:off x="0" y="0"/>
            <a:ext cx="8931275" cy="6858000"/>
          </a:xfrm>
          <a:prstGeom prst="rect">
            <a:avLst/>
          </a:prstGeom>
          <a:noFill/>
          <a:ln w="9525">
            <a:noFill/>
            <a:miter lim="800000"/>
            <a:headEnd/>
            <a:tailEnd/>
          </a:ln>
        </p:spPr>
      </p:pic>
      <p:sp>
        <p:nvSpPr>
          <p:cNvPr id="2" name="Заголовок 1"/>
          <p:cNvSpPr>
            <a:spLocks noGrp="1"/>
          </p:cNvSpPr>
          <p:nvPr>
            <p:ph type="title"/>
          </p:nvPr>
        </p:nvSpPr>
        <p:spPr>
          <a:xfrm>
            <a:off x="285720" y="1000108"/>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01</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Выгнутая вниз стрелка 2">
            <a:hlinkClick r:id="rId3" action="ppaction://hlinksldjump" highlightClick="1"/>
          </p:cNvPr>
          <p:cNvSpPr/>
          <p:nvPr/>
        </p:nvSpPr>
        <p:spPr>
          <a:xfrm>
            <a:off x="7429520" y="5357826"/>
            <a:ext cx="1500198" cy="1143008"/>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0"/>
            <a:ext cx="8751763"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Рисунок 3"/>
          <p:cNvPicPr/>
          <p:nvPr/>
        </p:nvPicPr>
        <p:blipFill>
          <a:blip r:embed="rId3"/>
          <a:srcRect/>
          <a:stretch>
            <a:fillRect/>
          </a:stretch>
        </p:blipFill>
        <p:spPr bwMode="auto">
          <a:xfrm>
            <a:off x="142844" y="4357694"/>
            <a:ext cx="2786082" cy="2357454"/>
          </a:xfrm>
          <a:prstGeom prst="rect">
            <a:avLst/>
          </a:prstGeom>
          <a:ln>
            <a:noFill/>
          </a:ln>
          <a:effectLst>
            <a:softEdge rad="112500"/>
          </a:effectLst>
        </p:spPr>
      </p:pic>
      <p:sp>
        <p:nvSpPr>
          <p:cNvPr id="3" name="Выгнутая вниз стрелка 2">
            <a:hlinkClick r:id="rId4" action="ppaction://hlinksldjump" highlightClick="1"/>
          </p:cNvPr>
          <p:cNvSpPr/>
          <p:nvPr/>
        </p:nvSpPr>
        <p:spPr>
          <a:xfrm>
            <a:off x="7358082" y="5357826"/>
            <a:ext cx="1571636" cy="1143008"/>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5" name="Заголовок 1"/>
          <p:cNvSpPr txBox="1">
            <a:spLocks/>
          </p:cNvSpPr>
          <p:nvPr/>
        </p:nvSpPr>
        <p:spPr bwMode="auto">
          <a:xfrm>
            <a:off x="142844" y="188641"/>
            <a:ext cx="8001056"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0" i="0" u="none" strike="noStrike" kern="1200" cap="none" spc="0" normalizeH="0" baseline="0" noProof="0" dirty="0" smtClean="0">
                <a:ln>
                  <a:noFill/>
                </a:ln>
                <a:solidFill>
                  <a:sysClr val="window" lastClr="FFFFFF"/>
                </a:solidFill>
                <a:effectLst/>
                <a:uLnTx/>
                <a:uFillTx/>
                <a:latin typeface="Calibri"/>
                <a:ea typeface="+mj-ea"/>
                <a:cs typeface="+mj-cs"/>
              </a:rPr>
              <a:t>… </a:t>
            </a:r>
            <a:r>
              <a:rPr kumimoji="0" lang="ru-RU" sz="4400" b="0" i="0" u="none" strike="noStrike" kern="1200" cap="none" spc="0" normalizeH="0" baseline="0" noProof="0" dirty="0" smtClean="0">
                <a:ln>
                  <a:noFill/>
                </a:ln>
                <a:solidFill>
                  <a:srgbClr val="FFFF00"/>
                </a:solidFill>
                <a:effectLst/>
                <a:uLnTx/>
                <a:uFillTx/>
                <a:latin typeface="Calibri"/>
                <a:ea typeface="+mj-ea"/>
                <a:cs typeface="+mj-cs"/>
              </a:rPr>
              <a:t>Что нужно сделать если вы оказались в лесу с семьей или детьми во время пожара ???.</a:t>
            </a:r>
          </a:p>
        </p:txBody>
      </p:sp>
      <p:sp>
        <p:nvSpPr>
          <p:cNvPr id="2" name="Заголовок 1"/>
          <p:cNvSpPr>
            <a:spLocks noGrp="1"/>
          </p:cNvSpPr>
          <p:nvPr>
            <p:ph type="title"/>
          </p:nvPr>
        </p:nvSpPr>
        <p:spPr>
          <a:xfrm>
            <a:off x="611561" y="2060849"/>
            <a:ext cx="8175252" cy="3296964"/>
          </a:xfrm>
        </p:spPr>
        <p:txBody>
          <a:bodyPr/>
          <a:lstStyle/>
          <a:p>
            <a:r>
              <a:rPr lang="ru-RU" dirty="0" smtClean="0"/>
              <a:t>1.Окопать участок вокруг себя как можно большей площадью , если не куда бежать и если </a:t>
            </a:r>
            <a:r>
              <a:rPr lang="ru-RU" dirty="0" smtClean="0"/>
              <a:t>есть </a:t>
            </a:r>
            <a:r>
              <a:rPr lang="ru-RU" dirty="0" smtClean="0"/>
              <a:t>лопата</a:t>
            </a:r>
            <a:r>
              <a:rPr lang="ru-RU" dirty="0"/>
              <a:t>.</a:t>
            </a:r>
            <a:endParaRPr lang="ru-RU"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500313"/>
            <a:ext cx="4429125" cy="1143000"/>
          </a:xfrm>
        </p:spPr>
        <p:txBody>
          <a:bodyPr rtlCol="0">
            <a:normAutofit fontScale="90000"/>
          </a:bodyPr>
          <a:lstStyle/>
          <a:p>
            <a:pPr fontAlgn="auto">
              <a:spcAft>
                <a:spcPts val="0"/>
              </a:spcAft>
              <a:defRPr/>
            </a:pPr>
            <a:r>
              <a:rPr lang="ru-RU" dirty="0" smtClean="0"/>
              <a:t>2.Если </a:t>
            </a:r>
            <a:r>
              <a:rPr lang="ru-RU" dirty="0" smtClean="0"/>
              <a:t>вы оказались в зоне лесного пожара, определите направление ветра и двигайтесь в противоположном направлении.</a:t>
            </a:r>
            <a:endParaRPr lang="ru-RU" dirty="0"/>
          </a:p>
        </p:txBody>
      </p:sp>
      <p:sp>
        <p:nvSpPr>
          <p:cNvPr id="3" name="Выгнутая вниз стрелка 2">
            <a:hlinkClick r:id="rId2" action="ppaction://hlinksldjump" highlightClick="1"/>
          </p:cNvPr>
          <p:cNvSpPr/>
          <p:nvPr/>
        </p:nvSpPr>
        <p:spPr>
          <a:xfrm>
            <a:off x="7929586" y="5929330"/>
            <a:ext cx="1071570" cy="714380"/>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5" name="Рисунок 4"/>
          <p:cNvPicPr/>
          <p:nvPr/>
        </p:nvPicPr>
        <p:blipFill>
          <a:blip r:embed="rId3"/>
          <a:srcRect/>
          <a:stretch>
            <a:fillRect/>
          </a:stretch>
        </p:blipFill>
        <p:spPr bwMode="auto">
          <a:xfrm>
            <a:off x="0" y="188640"/>
            <a:ext cx="4644008" cy="6593445"/>
          </a:xfrm>
          <a:prstGeom prst="rect">
            <a:avLst/>
          </a:prstGeom>
          <a:ln>
            <a:noFill/>
          </a:ln>
          <a:effectLst>
            <a:softEdge rad="112500"/>
          </a:effectLst>
        </p:spPr>
      </p:pic>
    </p:spTree>
    <p:extLst>
      <p:ext uri="{BB962C8B-B14F-4D97-AF65-F5344CB8AC3E}">
        <p14:creationId xmlns:p14="http://schemas.microsoft.com/office/powerpoint/2010/main" val="1444799959"/>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Picture 2" descr="C:\Documents and Settings\Администратор\Мои документы\Мои рисунки\ееее\14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 y="0"/>
            <a:ext cx="9256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2874" y="1268761"/>
            <a:ext cx="6373342" cy="5400599"/>
          </a:xfrm>
        </p:spPr>
        <p:txBody>
          <a:bodyPr/>
          <a:lstStyle/>
          <a:p>
            <a:r>
              <a:rPr lang="ru-RU" sz="4000" b="1" dirty="0" smtClean="0">
                <a:solidFill>
                  <a:schemeClr val="bg1">
                    <a:lumMod val="95000"/>
                  </a:schemeClr>
                </a:solidFill>
              </a:rPr>
              <a:t>Приготовить специальное место для постоянного инвентаря :</a:t>
            </a:r>
            <a:r>
              <a:rPr lang="ru-RU" sz="4000" b="1" dirty="0" smtClean="0">
                <a:solidFill>
                  <a:schemeClr val="bg1">
                    <a:lumMod val="95000"/>
                  </a:schemeClr>
                </a:solidFill>
              </a:rPr>
              <a:t>ме</a:t>
            </a:r>
            <a:r>
              <a:rPr lang="ru-RU" sz="4000" b="1" dirty="0" smtClean="0">
                <a:solidFill>
                  <a:schemeClr val="bg1">
                    <a:lumMod val="95000"/>
                  </a:schemeClr>
                </a:solidFill>
              </a:rPr>
              <a:t>тлы, песка, емкости </a:t>
            </a:r>
            <a:r>
              <a:rPr lang="ru-RU" sz="4000" b="1" dirty="0" smtClean="0">
                <a:solidFill>
                  <a:schemeClr val="bg1">
                    <a:lumMod val="95000"/>
                  </a:schemeClr>
                </a:solidFill>
              </a:rPr>
              <a:t>с водой, </a:t>
            </a:r>
            <a:r>
              <a:rPr lang="ru-RU" sz="4000" b="1" dirty="0" smtClean="0">
                <a:solidFill>
                  <a:schemeClr val="bg1">
                    <a:lumMod val="95000"/>
                  </a:schemeClr>
                </a:solidFill>
              </a:rPr>
              <a:t>лопаты– огнетушителя,</a:t>
            </a:r>
            <a:r>
              <a:rPr lang="ru-RU" sz="4000" b="1" dirty="0" smtClean="0">
                <a:solidFill>
                  <a:schemeClr val="bg1">
                    <a:lumMod val="95000"/>
                  </a:schemeClr>
                </a:solidFill>
              </a:rPr>
              <a:t/>
            </a:r>
            <a:br>
              <a:rPr lang="ru-RU" sz="4000" b="1" dirty="0" smtClean="0">
                <a:solidFill>
                  <a:schemeClr val="bg1">
                    <a:lumMod val="95000"/>
                  </a:schemeClr>
                </a:solidFill>
              </a:rPr>
            </a:br>
            <a:r>
              <a:rPr lang="ru-RU" sz="4000" b="1" dirty="0" smtClean="0">
                <a:solidFill>
                  <a:schemeClr val="bg1">
                    <a:lumMod val="95000"/>
                  </a:schemeClr>
                </a:solidFill>
              </a:rPr>
              <a:t>(сколько </a:t>
            </a:r>
            <a:r>
              <a:rPr lang="ru-RU" sz="4000" b="1" dirty="0" smtClean="0">
                <a:solidFill>
                  <a:schemeClr val="bg1">
                    <a:lumMod val="95000"/>
                  </a:schemeClr>
                </a:solidFill>
              </a:rPr>
              <a:t>машин - столько </a:t>
            </a:r>
            <a:r>
              <a:rPr lang="ru-RU" sz="4000" b="1" dirty="0" smtClean="0">
                <a:solidFill>
                  <a:schemeClr val="bg1">
                    <a:lumMod val="95000"/>
                  </a:schemeClr>
                </a:solidFill>
              </a:rPr>
              <a:t>огнетушителей.)</a:t>
            </a:r>
            <a:endParaRPr lang="ru-RU" sz="4000" b="1" dirty="0" smtClean="0">
              <a:solidFill>
                <a:schemeClr val="bg1">
                  <a:lumMod val="95000"/>
                </a:schemeClr>
              </a:solidFill>
            </a:endParaRPr>
          </a:p>
        </p:txBody>
      </p:sp>
      <p:sp>
        <p:nvSpPr>
          <p:cNvPr id="3" name="Выгнутая вниз стрелка 2">
            <a:hlinkClick r:id="rId3" action="ppaction://hlinksldjump" highlightClick="1"/>
          </p:cNvPr>
          <p:cNvSpPr/>
          <p:nvPr/>
        </p:nvSpPr>
        <p:spPr>
          <a:xfrm>
            <a:off x="7429520" y="5357826"/>
            <a:ext cx="1500198" cy="1143008"/>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4" name="Заголовок 1"/>
          <p:cNvSpPr txBox="1">
            <a:spLocks/>
          </p:cNvSpPr>
          <p:nvPr/>
        </p:nvSpPr>
        <p:spPr bwMode="auto">
          <a:xfrm>
            <a:off x="0" y="1"/>
            <a:ext cx="8801100" cy="1268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0" i="0" u="none" strike="noStrike" kern="1200" cap="none" spc="0" normalizeH="0" baseline="0" noProof="0" dirty="0" smtClean="0">
                <a:ln>
                  <a:noFill/>
                </a:ln>
                <a:solidFill>
                  <a:srgbClr val="FFFF00"/>
                </a:solidFill>
                <a:effectLst/>
                <a:uLnTx/>
                <a:uFillTx/>
                <a:latin typeface="Calibri"/>
                <a:ea typeface="+mj-ea"/>
                <a:cs typeface="+mj-cs"/>
              </a:rPr>
              <a:t>Что нужно приготовить  </a:t>
            </a:r>
            <a:r>
              <a:rPr kumimoji="0" lang="ru-RU" sz="4400" b="0" i="0" u="none" strike="noStrike" kern="1200" cap="none" spc="0" normalizeH="0" noProof="0" dirty="0" smtClean="0">
                <a:ln>
                  <a:noFill/>
                </a:ln>
                <a:solidFill>
                  <a:srgbClr val="FFFF00"/>
                </a:solidFill>
                <a:effectLst/>
                <a:uLnTx/>
                <a:uFillTx/>
                <a:latin typeface="Calibri"/>
                <a:ea typeface="+mj-ea"/>
                <a:cs typeface="+mj-cs"/>
              </a:rPr>
              <a:t>в гараже для предотвращения пожара ???</a:t>
            </a:r>
            <a:endParaRPr kumimoji="0" lang="ru-RU" sz="4400" b="0" i="0" u="none" strike="noStrike" kern="1200" cap="none" spc="0" normalizeH="0" baseline="0" noProof="0" dirty="0" smtClean="0">
              <a:ln>
                <a:noFill/>
              </a:ln>
              <a:solidFill>
                <a:srgbClr val="FFFF00"/>
              </a:solidFill>
              <a:effectLst/>
              <a:uLnTx/>
              <a:uFillTx/>
              <a:latin typeface="Calibri"/>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Загрузки с инета\images (27).jpg"/>
          <p:cNvPicPr>
            <a:picLocks noChangeAspect="1" noChangeArrowheads="1"/>
          </p:cNvPicPr>
          <p:nvPr/>
        </p:nvPicPr>
        <p:blipFill>
          <a:blip r:embed="rId3"/>
          <a:srcRect/>
          <a:stretch>
            <a:fillRect/>
          </a:stretch>
        </p:blipFill>
        <p:spPr bwMode="auto">
          <a:xfrm>
            <a:off x="0" y="0"/>
            <a:ext cx="3997109" cy="5158925"/>
          </a:xfrm>
          <a:prstGeom prst="rect">
            <a:avLst/>
          </a:prstGeom>
          <a:ln>
            <a:noFill/>
          </a:ln>
          <a:effectLst>
            <a:softEdge rad="112500"/>
          </a:effectLst>
        </p:spPr>
      </p:pic>
      <p:sp>
        <p:nvSpPr>
          <p:cNvPr id="2" name="Заголовок 1"/>
          <p:cNvSpPr>
            <a:spLocks noGrp="1"/>
          </p:cNvSpPr>
          <p:nvPr>
            <p:ph type="title"/>
          </p:nvPr>
        </p:nvSpPr>
        <p:spPr>
          <a:xfrm>
            <a:off x="3779912" y="1196752"/>
            <a:ext cx="5364088" cy="4392488"/>
          </a:xfrm>
        </p:spPr>
        <p:txBody>
          <a:bodyPr rtlCol="0">
            <a:normAutofit fontScale="90000"/>
          </a:bodyPr>
          <a:lstStyle/>
          <a:p>
            <a:pPr algn="l" fontAlgn="auto">
              <a:spcAft>
                <a:spcPts val="0"/>
              </a:spcAft>
              <a:defRPr/>
            </a:pPr>
            <a:r>
              <a:rPr lang="ru-RU" sz="3200" dirty="0" smtClean="0"/>
              <a:t>1. Залить водой.</a:t>
            </a:r>
            <a:br>
              <a:rPr lang="ru-RU" sz="3200" dirty="0" smtClean="0"/>
            </a:br>
            <a:r>
              <a:rPr lang="ru-RU" sz="3200" dirty="0" smtClean="0"/>
              <a:t>2. Хорошенько перемешать костер лопатой (если нет лопаты, можно взять топор или заостренную сырую палку). Не забудьте сдвинуть все камни, крупные головешки, обгоревшие остатки бревен – под ними могут быть угли – залить все водой.</a:t>
            </a:r>
            <a:br>
              <a:rPr lang="ru-RU" sz="3200" dirty="0" smtClean="0"/>
            </a:br>
            <a:endParaRPr lang="ru-RU" dirty="0"/>
          </a:p>
        </p:txBody>
      </p:sp>
      <p:sp>
        <p:nvSpPr>
          <p:cNvPr id="3" name="Выгнутая вниз стрелка 2">
            <a:hlinkClick r:id="rId4" action="ppaction://hlinksldjump" highlightClick="1"/>
          </p:cNvPr>
          <p:cNvSpPr/>
          <p:nvPr/>
        </p:nvSpPr>
        <p:spPr>
          <a:xfrm>
            <a:off x="7858116" y="5786454"/>
            <a:ext cx="1285884" cy="928694"/>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5" name="Заголовок 1"/>
          <p:cNvSpPr txBox="1">
            <a:spLocks/>
          </p:cNvSpPr>
          <p:nvPr/>
        </p:nvSpPr>
        <p:spPr bwMode="auto">
          <a:xfrm>
            <a:off x="0" y="0"/>
            <a:ext cx="9144000" cy="980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000" b="0" i="0" u="none" strike="noStrike" kern="1200" cap="none" spc="0" normalizeH="0" baseline="0" noProof="0" dirty="0" smtClean="0">
                <a:ln>
                  <a:noFill/>
                </a:ln>
                <a:solidFill>
                  <a:srgbClr val="FFFF00"/>
                </a:solidFill>
                <a:effectLst/>
                <a:uLnTx/>
                <a:uFillTx/>
                <a:latin typeface="Calibri"/>
                <a:ea typeface="+mj-ea"/>
                <a:cs typeface="+mj-cs"/>
              </a:rPr>
              <a:t>Что нужно сделать  уходя из леса с  разжигаемым вами костром?</a:t>
            </a:r>
            <a:r>
              <a:rPr kumimoji="0" lang="ru-RU" sz="4000" b="0" i="0" u="none" strike="noStrike" kern="1200" cap="none" spc="0" normalizeH="0" noProof="0" dirty="0" smtClean="0">
                <a:ln>
                  <a:noFill/>
                </a:ln>
                <a:solidFill>
                  <a:srgbClr val="FFFF00"/>
                </a:solidFill>
                <a:effectLst/>
                <a:uLnTx/>
                <a:uFillTx/>
                <a:latin typeface="Calibri"/>
                <a:ea typeface="+mj-ea"/>
                <a:cs typeface="+mj-cs"/>
              </a:rPr>
              <a:t> </a:t>
            </a:r>
            <a:endParaRPr kumimoji="0" lang="ru-RU" sz="4000" b="0" i="0" u="none" strike="noStrike" kern="1200" cap="none" spc="0" normalizeH="0" baseline="0" noProof="0" dirty="0" smtClean="0">
              <a:ln>
                <a:noFill/>
              </a:ln>
              <a:solidFill>
                <a:srgbClr val="FFFF00"/>
              </a:solidFill>
              <a:effectLst/>
              <a:uLnTx/>
              <a:uFillTx/>
              <a:latin typeface="Calibri"/>
              <a:ea typeface="+mj-ea"/>
              <a:cs typeface="+mj-cs"/>
            </a:endParaRPr>
          </a:p>
        </p:txBody>
      </p:sp>
      <p:sp>
        <p:nvSpPr>
          <p:cNvPr id="6" name="TextBox 5"/>
          <p:cNvSpPr txBox="1"/>
          <p:nvPr/>
        </p:nvSpPr>
        <p:spPr>
          <a:xfrm>
            <a:off x="0" y="5158925"/>
            <a:ext cx="9076891" cy="1846659"/>
          </a:xfrm>
          <a:prstGeom prst="rect">
            <a:avLst/>
          </a:prstGeom>
          <a:noFill/>
        </p:spPr>
        <p:txBody>
          <a:bodyPr wrap="square" rtlCol="0">
            <a:spAutoFit/>
          </a:bodyPr>
          <a:lstStyle/>
          <a:p>
            <a:r>
              <a:rPr lang="ru-RU" sz="3200" dirty="0">
                <a:solidFill>
                  <a:prstClr val="white"/>
                </a:solidFill>
                <a:latin typeface="Calibri"/>
                <a:ea typeface="+mj-ea"/>
                <a:cs typeface="+mj-cs"/>
              </a:rPr>
              <a:t>3. Залить водой периферийную часть кострища</a:t>
            </a:r>
            <a:br>
              <a:rPr lang="ru-RU" sz="3200" dirty="0">
                <a:solidFill>
                  <a:prstClr val="white"/>
                </a:solidFill>
                <a:latin typeface="Calibri"/>
                <a:ea typeface="+mj-ea"/>
                <a:cs typeface="+mj-cs"/>
              </a:rPr>
            </a:br>
            <a:r>
              <a:rPr lang="ru-RU" sz="3200" dirty="0">
                <a:solidFill>
                  <a:prstClr val="white"/>
                </a:solidFill>
                <a:latin typeface="Calibri"/>
                <a:ea typeface="+mj-ea"/>
                <a:cs typeface="+mj-cs"/>
              </a:rPr>
              <a:t> 4. Проверить угли и пепел на ощупь –  </a:t>
            </a:r>
            <a:br>
              <a:rPr lang="ru-RU" sz="3200" dirty="0">
                <a:solidFill>
                  <a:prstClr val="white"/>
                </a:solidFill>
                <a:latin typeface="Calibri"/>
                <a:ea typeface="+mj-ea"/>
                <a:cs typeface="+mj-cs"/>
              </a:rPr>
            </a:br>
            <a:r>
              <a:rPr lang="ru-RU" sz="3200" dirty="0">
                <a:solidFill>
                  <a:prstClr val="white"/>
                </a:solidFill>
                <a:latin typeface="Calibri"/>
                <a:ea typeface="+mj-ea"/>
                <a:cs typeface="+mj-cs"/>
              </a:rPr>
              <a:t>                           они должны быть холодными.</a:t>
            </a:r>
            <a:r>
              <a:rPr lang="ru-RU" sz="4400" dirty="0">
                <a:solidFill>
                  <a:prstClr val="white"/>
                </a:solidFill>
                <a:latin typeface="Calibri"/>
                <a:ea typeface="+mj-ea"/>
                <a:cs typeface="+mj-cs"/>
              </a:rPr>
              <a:t/>
            </a:r>
            <a:br>
              <a:rPr lang="ru-RU" sz="4400" dirty="0">
                <a:solidFill>
                  <a:prstClr val="white"/>
                </a:solidFill>
                <a:latin typeface="Calibri"/>
                <a:ea typeface="+mj-ea"/>
                <a:cs typeface="+mj-cs"/>
              </a:rPr>
            </a:br>
            <a:endParaRPr lang="ru-RU"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Администратор\Мои документы\Мои рисунки\ееее\news.mail.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494" y="188640"/>
            <a:ext cx="5460244"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4313" y="214313"/>
            <a:ext cx="8924425" cy="6500835"/>
          </a:xfrm>
        </p:spPr>
        <p:txBody>
          <a:bodyPr>
            <a:normAutofit fontScale="90000"/>
          </a:bodyPr>
          <a:lstStyle/>
          <a:p>
            <a:pPr fontAlgn="auto">
              <a:spcAft>
                <a:spcPts val="0"/>
              </a:spcAft>
              <a:defRPr/>
            </a:pPr>
            <a:r>
              <a:rPr lang="ru-RU" sz="3100" dirty="0" smtClean="0"/>
              <a:t>1</a:t>
            </a:r>
            <a:r>
              <a:rPr lang="ru-RU" sz="3100" b="1" dirty="0" smtClean="0"/>
              <a:t>. Сбить пламя, разобрать костер, разворошить угли и головешки.</a:t>
            </a:r>
            <a:br>
              <a:rPr lang="ru-RU" sz="3100" b="1" dirty="0" smtClean="0"/>
            </a:br>
            <a:r>
              <a:rPr lang="ru-RU" sz="3100" b="1" dirty="0" smtClean="0"/>
              <a:t/>
            </a:r>
            <a:br>
              <a:rPr lang="ru-RU" sz="3100" b="1" dirty="0" smtClean="0"/>
            </a:br>
            <a:r>
              <a:rPr lang="ru-RU" sz="3100" b="1" dirty="0" smtClean="0"/>
              <a:t>2. перемешать лопатой или другим подручным инструментом пепел и окопать кострище по кругу.</a:t>
            </a:r>
            <a:br>
              <a:rPr lang="ru-RU" sz="3100" b="1" dirty="0" smtClean="0"/>
            </a:br>
            <a:r>
              <a:rPr lang="ru-RU" sz="3100" b="1" dirty="0" smtClean="0"/>
              <a:t/>
            </a:r>
            <a:br>
              <a:rPr lang="ru-RU" sz="3100" b="1" dirty="0" smtClean="0"/>
            </a:br>
            <a:r>
              <a:rPr lang="ru-RU" sz="3100" b="1" dirty="0" smtClean="0"/>
              <a:t>3. Забросать костер толстым слоем грунта (не менее 30см).</a:t>
            </a:r>
            <a:br>
              <a:rPr lang="ru-RU" sz="3100" b="1" dirty="0" smtClean="0"/>
            </a:br>
            <a:r>
              <a:rPr lang="ru-RU" sz="3100" b="1" dirty="0" smtClean="0"/>
              <a:t/>
            </a:r>
            <a:br>
              <a:rPr lang="ru-RU" sz="3100" b="1" dirty="0" smtClean="0"/>
            </a:br>
            <a:r>
              <a:rPr lang="ru-RU" sz="3100" b="1" dirty="0" smtClean="0"/>
              <a:t>4. Тщательно затоптать слой земли на кострище, пока оно не перестанет дымиться.</a:t>
            </a:r>
            <a:br>
              <a:rPr lang="ru-RU" sz="3100" b="1" dirty="0" smtClean="0"/>
            </a:br>
            <a:r>
              <a:rPr lang="ru-RU" sz="3100" b="1" dirty="0" smtClean="0"/>
              <a:t/>
            </a:r>
            <a:br>
              <a:rPr lang="ru-RU" sz="3100" b="1" dirty="0" smtClean="0"/>
            </a:br>
            <a:r>
              <a:rPr lang="ru-RU" sz="3100" b="1" dirty="0" smtClean="0"/>
              <a:t>5. Не уходите сразу от кострища, убедитесь, что через 15-20 мин. оно не начнет снова дымиться</a:t>
            </a:r>
            <a:r>
              <a:rPr lang="ru-RU" sz="3200" b="1" dirty="0" smtClean="0"/>
              <a:t>. </a:t>
            </a:r>
            <a:endParaRPr lang="ru-RU" sz="3200" b="1" dirty="0"/>
          </a:p>
        </p:txBody>
      </p:sp>
      <p:sp>
        <p:nvSpPr>
          <p:cNvPr id="3" name="Выгнутая вниз стрелка 2">
            <a:hlinkClick r:id="rId3" action="ppaction://hlinksldjump" highlightClick="1"/>
          </p:cNvPr>
          <p:cNvSpPr/>
          <p:nvPr/>
        </p:nvSpPr>
        <p:spPr>
          <a:xfrm>
            <a:off x="8215306" y="6000768"/>
            <a:ext cx="928694" cy="714380"/>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езимени-1.jpg"/>
          <p:cNvPicPr>
            <a:picLocks noChangeAspect="1"/>
          </p:cNvPicPr>
          <p:nvPr/>
        </p:nvPicPr>
        <p:blipFill>
          <a:blip r:embed="rId2"/>
          <a:srcRect l="3328" t="20035" b="35228"/>
          <a:stretch>
            <a:fillRect/>
          </a:stretch>
        </p:blipFill>
        <p:spPr bwMode="auto">
          <a:xfrm>
            <a:off x="142875" y="1628801"/>
            <a:ext cx="8786813" cy="2808311"/>
          </a:xfrm>
          <a:prstGeom prst="rect">
            <a:avLst/>
          </a:prstGeom>
          <a:noFill/>
          <a:ln w="9525">
            <a:noFill/>
            <a:miter lim="800000"/>
            <a:headEnd/>
            <a:tailEnd/>
          </a:ln>
        </p:spPr>
      </p:pic>
      <p:pic>
        <p:nvPicPr>
          <p:cNvPr id="4099" name="Picture 3" descr="C:\Documents and Settings\Администратор\Мои документы\Мои рисунки\ееее\171_SOV3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869" y="-72146"/>
            <a:ext cx="2743200" cy="2139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Администратор\Мои документы\Мои рисунки\ееее\news.mail.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34" y="3515821"/>
            <a:ext cx="3745210" cy="320185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Documents and Settings\Администратор\Мои документы\Мои рисунки\ееее\d0b6d0b6d0bed0b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3515821"/>
            <a:ext cx="4392488" cy="3249057"/>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1285852" y="1142984"/>
            <a:ext cx="6400800" cy="1285884"/>
          </a:xfrm>
        </p:spPr>
        <p:txBody>
          <a:bodyPr rtlCol="0">
            <a:normAutofit/>
          </a:bodyPr>
          <a:lstStyle/>
          <a:p>
            <a:pPr fontAlgn="auto">
              <a:spcAft>
                <a:spcPts val="0"/>
              </a:spcAft>
              <a:buFont typeface="Arial" pitchFamily="34" charset="0"/>
              <a:buNone/>
              <a:defRPr/>
            </a:pP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Родительское собрание</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1266" name="Picture 2" descr="C:\Documents and Settings\Администратор\Мои документы\Мои рисунки\ееее\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756" y="764705"/>
            <a:ext cx="3020311"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1484784"/>
            <a:ext cx="6241756" cy="4515966"/>
          </a:xfrm>
        </p:spPr>
        <p:txBody>
          <a:bodyPr rtlCol="0">
            <a:normAutofit fontScale="90000"/>
          </a:bodyPr>
          <a:lstStyle/>
          <a:p>
            <a:pPr algn="l" fontAlgn="auto">
              <a:spcAft>
                <a:spcPts val="0"/>
              </a:spcAft>
              <a:defRPr/>
            </a:pPr>
            <a:r>
              <a:rPr lang="ru-RU" sz="4000" b="1" dirty="0" smtClean="0">
                <a:solidFill>
                  <a:srgbClr val="CFE127"/>
                </a:solidFill>
              </a:rPr>
              <a:t>1. Ожоговую поверхность следует подставить под струю чистой холодной воды на 20 – 30 минут.</a:t>
            </a:r>
            <a:br>
              <a:rPr lang="ru-RU" sz="4000" b="1" dirty="0" smtClean="0">
                <a:solidFill>
                  <a:srgbClr val="CFE127"/>
                </a:solidFill>
              </a:rPr>
            </a:br>
            <a:r>
              <a:rPr lang="ru-RU" sz="4000" b="1" dirty="0" smtClean="0">
                <a:solidFill>
                  <a:srgbClr val="CFE127"/>
                </a:solidFill>
              </a:rPr>
              <a:t>2</a:t>
            </a:r>
            <a:r>
              <a:rPr lang="ru-RU" sz="4000" b="1" dirty="0" smtClean="0">
                <a:solidFill>
                  <a:srgbClr val="CFE127"/>
                </a:solidFill>
              </a:rPr>
              <a:t>. Обработать рану пенообразующим аэрозолем.</a:t>
            </a:r>
            <a:br>
              <a:rPr lang="ru-RU" sz="4000" b="1" dirty="0" smtClean="0">
                <a:solidFill>
                  <a:srgbClr val="CFE127"/>
                </a:solidFill>
              </a:rPr>
            </a:br>
            <a:r>
              <a:rPr lang="ru-RU" sz="4000" b="1" dirty="0" smtClean="0">
                <a:solidFill>
                  <a:srgbClr val="CFE127"/>
                </a:solidFill>
              </a:rPr>
              <a:t>3</a:t>
            </a:r>
            <a:r>
              <a:rPr lang="ru-RU" sz="4000" b="1" dirty="0" smtClean="0">
                <a:solidFill>
                  <a:srgbClr val="CFE127"/>
                </a:solidFill>
              </a:rPr>
              <a:t>. Наложить стерильную повязку.</a:t>
            </a:r>
            <a:br>
              <a:rPr lang="ru-RU" sz="4000" b="1" dirty="0" smtClean="0">
                <a:solidFill>
                  <a:srgbClr val="CFE127"/>
                </a:solidFill>
              </a:rPr>
            </a:br>
            <a:r>
              <a:rPr lang="ru-RU" sz="4000" b="1" dirty="0" smtClean="0">
                <a:solidFill>
                  <a:srgbClr val="CFE127"/>
                </a:solidFill>
              </a:rPr>
              <a:t>4</a:t>
            </a:r>
            <a:r>
              <a:rPr lang="ru-RU" sz="4000" b="1" dirty="0" smtClean="0">
                <a:solidFill>
                  <a:srgbClr val="CFE127"/>
                </a:solidFill>
              </a:rPr>
              <a:t>. Обратиться к врачу.</a:t>
            </a:r>
            <a:endParaRPr lang="ru-RU" sz="4000" b="1" dirty="0">
              <a:solidFill>
                <a:srgbClr val="CFE127"/>
              </a:solidFill>
            </a:endParaRPr>
          </a:p>
        </p:txBody>
      </p:sp>
      <p:sp>
        <p:nvSpPr>
          <p:cNvPr id="3" name="Выгнутая вниз стрелка 2">
            <a:hlinkClick r:id="rId3" action="ppaction://hlinksldjump" highlightClick="1"/>
          </p:cNvPr>
          <p:cNvSpPr/>
          <p:nvPr/>
        </p:nvSpPr>
        <p:spPr>
          <a:xfrm>
            <a:off x="7643802" y="5500702"/>
            <a:ext cx="1500198" cy="1143008"/>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4" name="Заголовок 1"/>
          <p:cNvSpPr txBox="1">
            <a:spLocks/>
          </p:cNvSpPr>
          <p:nvPr/>
        </p:nvSpPr>
        <p:spPr bwMode="auto">
          <a:xfrm>
            <a:off x="0" y="1"/>
            <a:ext cx="88011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dirty="0" smtClean="0">
                <a:solidFill>
                  <a:srgbClr val="FF0000"/>
                </a:solidFill>
              </a:rPr>
              <a:t>… </a:t>
            </a:r>
            <a:r>
              <a:rPr lang="ru-RU" b="1" dirty="0" smtClean="0">
                <a:solidFill>
                  <a:srgbClr val="FF0000"/>
                </a:solidFill>
              </a:rPr>
              <a:t>Как оказать первую помощь при ожогах.</a:t>
            </a:r>
          </a:p>
        </p:txBody>
      </p:sp>
    </p:spTree>
    <p:extLst>
      <p:ext uri="{BB962C8B-B14F-4D97-AF65-F5344CB8AC3E}">
        <p14:creationId xmlns:p14="http://schemas.microsoft.com/office/powerpoint/2010/main" val="3842734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p:nvPr>
        </p:nvSpPr>
        <p:spPr>
          <a:xfrm>
            <a:off x="4143375" y="357188"/>
            <a:ext cx="4729163" cy="5868987"/>
          </a:xfrm>
        </p:spPr>
        <p:txBody>
          <a:bodyPr/>
          <a:lstStyle/>
          <a:p>
            <a:r>
              <a:rPr lang="ru-RU" sz="2800" dirty="0" smtClean="0">
                <a:solidFill>
                  <a:srgbClr val="00B0F0"/>
                </a:solidFill>
              </a:rPr>
              <a:t>Шар земной – наш дом родной,</a:t>
            </a:r>
            <a:br>
              <a:rPr lang="ru-RU" sz="2800" dirty="0" smtClean="0">
                <a:solidFill>
                  <a:srgbClr val="00B0F0"/>
                </a:solidFill>
              </a:rPr>
            </a:br>
            <a:r>
              <a:rPr lang="ru-RU" sz="2800" dirty="0" smtClean="0"/>
              <a:t>Но теперь от века к веку</a:t>
            </a:r>
            <a:br>
              <a:rPr lang="ru-RU" sz="2800" dirty="0" smtClean="0"/>
            </a:br>
            <a:r>
              <a:rPr lang="ru-RU" sz="2800" dirty="0" smtClean="0"/>
              <a:t>Он в опасности большой</a:t>
            </a:r>
            <a:br>
              <a:rPr lang="ru-RU" sz="2800" dirty="0" smtClean="0"/>
            </a:br>
            <a:r>
              <a:rPr lang="ru-RU" sz="2800" dirty="0" smtClean="0"/>
              <a:t>От деяний человека.</a:t>
            </a:r>
            <a:br>
              <a:rPr lang="ru-RU" sz="2800" dirty="0" smtClean="0"/>
            </a:br>
            <a:r>
              <a:rPr lang="ru-RU" sz="2800" dirty="0" smtClean="0"/>
              <a:t>Лес зеленый охраняй,</a:t>
            </a:r>
            <a:br>
              <a:rPr lang="ru-RU" sz="2800" dirty="0" smtClean="0"/>
            </a:br>
            <a:r>
              <a:rPr lang="ru-RU" sz="2800" dirty="0" smtClean="0"/>
              <a:t>Никогда не поджигай!</a:t>
            </a:r>
            <a:br>
              <a:rPr lang="ru-RU" sz="2800" dirty="0" smtClean="0"/>
            </a:br>
            <a:r>
              <a:rPr lang="ru-RU" sz="2800" dirty="0" smtClean="0"/>
              <a:t>Не губи деревья ты,</a:t>
            </a:r>
            <a:br>
              <a:rPr lang="ru-RU" sz="2800" dirty="0" smtClean="0"/>
            </a:br>
            <a:r>
              <a:rPr lang="ru-RU" sz="2800" dirty="0" smtClean="0"/>
              <a:t>сохрани в лесу цветы!</a:t>
            </a:r>
            <a:br>
              <a:rPr lang="ru-RU" sz="2800" dirty="0" smtClean="0"/>
            </a:br>
            <a:r>
              <a:rPr lang="ru-RU" sz="2800" dirty="0" smtClean="0"/>
              <a:t>Нам природа подарила,</a:t>
            </a:r>
            <a:br>
              <a:rPr lang="ru-RU" sz="2800" dirty="0" smtClean="0"/>
            </a:br>
            <a:r>
              <a:rPr lang="ru-RU" sz="2800" dirty="0" smtClean="0"/>
              <a:t>Разум, силу и уменье.</a:t>
            </a:r>
            <a:br>
              <a:rPr lang="ru-RU" sz="2800" dirty="0" smtClean="0"/>
            </a:br>
            <a:r>
              <a:rPr lang="ru-RU" sz="2800" dirty="0" smtClean="0"/>
              <a:t>Воздадим же ей сполна</a:t>
            </a:r>
            <a:br>
              <a:rPr lang="ru-RU" sz="2800" dirty="0" smtClean="0"/>
            </a:br>
            <a:r>
              <a:rPr lang="ru-RU" sz="2800" dirty="0" smtClean="0"/>
              <a:t>Чтоб она была </a:t>
            </a:r>
            <a:r>
              <a:rPr lang="ru-RU" sz="2800" dirty="0" smtClean="0"/>
              <a:t>жива!</a:t>
            </a:r>
            <a:br>
              <a:rPr lang="ru-RU" sz="2800" dirty="0" smtClean="0"/>
            </a:br>
            <a:r>
              <a:rPr lang="ru-RU" sz="2800" dirty="0" smtClean="0">
                <a:solidFill>
                  <a:srgbClr val="FFFF00"/>
                </a:solidFill>
              </a:rPr>
              <a:t>Берегите детей помните они цветы нашей жизни !!!</a:t>
            </a:r>
            <a:endParaRPr lang="ru-RU" sz="2800" dirty="0" smtClean="0">
              <a:solidFill>
                <a:srgbClr val="FFFF00"/>
              </a:solidFill>
            </a:endParaRPr>
          </a:p>
        </p:txBody>
      </p:sp>
      <p:pic>
        <p:nvPicPr>
          <p:cNvPr id="70658" name="Picture 2" descr="C:\Media\Картинки\Картинки\Фото природа\IMG_2330.JPG"/>
          <p:cNvPicPr>
            <a:picLocks noChangeAspect="1" noChangeArrowheads="1"/>
          </p:cNvPicPr>
          <p:nvPr/>
        </p:nvPicPr>
        <p:blipFill>
          <a:blip r:embed="rId2"/>
          <a:srcRect/>
          <a:stretch>
            <a:fillRect/>
          </a:stretch>
        </p:blipFill>
        <p:spPr bwMode="auto">
          <a:xfrm>
            <a:off x="214313" y="142875"/>
            <a:ext cx="4143375" cy="62150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Администратор\Мои документы\Мои рисунки\ееее\FireProtectio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0"/>
            <a:ext cx="8890000" cy="59182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254000" y="188640"/>
            <a:ext cx="8566472" cy="6480720"/>
          </a:xfrm>
        </p:spPr>
        <p:txBody>
          <a:bodyPr/>
          <a:lstStyle/>
          <a:p>
            <a:r>
              <a:rPr lang="ru-RU" dirty="0">
                <a:solidFill>
                  <a:srgbClr val="FFFF00"/>
                </a:solidFill>
              </a:rPr>
              <a:t>Цель: </a:t>
            </a:r>
            <a:r>
              <a:rPr lang="ru-RU" dirty="0"/>
              <a:t> Привлечь внимание родителей к проблеме пожаров в лесной </a:t>
            </a:r>
            <a:r>
              <a:rPr lang="ru-RU" dirty="0" smtClean="0"/>
              <a:t>зоне и  </a:t>
            </a:r>
            <a:r>
              <a:rPr lang="ru-RU" dirty="0"/>
              <a:t>на территории населённого </a:t>
            </a:r>
            <a:r>
              <a:rPr lang="ru-RU" dirty="0" smtClean="0"/>
              <a:t>пункта с целью предотвратить гибель детей. </a:t>
            </a:r>
            <a:endParaRPr lang="ru-RU" dirty="0"/>
          </a:p>
          <a:p>
            <a:r>
              <a:rPr lang="ru-RU" dirty="0">
                <a:solidFill>
                  <a:srgbClr val="FFFF00"/>
                </a:solidFill>
              </a:rPr>
              <a:t>Задачи:</a:t>
            </a:r>
          </a:p>
          <a:p>
            <a:r>
              <a:rPr lang="ru-RU" dirty="0"/>
              <a:t>1. Расширять кругозор родителей о правилах противопожарной безопасности. </a:t>
            </a:r>
          </a:p>
          <a:p>
            <a:r>
              <a:rPr lang="ru-RU" dirty="0"/>
              <a:t>2. Воспитание ответственности и бережного отношения к окружающей среде. </a:t>
            </a:r>
          </a:p>
          <a:p>
            <a:r>
              <a:rPr lang="ru-RU" dirty="0"/>
              <a:t>3. Привлечь внимание родителей к необходимости проводить беседы на данную тему с детьми. </a:t>
            </a:r>
          </a:p>
          <a:p>
            <a:endParaRPr lang="ru-RU" dirty="0"/>
          </a:p>
        </p:txBody>
      </p:sp>
    </p:spTree>
    <p:extLst>
      <p:ext uri="{BB962C8B-B14F-4D97-AF65-F5344CB8AC3E}">
        <p14:creationId xmlns:p14="http://schemas.microsoft.com/office/powerpoint/2010/main" val="61386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ime%20(22)[1].gif"/>
          <p:cNvPicPr>
            <a:picLocks noChangeAspect="1"/>
          </p:cNvPicPr>
          <p:nvPr/>
        </p:nvPicPr>
        <p:blipFill>
          <a:blip r:embed="rId2"/>
          <a:stretch>
            <a:fillRect/>
          </a:stretch>
        </p:blipFill>
        <p:spPr>
          <a:xfrm>
            <a:off x="0" y="2928934"/>
            <a:ext cx="1428728" cy="3929066"/>
          </a:xfrm>
          <a:prstGeom prst="rect">
            <a:avLst/>
          </a:prstGeom>
          <a:ln>
            <a:noFill/>
          </a:ln>
          <a:effectLst>
            <a:softEdge rad="112500"/>
          </a:effectLst>
        </p:spPr>
      </p:pic>
      <p:pic>
        <p:nvPicPr>
          <p:cNvPr id="5" name="Рисунок 4" descr="anime%20(22)[1].gif"/>
          <p:cNvPicPr>
            <a:picLocks noChangeAspect="1"/>
          </p:cNvPicPr>
          <p:nvPr/>
        </p:nvPicPr>
        <p:blipFill>
          <a:blip r:embed="rId2"/>
          <a:stretch>
            <a:fillRect/>
          </a:stretch>
        </p:blipFill>
        <p:spPr>
          <a:xfrm>
            <a:off x="1142976" y="3643314"/>
            <a:ext cx="1428728" cy="3214686"/>
          </a:xfrm>
          <a:prstGeom prst="rect">
            <a:avLst/>
          </a:prstGeom>
          <a:ln>
            <a:noFill/>
          </a:ln>
          <a:effectLst>
            <a:softEdge rad="112500"/>
          </a:effectLst>
        </p:spPr>
      </p:pic>
      <p:pic>
        <p:nvPicPr>
          <p:cNvPr id="6" name="Рисунок 5" descr="anime%20(22)[1].gif"/>
          <p:cNvPicPr>
            <a:picLocks noChangeAspect="1"/>
          </p:cNvPicPr>
          <p:nvPr/>
        </p:nvPicPr>
        <p:blipFill>
          <a:blip r:embed="rId2"/>
          <a:stretch>
            <a:fillRect/>
          </a:stretch>
        </p:blipFill>
        <p:spPr>
          <a:xfrm>
            <a:off x="2357422" y="4000504"/>
            <a:ext cx="1428728" cy="2857496"/>
          </a:xfrm>
          <a:prstGeom prst="rect">
            <a:avLst/>
          </a:prstGeom>
          <a:ln>
            <a:noFill/>
          </a:ln>
          <a:effectLst>
            <a:softEdge rad="112500"/>
          </a:effectLst>
        </p:spPr>
      </p:pic>
      <p:pic>
        <p:nvPicPr>
          <p:cNvPr id="7" name="Рисунок 6" descr="anime%20(22)[1].gif"/>
          <p:cNvPicPr>
            <a:picLocks noChangeAspect="1"/>
          </p:cNvPicPr>
          <p:nvPr/>
        </p:nvPicPr>
        <p:blipFill>
          <a:blip r:embed="rId2"/>
          <a:stretch>
            <a:fillRect/>
          </a:stretch>
        </p:blipFill>
        <p:spPr>
          <a:xfrm>
            <a:off x="3286116" y="4572008"/>
            <a:ext cx="1428728" cy="2285992"/>
          </a:xfrm>
          <a:prstGeom prst="rect">
            <a:avLst/>
          </a:prstGeom>
          <a:ln>
            <a:noFill/>
          </a:ln>
          <a:effectLst>
            <a:softEdge rad="112500"/>
          </a:effectLst>
        </p:spPr>
      </p:pic>
      <p:pic>
        <p:nvPicPr>
          <p:cNvPr id="8" name="Рисунок 7" descr="anime%20(22)[1].gif"/>
          <p:cNvPicPr>
            <a:picLocks noChangeAspect="1"/>
          </p:cNvPicPr>
          <p:nvPr/>
        </p:nvPicPr>
        <p:blipFill>
          <a:blip r:embed="rId2"/>
          <a:stretch>
            <a:fillRect/>
          </a:stretch>
        </p:blipFill>
        <p:spPr>
          <a:xfrm>
            <a:off x="4286248" y="4643446"/>
            <a:ext cx="1428728" cy="2214554"/>
          </a:xfrm>
          <a:prstGeom prst="rect">
            <a:avLst/>
          </a:prstGeom>
          <a:ln>
            <a:noFill/>
          </a:ln>
          <a:effectLst>
            <a:softEdge rad="112500"/>
          </a:effectLst>
        </p:spPr>
      </p:pic>
      <p:pic>
        <p:nvPicPr>
          <p:cNvPr id="9" name="Рисунок 8" descr="anime%20(22)[1].gif"/>
          <p:cNvPicPr>
            <a:picLocks noChangeAspect="1"/>
          </p:cNvPicPr>
          <p:nvPr/>
        </p:nvPicPr>
        <p:blipFill>
          <a:blip r:embed="rId2"/>
          <a:stretch>
            <a:fillRect/>
          </a:stretch>
        </p:blipFill>
        <p:spPr>
          <a:xfrm>
            <a:off x="5143504" y="3857628"/>
            <a:ext cx="1428728" cy="3000372"/>
          </a:xfrm>
          <a:prstGeom prst="rect">
            <a:avLst/>
          </a:prstGeom>
          <a:ln>
            <a:noFill/>
          </a:ln>
          <a:effectLst>
            <a:softEdge rad="112500"/>
          </a:effectLst>
        </p:spPr>
      </p:pic>
      <p:pic>
        <p:nvPicPr>
          <p:cNvPr id="10" name="Рисунок 9" descr="anime%20(22)[1].gif"/>
          <p:cNvPicPr>
            <a:picLocks noChangeAspect="1"/>
          </p:cNvPicPr>
          <p:nvPr/>
        </p:nvPicPr>
        <p:blipFill>
          <a:blip r:embed="rId2"/>
          <a:stretch>
            <a:fillRect/>
          </a:stretch>
        </p:blipFill>
        <p:spPr>
          <a:xfrm>
            <a:off x="6215074" y="3571876"/>
            <a:ext cx="1428728" cy="3286124"/>
          </a:xfrm>
          <a:prstGeom prst="rect">
            <a:avLst/>
          </a:prstGeom>
          <a:ln>
            <a:noFill/>
          </a:ln>
          <a:effectLst>
            <a:softEdge rad="112500"/>
          </a:effectLst>
        </p:spPr>
      </p:pic>
      <p:pic>
        <p:nvPicPr>
          <p:cNvPr id="11" name="Рисунок 10" descr="anime%20(22)[1].gif"/>
          <p:cNvPicPr>
            <a:picLocks noChangeAspect="1"/>
          </p:cNvPicPr>
          <p:nvPr/>
        </p:nvPicPr>
        <p:blipFill>
          <a:blip r:embed="rId2"/>
          <a:stretch>
            <a:fillRect/>
          </a:stretch>
        </p:blipFill>
        <p:spPr>
          <a:xfrm>
            <a:off x="7072330" y="4071942"/>
            <a:ext cx="1428728" cy="2786058"/>
          </a:xfrm>
          <a:prstGeom prst="rect">
            <a:avLst/>
          </a:prstGeom>
          <a:ln>
            <a:noFill/>
          </a:ln>
          <a:effectLst>
            <a:softEdge rad="112500"/>
          </a:effectLst>
        </p:spPr>
      </p:pic>
      <p:pic>
        <p:nvPicPr>
          <p:cNvPr id="12" name="Рисунок 11" descr="anime%20(22)[1].gif"/>
          <p:cNvPicPr>
            <a:picLocks noChangeAspect="1"/>
          </p:cNvPicPr>
          <p:nvPr/>
        </p:nvPicPr>
        <p:blipFill>
          <a:blip r:embed="rId2"/>
          <a:stretch>
            <a:fillRect/>
          </a:stretch>
        </p:blipFill>
        <p:spPr>
          <a:xfrm>
            <a:off x="7715272" y="2928934"/>
            <a:ext cx="1428728" cy="3929066"/>
          </a:xfrm>
          <a:prstGeom prst="rect">
            <a:avLst/>
          </a:prstGeom>
          <a:ln>
            <a:noFill/>
          </a:ln>
          <a:effectLst>
            <a:softEdge rad="112500"/>
          </a:effectLst>
        </p:spPr>
      </p:pic>
      <p:sp>
        <p:nvSpPr>
          <p:cNvPr id="2" name="Заголовок 1"/>
          <p:cNvSpPr>
            <a:spLocks noGrp="1"/>
          </p:cNvSpPr>
          <p:nvPr>
            <p:ph type="title"/>
          </p:nvPr>
        </p:nvSpPr>
        <p:spPr>
          <a:xfrm>
            <a:off x="428596" y="428604"/>
            <a:ext cx="8229600" cy="4143404"/>
          </a:xfrm>
        </p:spPr>
        <p:txBody>
          <a:bodyPr rtlCol="0">
            <a:normAutofit/>
          </a:bodyPr>
          <a:lstStyle/>
          <a:p>
            <a:pPr fontAlgn="auto">
              <a:spcAft>
                <a:spcPts val="0"/>
              </a:spcAft>
              <a:defRPr/>
            </a:pPr>
            <a:r>
              <a:rPr lang="ru-RU"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rPr>
              <a:t>Пожар</a:t>
            </a:r>
            <a:r>
              <a:rPr lang="ru-RU" dirty="0" smtClean="0"/>
              <a:t> – неконтролируемый процесс горения, сопровождающийся уничтожением материальных ценностей и создающий опасность для жизни людей.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393962"/>
            <a:ext cx="8460431" cy="3284786"/>
          </a:xfrm>
        </p:spPr>
        <p:txBody>
          <a:bodyPr/>
          <a:lstStyle/>
          <a:p>
            <a:r>
              <a:rPr lang="ru-RU" dirty="0" smtClean="0"/>
              <a:t>Наше спасение не в увеличении количества пожарных частей, а в грамотности и соблюдении правил поведения самих людей.</a:t>
            </a:r>
          </a:p>
        </p:txBody>
      </p:sp>
      <p:pic>
        <p:nvPicPr>
          <p:cNvPr id="3" name="Рисунок 2"/>
          <p:cNvPicPr/>
          <p:nvPr/>
        </p:nvPicPr>
        <p:blipFill>
          <a:blip r:embed="rId2"/>
          <a:srcRect/>
          <a:stretch>
            <a:fillRect/>
          </a:stretch>
        </p:blipFill>
        <p:spPr bwMode="auto">
          <a:xfrm>
            <a:off x="0" y="136864"/>
            <a:ext cx="4071966" cy="3294640"/>
          </a:xfrm>
          <a:prstGeom prst="rect">
            <a:avLst/>
          </a:prstGeom>
          <a:ln>
            <a:noFill/>
          </a:ln>
          <a:effectLst>
            <a:softEdge rad="112500"/>
          </a:effectLst>
        </p:spPr>
      </p:pic>
      <p:pic>
        <p:nvPicPr>
          <p:cNvPr id="6146" name="Picture 2" descr="C:\Documents and Settings\Администратор\Мои документы\Мои рисунки\ееее\3119c7be2ab58173062c39c6b8c72ed7_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587" y="146718"/>
            <a:ext cx="4935405" cy="3284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Администратор\Мои документы\Мои рисунки\ееее\1246964644_fotopodborka_ponedelnika_80_foto_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472" y="2117073"/>
            <a:ext cx="4513684" cy="4513684"/>
          </a:xfrm>
          <a:prstGeom prst="rect">
            <a:avLst/>
          </a:prstGeom>
          <a:noFill/>
          <a:extLst>
            <a:ext uri="{909E8E84-426E-40DD-AFC4-6F175D3DCCD1}">
              <a14:hiddenFill xmlns:a14="http://schemas.microsoft.com/office/drawing/2010/main">
                <a:solidFill>
                  <a:srgbClr val="FFFFFF"/>
                </a:solidFill>
              </a14:hiddenFill>
            </a:ext>
          </a:extLst>
        </p:spPr>
      </p:pic>
      <p:sp>
        <p:nvSpPr>
          <p:cNvPr id="69633" name="Заголовок 1"/>
          <p:cNvSpPr>
            <a:spLocks noGrp="1"/>
          </p:cNvSpPr>
          <p:nvPr>
            <p:ph type="title"/>
          </p:nvPr>
        </p:nvSpPr>
        <p:spPr>
          <a:xfrm>
            <a:off x="395536" y="1"/>
            <a:ext cx="8405564" cy="1124744"/>
          </a:xfrm>
        </p:spPr>
        <p:txBody>
          <a:bodyPr/>
          <a:lstStyle/>
          <a:p>
            <a:r>
              <a:rPr lang="ru-RU" dirty="0" smtClean="0">
                <a:solidFill>
                  <a:schemeClr val="accent6">
                    <a:lumMod val="75000"/>
                  </a:schemeClr>
                </a:solidFill>
              </a:rPr>
              <a:t>… беду отводи до удара.</a:t>
            </a:r>
          </a:p>
        </p:txBody>
      </p:sp>
      <p:sp>
        <p:nvSpPr>
          <p:cNvPr id="3" name="Выгнутая вниз стрелка 2">
            <a:hlinkClick r:id="rId4" action="ppaction://hlinksldjump" highlightClick="1"/>
          </p:cNvPr>
          <p:cNvSpPr/>
          <p:nvPr/>
        </p:nvSpPr>
        <p:spPr>
          <a:xfrm>
            <a:off x="7929586" y="5929330"/>
            <a:ext cx="1071570" cy="714380"/>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 name="Прямоугольник 1"/>
          <p:cNvSpPr/>
          <p:nvPr/>
        </p:nvSpPr>
        <p:spPr>
          <a:xfrm>
            <a:off x="0" y="836712"/>
            <a:ext cx="9001156" cy="3323987"/>
          </a:xfrm>
          <a:prstGeom prst="rect">
            <a:avLst/>
          </a:prstGeom>
        </p:spPr>
        <p:txBody>
          <a:bodyPr wrap="square">
            <a:spAutoFit/>
          </a:bodyPr>
          <a:lstStyle/>
          <a:p>
            <a:r>
              <a:rPr lang="ru-RU" sz="2400" b="1" dirty="0" smtClean="0"/>
              <a:t>В Приморском крае 19 </a:t>
            </a:r>
            <a:r>
              <a:rPr lang="ru-RU" sz="2400" b="1" dirty="0"/>
              <a:t>октября после тушения пожара были обнаружены тела девочки и мальчика 2007 г.р. По предварительной версии, причиной смерти детей является отравление угарным газом. Следователи пытаются выяснить, по какой причине погибшие были оставлены без присмотра родителей. Решается вопрос о возбуждении уголовного дела по ст.109 УК РФ – "Причинение смерти по неосторожности".</a:t>
            </a:r>
          </a:p>
          <a:p>
            <a:endParaRPr lang="ru-RU" b="1"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06" y="3645024"/>
            <a:ext cx="6072578" cy="299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991254"/>
      </p:ext>
    </p:extLst>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Администратор\Мои документы\Мои рисунки\ееее\228755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7" y="59593"/>
            <a:ext cx="3693675" cy="228928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059832" y="274638"/>
            <a:ext cx="6084168" cy="2146250"/>
          </a:xfrm>
        </p:spPr>
        <p:txBody>
          <a:bodyPr/>
          <a:lstStyle/>
          <a:p>
            <a:r>
              <a:rPr lang="ru-RU" dirty="0"/>
              <a:t> </a:t>
            </a:r>
            <a:r>
              <a:rPr lang="ru-RU" sz="4000" dirty="0">
                <a:solidFill>
                  <a:srgbClr val="FFFF00"/>
                </a:solidFill>
              </a:rPr>
              <a:t>На Дальнем Востоке в дни праздников в бытовых пожарах погибли 12 человек.</a:t>
            </a:r>
          </a:p>
        </p:txBody>
      </p:sp>
      <p:sp>
        <p:nvSpPr>
          <p:cNvPr id="3" name="Прямоугольник 2"/>
          <p:cNvSpPr/>
          <p:nvPr/>
        </p:nvSpPr>
        <p:spPr>
          <a:xfrm>
            <a:off x="0" y="2348880"/>
            <a:ext cx="9144000" cy="4401205"/>
          </a:xfrm>
          <a:prstGeom prst="rect">
            <a:avLst/>
          </a:prstGeom>
        </p:spPr>
        <p:txBody>
          <a:bodyPr wrap="square">
            <a:spAutoFit/>
          </a:bodyPr>
          <a:lstStyle/>
          <a:p>
            <a:r>
              <a:rPr lang="ru-RU" sz="2800" dirty="0"/>
              <a:t>Три человека погибли за выходные в Бурятии. 17 </a:t>
            </a:r>
            <a:r>
              <a:rPr lang="ru-RU" sz="2800" dirty="0" smtClean="0"/>
              <a:t>декабря2012года </a:t>
            </a:r>
            <a:r>
              <a:rPr lang="ru-RU" sz="2800" dirty="0"/>
              <a:t>в 10.13 ч. на телефон спасения «01» поступило сообщение о пожаре жилого дома в селе Монды </a:t>
            </a:r>
            <a:r>
              <a:rPr lang="ru-RU" sz="2800" dirty="0" err="1"/>
              <a:t>Тункинского</a:t>
            </a:r>
            <a:r>
              <a:rPr lang="ru-RU" sz="2800" dirty="0"/>
              <a:t> </a:t>
            </a:r>
            <a:r>
              <a:rPr lang="ru-RU" sz="2800" dirty="0" smtClean="0"/>
              <a:t>района В </a:t>
            </a:r>
            <a:r>
              <a:rPr lang="ru-RU" sz="2800" dirty="0"/>
              <a:t>ходе разбора места пожара в доме обнаружено два трупа детей – девочек, одной из которых был один год, второй - пять лет. В результате пожара сгорел дом на площади 42 </a:t>
            </a:r>
            <a:r>
              <a:rPr lang="ru-RU" sz="2800" dirty="0" err="1"/>
              <a:t>кв.м</a:t>
            </a:r>
            <a:r>
              <a:rPr lang="ru-RU" sz="2800" dirty="0"/>
              <a:t>. произошло обрушение конструкций. Причина пожара – короткое замыкание проводки. Виновное лицо – мать погибших</a:t>
            </a:r>
            <a:r>
              <a:rPr lang="ru-RU" sz="2400" dirty="0"/>
              <a:t>. </a:t>
            </a:r>
          </a:p>
        </p:txBody>
      </p:sp>
    </p:spTree>
    <p:extLst>
      <p:ext uri="{BB962C8B-B14F-4D97-AF65-F5344CB8AC3E}">
        <p14:creationId xmlns:p14="http://schemas.microsoft.com/office/powerpoint/2010/main" val="186634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740307"/>
          </a:xfrm>
          <a:prstGeom prst="rect">
            <a:avLst/>
          </a:prstGeom>
        </p:spPr>
        <p:txBody>
          <a:bodyPr wrap="square">
            <a:spAutoFit/>
          </a:bodyPr>
          <a:lstStyle/>
          <a:p>
            <a:r>
              <a:rPr lang="ru-RU" sz="3600" dirty="0"/>
              <a:t>В 2011 в Пермском крае зафиксировано 473 случая гибели детей (за январь-декабрь 2010 года по данным </a:t>
            </a:r>
            <a:r>
              <a:rPr lang="ru-RU" sz="3600" dirty="0" err="1"/>
              <a:t>Пермьстат</a:t>
            </a:r>
            <a:r>
              <a:rPr lang="ru-RU" sz="3600" dirty="0"/>
              <a:t> </a:t>
            </a:r>
            <a:r>
              <a:rPr lang="ru-RU" sz="3600" dirty="0" smtClean="0"/>
              <a:t>– 538детей).</a:t>
            </a:r>
          </a:p>
          <a:p>
            <a:r>
              <a:rPr lang="ru-RU" sz="3600" dirty="0" smtClean="0"/>
              <a:t> </a:t>
            </a:r>
            <a:r>
              <a:rPr lang="ru-RU" sz="3600" dirty="0"/>
              <a:t>Из общего количества погибших детей 261 чел</a:t>
            </a:r>
            <a:r>
              <a:rPr lang="ru-RU" sz="3600" dirty="0" smtClean="0"/>
              <a:t>. </a:t>
            </a:r>
            <a:r>
              <a:rPr lang="ru-RU" sz="3600" dirty="0"/>
              <a:t>в возрасте от 0 до </a:t>
            </a:r>
            <a:r>
              <a:rPr lang="ru-RU" sz="3600" dirty="0" smtClean="0"/>
              <a:t>года, </a:t>
            </a:r>
          </a:p>
          <a:p>
            <a:r>
              <a:rPr lang="ru-RU" sz="3600" dirty="0" smtClean="0"/>
              <a:t>53 чел. </a:t>
            </a:r>
            <a:r>
              <a:rPr lang="ru-RU" sz="3600" dirty="0"/>
              <a:t>в возрасте от 1 до 3 </a:t>
            </a:r>
            <a:r>
              <a:rPr lang="ru-RU" sz="3600" dirty="0" smtClean="0"/>
              <a:t>лет, </a:t>
            </a:r>
          </a:p>
          <a:p>
            <a:r>
              <a:rPr lang="ru-RU" sz="3600" dirty="0" smtClean="0"/>
              <a:t>98 </a:t>
            </a:r>
            <a:r>
              <a:rPr lang="ru-RU" sz="3600" dirty="0"/>
              <a:t>чел. </a:t>
            </a:r>
            <a:r>
              <a:rPr lang="ru-RU" sz="3600" dirty="0" smtClean="0"/>
              <a:t>в </a:t>
            </a:r>
            <a:r>
              <a:rPr lang="ru-RU" sz="3600" dirty="0"/>
              <a:t>возрасте от 4 до 14 </a:t>
            </a:r>
            <a:r>
              <a:rPr lang="ru-RU" sz="3600" dirty="0" smtClean="0"/>
              <a:t>лет, </a:t>
            </a:r>
          </a:p>
          <a:p>
            <a:r>
              <a:rPr lang="ru-RU" sz="3600" dirty="0" smtClean="0"/>
              <a:t>61 </a:t>
            </a:r>
            <a:r>
              <a:rPr lang="ru-RU" sz="3600" dirty="0"/>
              <a:t>чел. </a:t>
            </a:r>
            <a:r>
              <a:rPr lang="ru-RU" sz="3600" dirty="0" smtClean="0"/>
              <a:t>в </a:t>
            </a:r>
            <a:r>
              <a:rPr lang="ru-RU" sz="3600" dirty="0"/>
              <a:t>возрасте от 15 до 18 лет. </a:t>
            </a:r>
            <a:endParaRPr lang="ru-RU" sz="3600" dirty="0" smtClean="0"/>
          </a:p>
          <a:p>
            <a:r>
              <a:rPr lang="ru-RU" sz="3600" dirty="0" smtClean="0"/>
              <a:t>Наибольшее </a:t>
            </a:r>
            <a:r>
              <a:rPr lang="ru-RU" sz="3600" dirty="0"/>
              <a:t>количество детей погибло по болезни (296 чел.) </a:t>
            </a:r>
            <a:endParaRPr lang="ru-RU" sz="3600" dirty="0" smtClean="0"/>
          </a:p>
          <a:p>
            <a:r>
              <a:rPr lang="ru-RU" sz="3600" dirty="0" smtClean="0"/>
              <a:t> </a:t>
            </a:r>
            <a:r>
              <a:rPr lang="ru-RU" sz="3200" dirty="0" smtClean="0"/>
              <a:t>В </a:t>
            </a:r>
            <a:r>
              <a:rPr lang="ru-RU" sz="3200" dirty="0"/>
              <a:t>результате несчастных случаев (112 чел.).</a:t>
            </a:r>
          </a:p>
        </p:txBody>
      </p:sp>
    </p:spTree>
    <p:extLst>
      <p:ext uri="{BB962C8B-B14F-4D97-AF65-F5344CB8AC3E}">
        <p14:creationId xmlns:p14="http://schemas.microsoft.com/office/powerpoint/2010/main" val="1655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58370" name="Рисунок 3" descr="пожар в офисе"/>
          <p:cNvPicPr>
            <a:picLocks noChangeAspect="1" noChangeArrowheads="1"/>
          </p:cNvPicPr>
          <p:nvPr/>
        </p:nvPicPr>
        <p:blipFill>
          <a:blip r:embed="rId2"/>
          <a:srcRect/>
          <a:stretch>
            <a:fillRect/>
          </a:stretch>
        </p:blipFill>
        <p:spPr bwMode="auto">
          <a:xfrm>
            <a:off x="0" y="0"/>
            <a:ext cx="8931275" cy="6858000"/>
          </a:xfrm>
          <a:prstGeom prst="rect">
            <a:avLst/>
          </a:prstGeom>
          <a:noFill/>
          <a:ln w="9525">
            <a:noFill/>
            <a:miter lim="800000"/>
            <a:headEnd/>
            <a:tailEnd/>
          </a:ln>
        </p:spPr>
      </p:pic>
      <p:sp>
        <p:nvSpPr>
          <p:cNvPr id="2" name="Заголовок 1"/>
          <p:cNvSpPr>
            <a:spLocks noGrp="1"/>
          </p:cNvSpPr>
          <p:nvPr>
            <p:ph type="title"/>
          </p:nvPr>
        </p:nvSpPr>
        <p:spPr>
          <a:xfrm>
            <a:off x="285720" y="1000108"/>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01</a:t>
            </a:r>
            <a:endPar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Выгнутая вниз стрелка 2">
            <a:hlinkClick r:id="rId3" action="ppaction://hlinksldjump" highlightClick="1"/>
          </p:cNvPr>
          <p:cNvSpPr/>
          <p:nvPr/>
        </p:nvSpPr>
        <p:spPr>
          <a:xfrm>
            <a:off x="7429520" y="5357826"/>
            <a:ext cx="1500198" cy="1143008"/>
          </a:xfrm>
          <a:prstGeom prst="curvedUp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0"/>
            <a:ext cx="8751763" cy="4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391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391</TotalTime>
  <Words>602</Words>
  <Application>Microsoft Office PowerPoint</Application>
  <PresentationFormat>Экран (4:3)</PresentationFormat>
  <Paragraphs>47</Paragraphs>
  <Slides>21</Slides>
  <Notes>1</Notes>
  <HiddenSlides>0</HiddenSlides>
  <MMClips>0</MMClips>
  <ScaleCrop>false</ScaleCrop>
  <HeadingPairs>
    <vt:vector size="4" baseType="variant">
      <vt:variant>
        <vt:lpstr>Тема</vt:lpstr>
      </vt:variant>
      <vt:variant>
        <vt:i4>8</vt:i4>
      </vt:variant>
      <vt:variant>
        <vt:lpstr>Заголовки слайдов</vt:lpstr>
      </vt:variant>
      <vt:variant>
        <vt:i4>21</vt:i4>
      </vt:variant>
    </vt:vector>
  </HeadingPairs>
  <TitlesOfParts>
    <vt:vector size="29" baseType="lpstr">
      <vt:lpstr>Тема Office</vt:lpstr>
      <vt:lpstr>Техническая</vt:lpstr>
      <vt:lpstr>1_Техническая</vt:lpstr>
      <vt:lpstr>1_Апекс</vt:lpstr>
      <vt:lpstr>1_Тема Office</vt:lpstr>
      <vt:lpstr>2_Тема Office</vt:lpstr>
      <vt:lpstr>3_Тема Office</vt:lpstr>
      <vt:lpstr>4_Тема Office</vt:lpstr>
      <vt:lpstr>Презентация PowerPoint</vt:lpstr>
      <vt:lpstr>Презентация PowerPoint</vt:lpstr>
      <vt:lpstr>Презентация PowerPoint</vt:lpstr>
      <vt:lpstr>Пожар – неконтролируемый процесс горения, сопровождающийся уничтожением материальных ценностей и создающий опасность для жизни людей.</vt:lpstr>
      <vt:lpstr>Наше спасение не в увеличении количества пожарных частей, а в грамотности и соблюдении правил поведения самих людей.</vt:lpstr>
      <vt:lpstr>… беду отводи до удара.</vt:lpstr>
      <vt:lpstr> На Дальнем Востоке в дни праздников в бытовых пожарах погибли 12 человек.</vt:lpstr>
      <vt:lpstr>Презентация PowerPoint</vt:lpstr>
      <vt:lpstr>01</vt:lpstr>
      <vt:lpstr>1. Позвонить по телефону «01», сообщить характер возгорания и свой точный адрес. 2. Если огонь невелик, попробуйте с ним справиться (песок, плотная мокрая ткань, вода). Если горение продолжается, покинь квартиру, выключив электричество и газ. 3. Сообщи соседям о пожаре. </vt:lpstr>
      <vt:lpstr>Быстро отключить телевизор или любой электроприбор  от сети, накрыть его одеялом или половиком, а затем распахнуть двери и окна, вызвать пожарную охрану.</vt:lpstr>
      <vt:lpstr>Огонь</vt:lpstr>
      <vt:lpstr>1. Не прятаться,  не открывать окна. 2. Передвигайся к выходу на четвереньках или ползком (внизу дыма меньше) и дыши через влажную ткань, прикрыв ею нос. 3. Уходя из квартиры, закрой дверь.</vt:lpstr>
      <vt:lpstr>01</vt:lpstr>
      <vt:lpstr>1.Окопать участок вокруг себя как можно большей площадью , если не куда бежать и если есть лопата.</vt:lpstr>
      <vt:lpstr>2.Если вы оказались в зоне лесного пожара, определите направление ветра и двигайтесь в противоположном направлении.</vt:lpstr>
      <vt:lpstr>Приготовить специальное место для постоянного инвентаря :метлы, песка, емкости с водой, лопаты– огнетушителя, (сколько машин - столько огнетушителей.)</vt:lpstr>
      <vt:lpstr>1. Залить водой. 2. Хорошенько перемешать костер лопатой (если нет лопаты, можно взять топор или заостренную сырую палку). Не забудьте сдвинуть все камни, крупные головешки, обгоревшие остатки бревен – под ними могут быть угли – залить все водой. </vt:lpstr>
      <vt:lpstr>1. Сбить пламя, разобрать костер, разворошить угли и головешки.  2. перемешать лопатой или другим подручным инструментом пепел и окопать кострище по кругу.  3. Забросать костер толстым слоем грунта (не менее 30см).  4. Тщательно затоптать слой земли на кострище, пока оно не перестанет дымиться.  5. Не уходите сразу от кострища, убедитесь, что через 15-20 мин. оно не начнет снова дымиться. </vt:lpstr>
      <vt:lpstr>1. Ожоговую поверхность следует подставить под струю чистой холодной воды на 20 – 30 минут. 2. Обработать рану пенообразующим аэрозолем. 3. Наложить стерильную повязку. 4. Обратиться к врачу.</vt:lpstr>
      <vt:lpstr>Шар земной – наш дом родной, Но теперь от века к веку Он в опасности большой От деяний человека. Лес зеленый охраняй, Никогда не поджигай! Не губи деревья ты, сохрани в лесу цветы! Нам природа подарила, Разум, силу и уменье. Воздадим же ей сполна Чтоб она была жива! Берегите детей помните они цветы нашей жизни !!!</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 допустим пожара»</dc:title>
  <dc:creator>User</dc:creator>
  <cp:lastModifiedBy>User</cp:lastModifiedBy>
  <cp:revision>38</cp:revision>
  <dcterms:created xsi:type="dcterms:W3CDTF">2010-08-04T10:22:02Z</dcterms:created>
  <dcterms:modified xsi:type="dcterms:W3CDTF">2013-04-25T06:48:19Z</dcterms:modified>
</cp:coreProperties>
</file>