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62" r:id="rId5"/>
    <p:sldId id="263" r:id="rId6"/>
    <p:sldId id="264" r:id="rId7"/>
    <p:sldId id="265" r:id="rId8"/>
    <p:sldId id="259" r:id="rId9"/>
    <p:sldId id="268" r:id="rId10"/>
    <p:sldId id="267" r:id="rId11"/>
    <p:sldId id="269" r:id="rId12"/>
    <p:sldId id="273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46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D4F6-D0E8-4FD4-90A6-18E99CB955B1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6BF1-5669-421F-B3A1-63DBB5176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D4F6-D0E8-4FD4-90A6-18E99CB955B1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6BF1-5669-421F-B3A1-63DBB5176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D4F6-D0E8-4FD4-90A6-18E99CB955B1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6BF1-5669-421F-B3A1-63DBB5176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D4F6-D0E8-4FD4-90A6-18E99CB955B1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6BF1-5669-421F-B3A1-63DBB5176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D4F6-D0E8-4FD4-90A6-18E99CB955B1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6BF1-5669-421F-B3A1-63DBB5176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D4F6-D0E8-4FD4-90A6-18E99CB955B1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6BF1-5669-421F-B3A1-63DBB5176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D4F6-D0E8-4FD4-90A6-18E99CB955B1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6BF1-5669-421F-B3A1-63DBB5176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D4F6-D0E8-4FD4-90A6-18E99CB955B1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6BF1-5669-421F-B3A1-63DBB5176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D4F6-D0E8-4FD4-90A6-18E99CB955B1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6BF1-5669-421F-B3A1-63DBB5176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D4F6-D0E8-4FD4-90A6-18E99CB955B1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6BF1-5669-421F-B3A1-63DBB5176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D4F6-D0E8-4FD4-90A6-18E99CB955B1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6BF1-5669-421F-B3A1-63DBB5176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5D4F6-D0E8-4FD4-90A6-18E99CB955B1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F6BF1-5669-421F-B3A1-63DBB5176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hand-made-grana.ucoz.ru/photo/60" TargetMode="External"/><Relationship Id="rId2" Type="http://schemas.openxmlformats.org/officeDocument/2006/relationships/hyperlink" Target="http://www.forum-grad.ru/rabota-s-bumagoii/12227-kvilling-osnovi-i-prostoii-master-klas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tranamasterov.ru/node/136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icasaweb.google.com/lh/photo/MWLOZBBv4ALeFj5nz8Q9aA?feat=embedwebsite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icasaweb.google.com/lh/photo/SBtjIf6hPeE36Sn2doXnaA?feat=embedwebsite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gif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285728"/>
            <a:ext cx="4927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Мастер-класс.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142984"/>
            <a:ext cx="8286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Тема</a:t>
            </a:r>
            <a:r>
              <a:rPr lang="ru-RU" sz="3200" dirty="0" smtClean="0"/>
              <a:t>: </a:t>
            </a:r>
            <a:r>
              <a:rPr lang="ru-RU" sz="3200" i="1" dirty="0" smtClean="0"/>
              <a:t>«Формирование образовательного пространства на занятиях кружка «Волшебный </a:t>
            </a:r>
            <a:r>
              <a:rPr lang="ru-RU" sz="3200" i="1" dirty="0" err="1" smtClean="0"/>
              <a:t>квиллинг</a:t>
            </a:r>
            <a:r>
              <a:rPr lang="ru-RU" sz="3200" i="1" dirty="0" smtClean="0"/>
              <a:t>», обеспечивающего развитие творческого потенциала младших школьников»</a:t>
            </a:r>
          </a:p>
          <a:p>
            <a:r>
              <a:rPr lang="ru-RU" sz="3200" i="1" dirty="0"/>
              <a:t> </a:t>
            </a:r>
            <a:r>
              <a:rPr lang="ru-RU" sz="3200" i="1" dirty="0" smtClean="0"/>
              <a:t>  (Изготовление снежинок в технике «</a:t>
            </a:r>
            <a:r>
              <a:rPr lang="ru-RU" sz="3200" i="1" dirty="0" err="1" smtClean="0"/>
              <a:t>квиллинг</a:t>
            </a:r>
            <a:r>
              <a:rPr lang="ru-RU" sz="3200" i="1" dirty="0" smtClean="0"/>
              <a:t>»)</a:t>
            </a:r>
            <a:endParaRPr lang="ru-RU" sz="3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4714884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Высшей квалификационной категории</a:t>
            </a:r>
          </a:p>
          <a:p>
            <a:r>
              <a:rPr lang="ru-RU" dirty="0" smtClean="0"/>
              <a:t>Кузьмичёва Н.В.</a:t>
            </a:r>
          </a:p>
          <a:p>
            <a:r>
              <a:rPr lang="ru-RU" dirty="0" smtClean="0"/>
              <a:t>МОУ «СОШ №28» г. Балаково</a:t>
            </a:r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28604"/>
            <a:ext cx="7643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Последовательность сборки снежинки.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071546"/>
            <a:ext cx="71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ru-RU" sz="3600" u="sng" dirty="0">
                <a:solidFill>
                  <a:schemeClr val="tx2">
                    <a:lumMod val="75000"/>
                  </a:schemeClr>
                </a:solidFill>
              </a:rPr>
              <a:t>Вариант 1</a:t>
            </a:r>
          </a:p>
          <a:p>
            <a:pPr>
              <a:defRPr/>
            </a:pPr>
            <a:r>
              <a:rPr lang="ru-RU" sz="3600" dirty="0"/>
              <a:t>1 ряд: шесть «Капель» склеить</a:t>
            </a:r>
          </a:p>
          <a:p>
            <a:pPr>
              <a:buFont typeface="Arial" charset="0"/>
              <a:buNone/>
              <a:defRPr/>
            </a:pPr>
            <a:r>
              <a:rPr lang="ru-RU" sz="3600" dirty="0"/>
              <a:t>    вместе боковыми </a:t>
            </a:r>
            <a:r>
              <a:rPr lang="ru-RU" sz="3600" dirty="0" smtClean="0"/>
              <a:t>сторонами.</a:t>
            </a:r>
          </a:p>
          <a:p>
            <a:pPr>
              <a:buFont typeface="Arial" charset="0"/>
              <a:buNone/>
              <a:defRPr/>
            </a:pPr>
            <a:r>
              <a:rPr lang="ru-RU" sz="3600" dirty="0" smtClean="0"/>
              <a:t>                                                 </a:t>
            </a:r>
            <a:endParaRPr lang="ru-RU" sz="3600" dirty="0"/>
          </a:p>
          <a:p>
            <a:pPr>
              <a:defRPr/>
            </a:pPr>
            <a:r>
              <a:rPr lang="ru-RU" sz="3600" dirty="0"/>
              <a:t>2 ряд: вклеить шесть «Стрелок</a:t>
            </a:r>
            <a:r>
              <a:rPr lang="ru-RU" sz="3600" dirty="0" smtClean="0"/>
              <a:t>».</a:t>
            </a:r>
          </a:p>
          <a:p>
            <a:pPr>
              <a:defRPr/>
            </a:pPr>
            <a:r>
              <a:rPr lang="ru-RU" sz="3600" dirty="0" smtClean="0"/>
              <a:t>       </a:t>
            </a:r>
            <a:endParaRPr lang="ru-RU" sz="3600" dirty="0"/>
          </a:p>
          <a:p>
            <a:pPr>
              <a:defRPr/>
            </a:pPr>
            <a:r>
              <a:rPr lang="ru-RU" sz="3600" dirty="0"/>
              <a:t>3 ряд: приклеить к «Стрелкам» шесть «Квадратов».</a:t>
            </a:r>
          </a:p>
        </p:txBody>
      </p:sp>
      <p:pic>
        <p:nvPicPr>
          <p:cNvPr id="4" name="Рисунок 3" descr="Снежинки квиллинг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72264" y="1785926"/>
            <a:ext cx="914400" cy="83820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Снежинки квиллинг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768" y="2928934"/>
            <a:ext cx="914400" cy="91440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Снежинки квиллинг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929586" y="4000504"/>
            <a:ext cx="990600" cy="99060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Выгнутая вверх стрелка 6"/>
          <p:cNvSpPr/>
          <p:nvPr/>
        </p:nvSpPr>
        <p:spPr>
          <a:xfrm rot="685534">
            <a:off x="7518459" y="2055662"/>
            <a:ext cx="627071" cy="67497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685534">
            <a:off x="8133103" y="3270108"/>
            <a:ext cx="627071" cy="67497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ru-RU" sz="3600" u="sng" dirty="0">
                <a:solidFill>
                  <a:schemeClr val="tx2">
                    <a:lumMod val="75000"/>
                  </a:schemeClr>
                </a:solidFill>
              </a:rPr>
              <a:t>Вариант 2</a:t>
            </a:r>
          </a:p>
          <a:p>
            <a:pPr>
              <a:defRPr/>
            </a:pPr>
            <a:r>
              <a:rPr lang="ru-RU" sz="3600" dirty="0"/>
              <a:t>Снежинка из шести «</a:t>
            </a:r>
            <a:r>
              <a:rPr lang="ru-RU" sz="3600" dirty="0" smtClean="0"/>
              <a:t>Глазков», </a:t>
            </a:r>
            <a:r>
              <a:rPr lang="ru-RU" sz="3600" dirty="0"/>
              <a:t>«Полумесяцев» и «Капель»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3" name="Рисунок 2" descr="Снежинки квиллинг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388" y="1571612"/>
            <a:ext cx="990600" cy="114300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Содержимое 5" descr="SANY001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0812431">
            <a:off x="693179" y="3050055"/>
            <a:ext cx="2633650" cy="229013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836683">
            <a:off x="5896392" y="3431539"/>
            <a:ext cx="2699823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3848" y="2996952"/>
            <a:ext cx="2838783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5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769992">
            <a:off x="309148" y="446993"/>
            <a:ext cx="4113179" cy="3084885"/>
          </a:xfrm>
          <a:prstGeom prst="roundRect">
            <a:avLst/>
          </a:prstGeom>
        </p:spPr>
      </p:pic>
      <p:pic>
        <p:nvPicPr>
          <p:cNvPr id="4" name="Рисунок 3" descr="DSC0052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263687">
            <a:off x="4259263" y="293063"/>
            <a:ext cx="4667282" cy="3500462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3857628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_AlgeriusBlw" pitchFamily="82" charset="-52"/>
              </a:rPr>
              <a:t>            </a:t>
            </a:r>
            <a:r>
              <a:rPr lang="ru-RU" sz="3600" b="1" dirty="0" smtClean="0">
                <a:solidFill>
                  <a:srgbClr val="002060"/>
                </a:solidFill>
                <a:latin typeface="a_AlgeriusBlw" pitchFamily="82" charset="-52"/>
              </a:rPr>
              <a:t>Желаю     всем творческих  успехов!</a:t>
            </a:r>
            <a:endParaRPr lang="ru-RU" sz="3600" b="1" dirty="0">
              <a:solidFill>
                <a:srgbClr val="002060"/>
              </a:solidFill>
              <a:latin typeface="a_AlgeriusBlw" pitchFamily="82" charset="-52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Ресурсы использованные при подготовке презентации.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736"/>
            <a:ext cx="50006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hlinkClick r:id="rId2"/>
              </a:rPr>
              <a:t>http://www.forum-grad.ru/rabota-s-bumagoii/12227-kvilling-osnovi-i-prostoii-master-klass.html</a:t>
            </a:r>
            <a:endParaRPr lang="ru-RU" sz="2800" dirty="0"/>
          </a:p>
          <a:p>
            <a:pPr>
              <a:defRPr/>
            </a:pPr>
            <a:r>
              <a:rPr lang="ru-RU" sz="2800" dirty="0"/>
              <a:t> </a:t>
            </a:r>
            <a:r>
              <a:rPr lang="ru-RU" sz="2800" dirty="0">
                <a:hlinkClick r:id="rId3"/>
              </a:rPr>
              <a:t>http://hand-made-grana.ucoz.ru/photo/60</a:t>
            </a:r>
            <a:endParaRPr lang="ru-RU" sz="2800" dirty="0"/>
          </a:p>
          <a:p>
            <a:pPr>
              <a:defRPr/>
            </a:pPr>
            <a:r>
              <a:rPr lang="ru-RU" sz="2800" u="sng" dirty="0">
                <a:hlinkClick r:id="rId4"/>
              </a:rPr>
              <a:t>http://stranamasterov.ru/node/1364</a:t>
            </a:r>
            <a:endParaRPr lang="ru-RU" sz="2800" u="sng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85728"/>
            <a:ext cx="628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Квиллинг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(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Quilling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)  - </a:t>
            </a: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71546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- </a:t>
            </a:r>
            <a:r>
              <a:rPr lang="ru-RU" sz="3600" dirty="0" smtClean="0"/>
              <a:t>техника бумажной филиграни, искусство скручивать полоски бумаги, придавая им форму различных элементов, из которых впоследствии составляют композиции. </a:t>
            </a:r>
            <a:endParaRPr lang="ru-RU" sz="3600" dirty="0"/>
          </a:p>
        </p:txBody>
      </p:sp>
      <p:pic>
        <p:nvPicPr>
          <p:cNvPr id="4" name="Рисунок 3" descr="quillingshop-quilling-sheme-snowflake-sm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15140" y="3357562"/>
            <a:ext cx="2262204" cy="2262204"/>
          </a:xfrm>
          <a:prstGeom prst="ellipse">
            <a:avLst/>
          </a:prstGeom>
        </p:spPr>
      </p:pic>
      <p:pic>
        <p:nvPicPr>
          <p:cNvPr id="1026" name="Picture 2" descr="C:\Documents and Settings\Admin\Рабочий стол\поделки на фестиваль\PICT6296-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429000"/>
            <a:ext cx="2743200" cy="2200275"/>
          </a:xfrm>
          <a:prstGeom prst="round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_092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211505">
            <a:off x="348830" y="2537228"/>
            <a:ext cx="2093284" cy="2203780"/>
          </a:xfrm>
          <a:prstGeom prst="rect">
            <a:avLst/>
          </a:prstGeom>
        </p:spPr>
      </p:pic>
      <p:pic>
        <p:nvPicPr>
          <p:cNvPr id="3" name="Рисунок 2" descr="dcf2651e7f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90528">
            <a:off x="6297178" y="2860048"/>
            <a:ext cx="2702674" cy="1919290"/>
          </a:xfrm>
          <a:prstGeom prst="rect">
            <a:avLst/>
          </a:prstGeom>
        </p:spPr>
      </p:pic>
      <p:pic>
        <p:nvPicPr>
          <p:cNvPr id="4" name="Рисунок 3" descr="rabin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133507">
            <a:off x="5803478" y="4634256"/>
            <a:ext cx="2573382" cy="1857158"/>
          </a:xfrm>
          <a:prstGeom prst="rect">
            <a:avLst/>
          </a:prstGeom>
        </p:spPr>
      </p:pic>
      <p:pic>
        <p:nvPicPr>
          <p:cNvPr id="2050" name="Picture 2" descr="C:\Documents and Settings\Admin\Рабочий стол\поделки на фестиваль\romashki_i_kookolchiki_mini___kopiya_f_00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000009">
            <a:off x="1402467" y="4379439"/>
            <a:ext cx="1739843" cy="2205435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поделки на фестиваль\Рисунок10(1)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14678" y="3429000"/>
            <a:ext cx="2500311" cy="2357454"/>
          </a:xfrm>
          <a:prstGeom prst="rect">
            <a:avLst/>
          </a:prstGeom>
          <a:noFill/>
        </p:spPr>
      </p:pic>
      <p:pic>
        <p:nvPicPr>
          <p:cNvPr id="7" name="Рисунок 6" descr="Рисунок1(24).pn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857224" y="0"/>
            <a:ext cx="7572428" cy="3885416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Подготовка бумаги.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00108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3200" dirty="0"/>
              <a:t>Бумагу нарезаем под линейку канцелярским ножом на полоски шириной 3-5 мм и длиной примерно 25-30 </a:t>
            </a:r>
            <a:r>
              <a:rPr lang="ru-RU" sz="3200" dirty="0" smtClean="0"/>
              <a:t>см.</a:t>
            </a:r>
            <a:endParaRPr lang="ru-RU" sz="3200" dirty="0"/>
          </a:p>
        </p:txBody>
      </p:sp>
      <p:pic>
        <p:nvPicPr>
          <p:cNvPr id="4" name="Рисунок 3" descr="Нарезание полос для квиллинга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2428868"/>
            <a:ext cx="3286148" cy="3071834"/>
          </a:xfrm>
          <a:prstGeom prst="round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85728"/>
            <a:ext cx="4714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Кручение.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85794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/>
              <a:t>Полоска бумаги накручивается </a:t>
            </a:r>
            <a:r>
              <a:rPr lang="ru-RU" sz="3200" dirty="0" smtClean="0"/>
              <a:t>на  зубочистку.</a:t>
            </a:r>
            <a:endParaRPr lang="ru-RU" sz="3200" dirty="0"/>
          </a:p>
        </p:txBody>
      </p:sp>
      <p:pic>
        <p:nvPicPr>
          <p:cNvPr id="4" name="Рисунок 15" descr="Снежинки квиллинг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1785926"/>
            <a:ext cx="1676400" cy="99060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2357422" y="2143116"/>
            <a:ext cx="685800" cy="209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16" descr="Снежинки квиллинг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71802" y="1714488"/>
            <a:ext cx="1524000" cy="106680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4643438" y="2143116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17" descr="Снежинки квиллинг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57818" y="1785926"/>
            <a:ext cx="1295400" cy="106680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3357562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3200" dirty="0"/>
              <a:t>В результате должна образоваться плотная спираль меньше сантиметра в </a:t>
            </a:r>
            <a:r>
              <a:rPr lang="ru-RU" sz="3200" dirty="0" smtClean="0"/>
              <a:t>диаметре.</a:t>
            </a:r>
            <a:endParaRPr lang="ru-RU" sz="3200" dirty="0"/>
          </a:p>
        </p:txBody>
      </p:sp>
      <p:pic>
        <p:nvPicPr>
          <p:cNvPr id="12" name="Рисунок 11" descr="http://www.paper-art.ru/modules/cjaycontent/images/roll_begin.jpg"/>
          <p:cNvPicPr/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58082" y="4500570"/>
            <a:ext cx="1338266" cy="1285884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80010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3200" dirty="0"/>
              <a:t>Аккуратно снять рулончик с зубочистки и поместить в отверстие офицерской линейки диаметром 1.5-2 см., распустить до нужного размера и кончик ленты скрепить </a:t>
            </a:r>
            <a:r>
              <a:rPr lang="ru-RU" sz="3200" dirty="0" smtClean="0"/>
              <a:t>клеем.</a:t>
            </a:r>
            <a:endParaRPr lang="ru-RU" sz="3200" dirty="0"/>
          </a:p>
        </p:txBody>
      </p:sp>
      <p:pic>
        <p:nvPicPr>
          <p:cNvPr id="3" name="Рисунок 2" descr="http://www.paper-art.ru/modules/cjaycontent/images/roll.jpg"/>
          <p:cNvPicPr/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14414" y="2357430"/>
            <a:ext cx="1071570" cy="142876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8" descr="Склеивание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58016" y="2357430"/>
            <a:ext cx="1285884" cy="1393041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71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Закрытые формы.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071546"/>
            <a:ext cx="2163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Тугой ролл.</a:t>
            </a:r>
            <a:endParaRPr lang="ru-RU" sz="3200" dirty="0"/>
          </a:p>
        </p:txBody>
      </p:sp>
      <p:pic>
        <p:nvPicPr>
          <p:cNvPr id="4" name="Содержимое 5" descr="http://www.paper-art.ru/modules/cjaycontent/images/roll_begin.jpg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28860" y="1000108"/>
            <a:ext cx="1000132" cy="91440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28992" y="1071546"/>
            <a:ext cx="1344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Ролл. </a:t>
            </a:r>
            <a:endParaRPr lang="ru-RU" sz="3600" dirty="0"/>
          </a:p>
        </p:txBody>
      </p:sp>
      <p:pic>
        <p:nvPicPr>
          <p:cNvPr id="6" name="Рисунок 6" descr="http://www.paper-art.ru/modules/cjaycontent/images/rol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928670"/>
            <a:ext cx="990600" cy="106680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15008" y="1071546"/>
            <a:ext cx="14540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Капля </a:t>
            </a:r>
            <a:endParaRPr lang="ru-RU" sz="3600" dirty="0"/>
          </a:p>
        </p:txBody>
      </p:sp>
      <p:pic>
        <p:nvPicPr>
          <p:cNvPr id="8" name="Рисунок 8" descr="http://www.paper-art.ru/modules/cjaycontent/images/teadrop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768" y="857232"/>
            <a:ext cx="928694" cy="1160868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00034" y="2285992"/>
            <a:ext cx="1098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Глаз. </a:t>
            </a:r>
            <a:endParaRPr lang="ru-RU" sz="3200" dirty="0"/>
          </a:p>
        </p:txBody>
      </p:sp>
      <p:pic>
        <p:nvPicPr>
          <p:cNvPr id="10" name="Рисунок 9" descr="http://www.paper-art.ru/modules/cjaycontent/images/marquis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728" y="2214554"/>
            <a:ext cx="1000132" cy="107157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786050" y="2285992"/>
            <a:ext cx="1978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Квадрат. </a:t>
            </a:r>
            <a:endParaRPr lang="ru-RU" sz="3600" dirty="0"/>
          </a:p>
        </p:txBody>
      </p:sp>
      <p:pic>
        <p:nvPicPr>
          <p:cNvPr id="12" name="Рисунок 10" descr="http://www.paper-art.ru/modules/cjaycontent/images/square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14876" y="2285992"/>
            <a:ext cx="1066800" cy="114300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857884" y="2285992"/>
            <a:ext cx="1439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Ромб. </a:t>
            </a:r>
            <a:endParaRPr lang="ru-RU" sz="3600" dirty="0"/>
          </a:p>
        </p:txBody>
      </p:sp>
      <p:pic>
        <p:nvPicPr>
          <p:cNvPr id="14" name="Содержимое 3" descr="Снежинки квиллинг"/>
          <p:cNvPicPr>
            <a:picLocks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768" y="2214554"/>
            <a:ext cx="1143008" cy="1143008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00034" y="3643314"/>
            <a:ext cx="28278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Треугольник. </a:t>
            </a:r>
            <a:endParaRPr lang="ru-RU" sz="3600" dirty="0"/>
          </a:p>
        </p:txBody>
      </p:sp>
      <p:pic>
        <p:nvPicPr>
          <p:cNvPr id="16" name="Рисунок 11" descr="http://www.paper-art.ru/modules/cjaycontent/images/triangle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071538" y="4286256"/>
            <a:ext cx="1371600" cy="121920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3500430" y="3643314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Стрелка. </a:t>
            </a:r>
            <a:endParaRPr lang="ru-RU" sz="3600" dirty="0"/>
          </a:p>
        </p:txBody>
      </p:sp>
      <p:pic>
        <p:nvPicPr>
          <p:cNvPr id="18" name="Рисунок 17" descr="http://www.paper-art.ru/modules/cjaycontent/images/arrow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5400000">
            <a:off x="3643305" y="4357696"/>
            <a:ext cx="1143009" cy="1000132"/>
          </a:xfrm>
          <a:prstGeom prst="flowChartProcess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5929322" y="3571876"/>
            <a:ext cx="2471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Полумесяц.</a:t>
            </a:r>
            <a:endParaRPr lang="ru-RU" sz="3600" dirty="0"/>
          </a:p>
        </p:txBody>
      </p:sp>
      <p:pic>
        <p:nvPicPr>
          <p:cNvPr id="20" name="Рисунок 13" descr="http://www.paper-art.ru/modules/cjaycontent/images/bunny_ear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357950" y="4214818"/>
            <a:ext cx="1219200" cy="121920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1" name="Рисунок 20" descr="liniia-1218.gif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2214546" y="6000768"/>
            <a:ext cx="4357718" cy="58102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57166"/>
            <a:ext cx="72866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Материалы и инструменты.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142984"/>
            <a:ext cx="835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/>
              <a:t>1. Белая бумага формата </a:t>
            </a:r>
            <a:r>
              <a:rPr lang="ru-RU" sz="3600" dirty="0" smtClean="0"/>
              <a:t>А-4.</a:t>
            </a:r>
            <a:endParaRPr lang="ru-RU" sz="3600" dirty="0"/>
          </a:p>
          <a:p>
            <a:pPr>
              <a:defRPr/>
            </a:pPr>
            <a:r>
              <a:rPr lang="ru-RU" sz="3600" dirty="0" smtClean="0"/>
              <a:t>2</a:t>
            </a:r>
            <a:r>
              <a:rPr lang="ru-RU" sz="3600" dirty="0"/>
              <a:t>. </a:t>
            </a:r>
            <a:r>
              <a:rPr lang="ru-RU" sz="3600" dirty="0" smtClean="0"/>
              <a:t>Зубочистка с прорезью.</a:t>
            </a:r>
            <a:endParaRPr lang="ru-RU" sz="3600" dirty="0"/>
          </a:p>
          <a:p>
            <a:pPr>
              <a:defRPr/>
            </a:pPr>
            <a:r>
              <a:rPr lang="ru-RU" sz="3600" dirty="0"/>
              <a:t> </a:t>
            </a:r>
            <a:r>
              <a:rPr lang="ru-RU" sz="3600" dirty="0" smtClean="0"/>
              <a:t>3</a:t>
            </a:r>
            <a:r>
              <a:rPr lang="ru-RU" sz="3600" dirty="0"/>
              <a:t>. </a:t>
            </a:r>
            <a:r>
              <a:rPr lang="ru-RU" sz="3600" dirty="0" smtClean="0"/>
              <a:t>Ножницы.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4. </a:t>
            </a:r>
            <a:r>
              <a:rPr lang="ru-RU" sz="3600" dirty="0" smtClean="0"/>
              <a:t>Клей 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5. Офицерская линейка (нужны окружности разного диаметра</a:t>
            </a:r>
            <a:r>
              <a:rPr lang="ru-RU" sz="3600" dirty="0" smtClean="0"/>
              <a:t>).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Рекомендации по сборке снежинок.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000108"/>
            <a:ext cx="778674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 smtClean="0">
                <a:solidFill>
                  <a:srgbClr val="7030A0"/>
                </a:solidFill>
              </a:rPr>
              <a:t>1.Снежинку-подвеску </a:t>
            </a:r>
            <a:r>
              <a:rPr lang="ru-RU" sz="3200" b="1" i="1" dirty="0">
                <a:solidFill>
                  <a:srgbClr val="7030A0"/>
                </a:solidFill>
              </a:rPr>
              <a:t>можно делать состоящей из 1, 2, 3, 4 </a:t>
            </a:r>
            <a:r>
              <a:rPr lang="ru-RU" sz="3200" b="1" i="1" dirty="0" smtClean="0">
                <a:solidFill>
                  <a:srgbClr val="7030A0"/>
                </a:solidFill>
              </a:rPr>
              <a:t>рядов.</a:t>
            </a:r>
          </a:p>
          <a:p>
            <a:pPr>
              <a:defRPr/>
            </a:pPr>
            <a:endParaRPr lang="ru-RU" sz="3200" b="1" i="1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ru-RU" sz="3200" b="1" i="1" dirty="0">
                <a:solidFill>
                  <a:srgbClr val="7030A0"/>
                </a:solidFill>
              </a:rPr>
              <a:t> </a:t>
            </a:r>
            <a:r>
              <a:rPr lang="ru-RU" sz="3200" b="1" i="1" dirty="0" smtClean="0">
                <a:solidFill>
                  <a:srgbClr val="7030A0"/>
                </a:solidFill>
              </a:rPr>
              <a:t>2.Сначала </a:t>
            </a:r>
            <a:r>
              <a:rPr lang="ru-RU" sz="3200" b="1" i="1" dirty="0">
                <a:solidFill>
                  <a:srgbClr val="7030A0"/>
                </a:solidFill>
              </a:rPr>
              <a:t>нужно придумать такой узор, чтобы у соседних деталей </a:t>
            </a:r>
            <a:r>
              <a:rPr lang="ru-RU" sz="3200" b="1" i="1" dirty="0" smtClean="0">
                <a:solidFill>
                  <a:srgbClr val="7030A0"/>
                </a:solidFill>
              </a:rPr>
              <a:t>была </a:t>
            </a:r>
            <a:r>
              <a:rPr lang="ru-RU" sz="3200" b="1" i="1" dirty="0">
                <a:solidFill>
                  <a:srgbClr val="7030A0"/>
                </a:solidFill>
              </a:rPr>
              <a:t>достаточная площадь соприкосновения для </a:t>
            </a:r>
            <a:r>
              <a:rPr lang="ru-RU" sz="3200" b="1" i="1" dirty="0" smtClean="0">
                <a:solidFill>
                  <a:srgbClr val="7030A0"/>
                </a:solidFill>
              </a:rPr>
              <a:t>приклеивания.</a:t>
            </a:r>
          </a:p>
          <a:p>
            <a:pPr>
              <a:defRPr/>
            </a:pPr>
            <a:endParaRPr lang="ru-RU" sz="3200" b="1" i="1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ru-RU" sz="3200" b="1" i="1" dirty="0">
                <a:solidFill>
                  <a:srgbClr val="7030A0"/>
                </a:solidFill>
              </a:rPr>
              <a:t> </a:t>
            </a:r>
            <a:r>
              <a:rPr lang="ru-RU" sz="3200" b="1" i="1" dirty="0" smtClean="0">
                <a:solidFill>
                  <a:srgbClr val="7030A0"/>
                </a:solidFill>
              </a:rPr>
              <a:t>3.Для </a:t>
            </a:r>
            <a:r>
              <a:rPr lang="ru-RU" sz="3200" b="1" i="1" dirty="0">
                <a:solidFill>
                  <a:srgbClr val="7030A0"/>
                </a:solidFill>
              </a:rPr>
              <a:t>каждого ряда нужно сделать по </a:t>
            </a:r>
          </a:p>
          <a:p>
            <a:pPr>
              <a:buFont typeface="Arial" charset="0"/>
              <a:buNone/>
              <a:defRPr/>
            </a:pPr>
            <a:r>
              <a:rPr lang="ru-RU" sz="3200" b="1" i="1" dirty="0">
                <a:solidFill>
                  <a:srgbClr val="7030A0"/>
                </a:solidFill>
              </a:rPr>
              <a:t>     6 одинаковых </a:t>
            </a:r>
            <a:r>
              <a:rPr lang="ru-RU" sz="3200" b="1" i="1" dirty="0" smtClean="0">
                <a:solidFill>
                  <a:srgbClr val="7030A0"/>
                </a:solidFill>
              </a:rPr>
              <a:t>элементов.</a:t>
            </a:r>
            <a:endParaRPr lang="ru-RU" sz="3200" b="1" i="1" dirty="0">
              <a:solidFill>
                <a:srgbClr val="7030A0"/>
              </a:solidFill>
            </a:endParaRPr>
          </a:p>
          <a:p>
            <a:pPr>
              <a:defRPr/>
            </a:pPr>
            <a:endParaRPr lang="ru-RU" sz="3200" b="1" i="1" dirty="0"/>
          </a:p>
        </p:txBody>
      </p:sp>
      <p:pic>
        <p:nvPicPr>
          <p:cNvPr id="4" name="Рисунок 3" descr="08345afad4f3f59e662bdddaa4f994cf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43834" y="4500570"/>
            <a:ext cx="1181100" cy="1362075"/>
          </a:xfrm>
          <a:prstGeom prst="rect">
            <a:avLst/>
          </a:prstGeom>
        </p:spPr>
      </p:pic>
      <p:pic>
        <p:nvPicPr>
          <p:cNvPr id="5" name="Рисунок 4" descr="liniia-1218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14546" y="6000768"/>
            <a:ext cx="4357718" cy="581023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258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dcterms:created xsi:type="dcterms:W3CDTF">2010-11-25T15:59:59Z</dcterms:created>
  <dcterms:modified xsi:type="dcterms:W3CDTF">2012-05-19T17:38:37Z</dcterms:modified>
</cp:coreProperties>
</file>