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34D"/>
    <a:srgbClr val="0000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3114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010F-031E-404D-A34C-F76692CF1D2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38F01-472B-465A-BD2D-BE61E412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11560" y="620688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err="1" smtClean="0"/>
              <a:t>Модерация</a:t>
            </a:r>
            <a:r>
              <a:rPr lang="ru-RU" sz="8000" dirty="0" smtClean="0"/>
              <a:t> – </a:t>
            </a:r>
          </a:p>
          <a:p>
            <a:pPr algn="ctr"/>
            <a:r>
              <a:rPr lang="ru-RU" sz="8000" dirty="0" smtClean="0"/>
              <a:t>эффективная </a:t>
            </a:r>
          </a:p>
          <a:p>
            <a:pPr algn="ctr"/>
            <a:r>
              <a:rPr lang="ru-RU" sz="8000" dirty="0" smtClean="0"/>
              <a:t>образовательная </a:t>
            </a:r>
          </a:p>
          <a:p>
            <a:pPr algn="ctr"/>
            <a:r>
              <a:rPr lang="ru-RU" sz="8000" dirty="0" smtClean="0"/>
              <a:t>технология</a:t>
            </a:r>
            <a:endParaRPr lang="ru-RU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4928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Домашнее задание: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50100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Выработать индивидуальный маршрут для достижения поставленной профессиональной цели, опираясь на инструкцию.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4928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Результаты: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50100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Цели достигнуты.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Задачи выполнены.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Гипотеза нашла своё подтверждение.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42900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Georgia" pitchFamily="18" charset="0"/>
              </a:rPr>
              <a:t>Рефлексия</a:t>
            </a:r>
            <a:endParaRPr lang="ru-RU" sz="54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56490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Georgia" pitchFamily="18" charset="0"/>
              </a:rPr>
              <a:t>Всем спасибо!</a:t>
            </a:r>
            <a:endParaRPr lang="ru-RU" sz="5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2" name="Picture 2" descr="C:\Users\Надя\Pictures\imag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789040"/>
            <a:ext cx="3202672" cy="1946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32656"/>
            <a:ext cx="4536504" cy="28083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 меня растут года,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будет и семнадцать.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Где ……… мне тогда,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чем …………….?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</a:p>
          <a:p>
            <a:pPr algn="r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В.Маяковский</a:t>
            </a:r>
          </a:p>
          <a:p>
            <a:endParaRPr lang="ru-RU" dirty="0"/>
          </a:p>
        </p:txBody>
      </p:sp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860" y="476672"/>
            <a:ext cx="2952328" cy="29523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Надя\Pictures\images (5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906174"/>
            <a:ext cx="864096" cy="952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трелка вправо 6"/>
          <p:cNvSpPr/>
          <p:nvPr/>
        </p:nvSpPr>
        <p:spPr>
          <a:xfrm>
            <a:off x="1403648" y="4509120"/>
            <a:ext cx="50405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851920" y="4581128"/>
            <a:ext cx="50405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C:\Users\Надя\Pictures\images (5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573016"/>
            <a:ext cx="1634050" cy="2455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Надя\Pictures\images (5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212976"/>
            <a:ext cx="1826508" cy="274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трелка вправо 11"/>
          <p:cNvSpPr/>
          <p:nvPr/>
        </p:nvSpPr>
        <p:spPr>
          <a:xfrm>
            <a:off x="6588224" y="4509120"/>
            <a:ext cx="50405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C:\Users\Надя\Pictures\images (59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3287165"/>
            <a:ext cx="1440160" cy="2662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Users\Надя\Pictures\images (49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3204420"/>
            <a:ext cx="1080120" cy="108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32656"/>
            <a:ext cx="4536504" cy="28083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 меня растут года,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будет и семнадцать.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Где </a:t>
            </a:r>
            <a:r>
              <a:rPr lang="ru-RU" b="1" dirty="0" smtClean="0">
                <a:solidFill>
                  <a:srgbClr val="FF0000"/>
                </a:solidFill>
              </a:rPr>
              <a:t>работать</a:t>
            </a:r>
            <a:r>
              <a:rPr lang="ru-RU" dirty="0" smtClean="0">
                <a:solidFill>
                  <a:schemeClr val="tx1"/>
                </a:solidFill>
              </a:rPr>
              <a:t> мне тогда,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чем </a:t>
            </a:r>
            <a:r>
              <a:rPr lang="ru-RU" b="1" dirty="0" smtClean="0">
                <a:solidFill>
                  <a:srgbClr val="FF0000"/>
                </a:solidFill>
              </a:rPr>
              <a:t>заниматься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</a:p>
          <a:p>
            <a:pPr algn="r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В.Маяковский</a:t>
            </a:r>
          </a:p>
          <a:p>
            <a:endParaRPr lang="ru-RU" dirty="0"/>
          </a:p>
        </p:txBody>
      </p:sp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860" y="476672"/>
            <a:ext cx="2952328" cy="29523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Надя\Pictures\images (5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906174"/>
            <a:ext cx="864096" cy="952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трелка вправо 6"/>
          <p:cNvSpPr/>
          <p:nvPr/>
        </p:nvSpPr>
        <p:spPr>
          <a:xfrm>
            <a:off x="1403648" y="4509120"/>
            <a:ext cx="50405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851920" y="4581128"/>
            <a:ext cx="50405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C:\Users\Надя\Pictures\images (5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573016"/>
            <a:ext cx="1634050" cy="2455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Надя\Pictures\images (5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212976"/>
            <a:ext cx="1826508" cy="274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трелка вправо 11"/>
          <p:cNvSpPr/>
          <p:nvPr/>
        </p:nvSpPr>
        <p:spPr>
          <a:xfrm>
            <a:off x="6588224" y="4509120"/>
            <a:ext cx="50405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C:\Users\Надя\Pictures\images (59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3287165"/>
            <a:ext cx="1440160" cy="2662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Users\Надя\Pictures\images (49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3204420"/>
            <a:ext cx="1080120" cy="108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32656"/>
            <a:ext cx="4536504" cy="28083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 меня растут года,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будет и семнадцать.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Где </a:t>
            </a:r>
            <a:r>
              <a:rPr lang="ru-RU" b="1" dirty="0" smtClean="0">
                <a:solidFill>
                  <a:srgbClr val="FF0000"/>
                </a:solidFill>
              </a:rPr>
              <a:t>работать</a:t>
            </a:r>
            <a:r>
              <a:rPr lang="ru-RU" dirty="0" smtClean="0">
                <a:solidFill>
                  <a:schemeClr val="tx1"/>
                </a:solidFill>
              </a:rPr>
              <a:t> мне тогда,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чем </a:t>
            </a:r>
            <a:r>
              <a:rPr lang="ru-RU" b="1" dirty="0" smtClean="0">
                <a:solidFill>
                  <a:srgbClr val="FF0000"/>
                </a:solidFill>
              </a:rPr>
              <a:t>заниматься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</a:p>
          <a:p>
            <a:pPr algn="r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В.Маяковский</a:t>
            </a:r>
          </a:p>
          <a:p>
            <a:endParaRPr lang="ru-RU" dirty="0"/>
          </a:p>
        </p:txBody>
      </p:sp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2448272" cy="2448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1691680" y="3429000"/>
            <a:ext cx="639469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pPr algn="ctr"/>
            <a:r>
              <a:rPr lang="ru-RU" sz="44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pPr algn="ctr"/>
            <a:r>
              <a:rPr lang="ru-RU" sz="44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2636912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24034D"/>
                </a:solidFill>
                <a:latin typeface="Georgia" pitchFamily="18" charset="0"/>
              </a:rPr>
              <a:t>Цель урока</a:t>
            </a:r>
            <a:r>
              <a:rPr lang="ru-RU" sz="2800" b="1" dirty="0" smtClean="0">
                <a:solidFill>
                  <a:srgbClr val="24034D"/>
                </a:solidFill>
                <a:latin typeface="Georgia" pitchFamily="18" charset="0"/>
              </a:rPr>
              <a:t>:  научиться делать </a:t>
            </a:r>
          </a:p>
          <a:p>
            <a:r>
              <a:rPr lang="ru-RU" sz="2800" b="1" dirty="0" smtClean="0">
                <a:solidFill>
                  <a:srgbClr val="24034D"/>
                </a:solidFill>
                <a:latin typeface="Georgia" pitchFamily="18" charset="0"/>
              </a:rPr>
              <a:t>профессиональный выбор.</a:t>
            </a:r>
            <a:endParaRPr lang="ru-RU" sz="2800" b="1" dirty="0">
              <a:solidFill>
                <a:srgbClr val="24034D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717032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Georgia" pitchFamily="18" charset="0"/>
              </a:rPr>
              <a:t>Задачи урока:</a:t>
            </a:r>
            <a:r>
              <a:rPr lang="ru-RU" sz="2400" b="1" dirty="0" smtClean="0">
                <a:latin typeface="Georgia" pitchFamily="18" charset="0"/>
              </a:rPr>
              <a:t>  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Georgia" pitchFamily="18" charset="0"/>
              </a:rPr>
              <a:t>определить, что нужно для профессионального выбора; </a:t>
            </a:r>
          </a:p>
          <a:p>
            <a:r>
              <a:rPr lang="ru-RU" sz="2400" b="1" dirty="0" smtClean="0">
                <a:latin typeface="Georgia" pitchFamily="18" charset="0"/>
              </a:rPr>
              <a:t>2) составить алгоритм действий подростка </a:t>
            </a:r>
          </a:p>
          <a:p>
            <a:r>
              <a:rPr lang="ru-RU" sz="2400" b="1" dirty="0" smtClean="0">
                <a:latin typeface="Georgia" pitchFamily="18" charset="0"/>
              </a:rPr>
              <a:t>для  реализации профессионального выбора.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78092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Какие </a:t>
            </a:r>
            <a:r>
              <a:rPr lang="ru-RU" sz="3200" b="1" u="sng" dirty="0" smtClean="0">
                <a:latin typeface="Georgia" pitchFamily="18" charset="0"/>
              </a:rPr>
              <a:t>ассоциации</a:t>
            </a:r>
            <a:r>
              <a:rPr lang="ru-RU" sz="3200" b="1" dirty="0" smtClean="0">
                <a:latin typeface="Georgia" pitchFamily="18" charset="0"/>
              </a:rPr>
              <a:t> возникают у вас при произнесении словосочетания 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«профессиональный выбор»?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797152"/>
            <a:ext cx="766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4034D"/>
                </a:solidFill>
                <a:latin typeface="Georgia" pitchFamily="18" charset="0"/>
              </a:rPr>
              <a:t>Определение названия команды.</a:t>
            </a:r>
            <a:endParaRPr lang="ru-RU" sz="3200" b="1" dirty="0">
              <a:solidFill>
                <a:srgbClr val="24034D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49289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</a:rPr>
              <a:t>Зачем человеку </a:t>
            </a:r>
            <a:r>
              <a:rPr lang="ru-RU" sz="2800" b="1" smtClean="0">
                <a:latin typeface="Georgia" pitchFamily="18" charset="0"/>
              </a:rPr>
              <a:t>нужен правильный </a:t>
            </a:r>
            <a: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  <a:t>профессиональный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выбор?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573016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Чтобы получить возможность полной самореализации.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Чтобы проявить свою индивидуальность.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Чтобы испытывать чувство удовлетворения.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78092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Гипотеза мастер-класса: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501008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Чтобы совершить грамотный профессиональный выбор нужно основательно подготовиться к этому ответственному шагу.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Шаблоны РР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1027" name="Picture 3" descr="C:\Users\Надя\Pictures\загруже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796664" y="34290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0800" cy="22322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Человек и его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профессиональный </a:t>
            </a:r>
          </a:p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выбор.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49289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Перечень действий для организации профессионального самоопределения: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501008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Выяснить свои профессиональные наклонности.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Выбрать наиболее подходящую профессию.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Выработать индивидуальный маршрут для достижения поставленной профессиональной цели.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227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K212-01</cp:lastModifiedBy>
  <cp:revision>18</cp:revision>
  <dcterms:created xsi:type="dcterms:W3CDTF">2015-04-22T23:35:09Z</dcterms:created>
  <dcterms:modified xsi:type="dcterms:W3CDTF">2015-04-23T05:43:50Z</dcterms:modified>
</cp:coreProperties>
</file>