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8" r:id="rId4"/>
    <p:sldId id="273" r:id="rId5"/>
    <p:sldId id="274" r:id="rId6"/>
    <p:sldId id="259" r:id="rId7"/>
    <p:sldId id="261" r:id="rId8"/>
    <p:sldId id="275" r:id="rId9"/>
    <p:sldId id="276" r:id="rId10"/>
    <p:sldId id="277" r:id="rId11"/>
    <p:sldId id="268" r:id="rId12"/>
    <p:sldId id="269" r:id="rId13"/>
    <p:sldId id="264" r:id="rId14"/>
    <p:sldId id="270" r:id="rId15"/>
    <p:sldId id="262" r:id="rId16"/>
    <p:sldId id="267" r:id="rId17"/>
    <p:sldId id="271" r:id="rId18"/>
    <p:sldId id="258" r:id="rId19"/>
    <p:sldId id="257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624" autoAdjust="0"/>
  </p:normalViewPr>
  <p:slideViewPr>
    <p:cSldViewPr>
      <p:cViewPr>
        <p:scale>
          <a:sx n="77" d="100"/>
          <a:sy n="77" d="100"/>
        </p:scale>
        <p:origin x="-10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4DCD-BCA1-44BC-AEDA-EE30BD0E0DA8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7D8B9-A430-44E9-BDE5-A231631D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338437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Государственное </a:t>
            </a:r>
            <a:r>
              <a:rPr lang="ru-RU" sz="2200" b="1" dirty="0">
                <a:solidFill>
                  <a:srgbClr val="002060"/>
                </a:solidFill>
              </a:rPr>
              <a:t>дошкольное образовательное учреждение детский сад № 67 Красногвардейского района С.-Петербурга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Проект в рамках </a:t>
            </a:r>
            <a:r>
              <a:rPr lang="ru-RU" sz="2400" b="1" dirty="0" smtClean="0">
                <a:solidFill>
                  <a:srgbClr val="002060"/>
                </a:solidFill>
              </a:rPr>
              <a:t>Года литературы в России 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«Сказка за сказкой»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6984776" cy="1057672"/>
          </a:xfrm>
        </p:spPr>
        <p:txBody>
          <a:bodyPr>
            <a:normAutofit lnSpcReduction="10000"/>
          </a:bodyPr>
          <a:lstStyle/>
          <a:p>
            <a:pPr algn="r"/>
            <a:endParaRPr lang="ru-RU" sz="2000" dirty="0" smtClean="0">
              <a:solidFill>
                <a:srgbClr val="002060"/>
              </a:solidFill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Подготовили: </a:t>
            </a:r>
            <a:r>
              <a:rPr lang="ru-RU" sz="2000" dirty="0" err="1" smtClean="0">
                <a:solidFill>
                  <a:srgbClr val="002060"/>
                </a:solidFill>
              </a:rPr>
              <a:t>Кутафина</a:t>
            </a:r>
            <a:r>
              <a:rPr lang="ru-RU" sz="2000" dirty="0" smtClean="0">
                <a:solidFill>
                  <a:srgbClr val="002060"/>
                </a:solidFill>
              </a:rPr>
              <a:t> А.А.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Яковлева Т.Н.</a:t>
            </a:r>
          </a:p>
          <a:p>
            <a:pPr algn="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5256584" cy="63408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Планирование </a:t>
            </a:r>
            <a:r>
              <a:rPr lang="ru-RU" sz="3600" b="1" u="sng" dirty="0">
                <a:solidFill>
                  <a:srgbClr val="002060"/>
                </a:solidFill>
              </a:rPr>
              <a:t>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2386608" cy="4020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71600" y="1772816"/>
            <a:ext cx="1512168" cy="41044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 апреля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6 апреля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13 апреля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16 апреля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17 апреля.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21 апреля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23 апреля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27апреля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203848" y="1484784"/>
            <a:ext cx="4041775" cy="4020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Мероприятия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2411760" y="1844824"/>
            <a:ext cx="6419057" cy="41044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День </a:t>
            </a:r>
            <a:r>
              <a:rPr lang="ru-RU" dirty="0">
                <a:solidFill>
                  <a:srgbClr val="002060"/>
                </a:solidFill>
              </a:rPr>
              <a:t>Г. Х. </a:t>
            </a:r>
            <a:r>
              <a:rPr lang="ru-RU" dirty="0" smtClean="0">
                <a:solidFill>
                  <a:srgbClr val="002060"/>
                </a:solidFill>
              </a:rPr>
              <a:t>Андерсена.</a:t>
            </a:r>
          </a:p>
          <a:p>
            <a:r>
              <a:rPr lang="ru-RU" dirty="0">
                <a:solidFill>
                  <a:srgbClr val="002060"/>
                </a:solidFill>
              </a:rPr>
              <a:t>Выставка книг Г. Х. Андерсена «Много на свете сказок разных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Создание выставки </a:t>
            </a:r>
            <a:r>
              <a:rPr lang="ru-RU" dirty="0">
                <a:solidFill>
                  <a:srgbClr val="002060"/>
                </a:solidFill>
              </a:rPr>
              <a:t>детских рисунков «Мой любимый сказочный герой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Беседа </a:t>
            </a:r>
            <a:r>
              <a:rPr lang="ru-RU" dirty="0">
                <a:solidFill>
                  <a:srgbClr val="002060"/>
                </a:solidFill>
              </a:rPr>
              <a:t>с детьми «По дорогам сказок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Создание образов литературных героев из соленного теста.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Выставки </a:t>
            </a:r>
            <a:r>
              <a:rPr lang="ru-RU" dirty="0">
                <a:solidFill>
                  <a:srgbClr val="002060"/>
                </a:solidFill>
              </a:rPr>
              <a:t>работ детей и родителей </a:t>
            </a:r>
            <a:r>
              <a:rPr lang="ru-RU" dirty="0" smtClean="0">
                <a:solidFill>
                  <a:srgbClr val="002060"/>
                </a:solidFill>
              </a:rPr>
              <a:t>«Обложка для любимой книжки».</a:t>
            </a:r>
          </a:p>
          <a:p>
            <a:r>
              <a:rPr lang="ru-RU" dirty="0">
                <a:solidFill>
                  <a:srgbClr val="002060"/>
                </a:solidFill>
              </a:rPr>
              <a:t>Инсценировка сказки </a:t>
            </a:r>
            <a:r>
              <a:rPr lang="ru-RU" dirty="0" smtClean="0">
                <a:solidFill>
                  <a:srgbClr val="002060"/>
                </a:solidFill>
              </a:rPr>
              <a:t>“Репка”.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Больница для книжки.</a:t>
            </a:r>
          </a:p>
          <a:p>
            <a:r>
              <a:rPr lang="ru-RU" dirty="0">
                <a:solidFill>
                  <a:srgbClr val="002060"/>
                </a:solidFill>
              </a:rPr>
              <a:t>Экскурсия в детскую </a:t>
            </a:r>
            <a:r>
              <a:rPr lang="ru-RU" dirty="0" smtClean="0">
                <a:solidFill>
                  <a:srgbClr val="002060"/>
                </a:solidFill>
              </a:rPr>
              <a:t>библиотеку.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9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8092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День </a:t>
            </a:r>
            <a:r>
              <a:rPr lang="ru-RU" sz="3200" b="1" u="sng" dirty="0" err="1" smtClean="0">
                <a:solidFill>
                  <a:srgbClr val="002060"/>
                </a:solidFill>
              </a:rPr>
              <a:t>Ганса</a:t>
            </a:r>
            <a:r>
              <a:rPr lang="ru-RU" sz="3200" b="1" u="sng" dirty="0" smtClean="0">
                <a:solidFill>
                  <a:srgbClr val="002060"/>
                </a:solidFill>
              </a:rPr>
              <a:t> </a:t>
            </a:r>
            <a:r>
              <a:rPr lang="ru-RU" sz="3200" b="1" u="sng" dirty="0" err="1" smtClean="0">
                <a:solidFill>
                  <a:srgbClr val="002060"/>
                </a:solidFill>
              </a:rPr>
              <a:t>Христиана</a:t>
            </a:r>
            <a:r>
              <a:rPr lang="ru-RU" sz="3200" b="1" u="sng" dirty="0" smtClean="0">
                <a:solidFill>
                  <a:srgbClr val="002060"/>
                </a:solidFill>
              </a:rPr>
              <a:t> Андерсена</a:t>
            </a:r>
            <a:br>
              <a:rPr lang="ru-RU" sz="3200" b="1" u="sng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День Г. Х. Андерсена, приуроченный к 210-летию со дня рождения автора.</a:t>
            </a:r>
            <a:endParaRPr lang="ru-RU" sz="18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060849"/>
            <a:ext cx="5616624" cy="3168351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«С историями ведь бывает то же, что и со многими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людьми, и они становятся с годами всё лучше и лучше»</a:t>
            </a:r>
          </a:p>
          <a:p>
            <a:pPr algn="r">
              <a:buNone/>
            </a:pPr>
            <a:r>
              <a:rPr lang="ru-RU" sz="1800" dirty="0" smtClean="0"/>
              <a:t>.</a:t>
            </a:r>
          </a:p>
          <a:p>
            <a:pPr marL="857250" lvl="1" indent="-457200"/>
            <a:r>
              <a:rPr lang="ru-RU" dirty="0" smtClean="0">
                <a:solidFill>
                  <a:srgbClr val="002060"/>
                </a:solidFill>
              </a:rPr>
              <a:t>Знакомство детей с биографией и творчеством автора.</a:t>
            </a:r>
          </a:p>
          <a:p>
            <a:pPr marL="857250" lvl="1" indent="-457200"/>
            <a:r>
              <a:rPr lang="ru-RU" dirty="0" smtClean="0">
                <a:solidFill>
                  <a:srgbClr val="002060"/>
                </a:solidFill>
              </a:rPr>
              <a:t>Чтение сказок Г. Х. Андерсена.</a:t>
            </a:r>
          </a:p>
          <a:p>
            <a:pPr marL="857250" lvl="1" indent="-457200"/>
            <a:r>
              <a:rPr lang="ru-RU" dirty="0" smtClean="0">
                <a:solidFill>
                  <a:srgbClr val="002060"/>
                </a:solidFill>
              </a:rPr>
              <a:t>Разгадывание тематического кроссворда.</a:t>
            </a:r>
          </a:p>
          <a:p>
            <a:endParaRPr lang="ru-RU" dirty="0"/>
          </a:p>
        </p:txBody>
      </p:sp>
      <p:pic>
        <p:nvPicPr>
          <p:cNvPr id="6" name="Содержимое 5" descr="HCA_by_Thora_Hallager_186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6084168" y="1988839"/>
            <a:ext cx="2181225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416824" cy="93610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Выставка книг Г. Х. Андерсена «Много на свете сказок разных»</a:t>
            </a:r>
            <a:endParaRPr lang="ru-RU" sz="3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82192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5657992" cy="3236371"/>
          </a:xfrm>
          <a:ln cmpd="thickThin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Создание выставки детских рисунков «Мой любимый сказочный герой»</a:t>
            </a:r>
            <a:endParaRPr lang="ru-RU" sz="3600" b="1" u="sng" dirty="0"/>
          </a:p>
        </p:txBody>
      </p:sp>
      <p:pic>
        <p:nvPicPr>
          <p:cNvPr id="11" name="Содержимое 10" descr="0jWCpr2CqcI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62522" y="116632"/>
            <a:ext cx="4212740" cy="2592958"/>
          </a:xfrm>
        </p:spPr>
      </p:pic>
      <p:pic>
        <p:nvPicPr>
          <p:cNvPr id="12" name="Рисунок 11" descr="Oya-EyMaoT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03960" y="4005064"/>
            <a:ext cx="473652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65293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«Мой любимый сказочный герой»</a:t>
            </a:r>
            <a:endParaRPr lang="ru-RU" sz="3600" b="1" dirty="0"/>
          </a:p>
        </p:txBody>
      </p:sp>
      <p:pic>
        <p:nvPicPr>
          <p:cNvPr id="4" name="Содержимое 3" descr="lRYbh_7Tmw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844824"/>
            <a:ext cx="6903398" cy="3883162"/>
          </a:xfrm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Беседа с детьми «По дорогам сказок»</a:t>
            </a:r>
            <a:endParaRPr lang="ru-RU" sz="2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2780928"/>
            <a:ext cx="4038600" cy="3849291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ru-RU" sz="2600" dirty="0" smtClean="0">
                <a:solidFill>
                  <a:srgbClr val="002060"/>
                </a:solidFill>
              </a:rPr>
              <a:t>Краткая беседа о том, какие бывают сказки.</a:t>
            </a:r>
          </a:p>
          <a:p>
            <a:pPr marL="0" indent="0"/>
            <a:r>
              <a:rPr lang="ru-RU" sz="2600" dirty="0" smtClean="0">
                <a:solidFill>
                  <a:srgbClr val="002060"/>
                </a:solidFill>
              </a:rPr>
              <a:t>Конкурс, кто больше назовет народных сказок.</a:t>
            </a:r>
          </a:p>
          <a:p>
            <a:pPr marL="0" indent="0"/>
            <a:r>
              <a:rPr lang="ru-RU" sz="2600" dirty="0" smtClean="0">
                <a:solidFill>
                  <a:srgbClr val="002060"/>
                </a:solidFill>
              </a:rPr>
              <a:t>Игра в сравнения «Кто на кого похож?»</a:t>
            </a:r>
          </a:p>
          <a:p>
            <a:pPr marL="0" indent="0"/>
            <a:r>
              <a:rPr lang="ru-RU" sz="2600" dirty="0" smtClean="0">
                <a:solidFill>
                  <a:srgbClr val="002060"/>
                </a:solidFill>
              </a:rPr>
              <a:t>Загадки.</a:t>
            </a:r>
          </a:p>
          <a:p>
            <a:pPr marL="0" indent="0"/>
            <a:r>
              <a:rPr lang="ru-RU" sz="2600" dirty="0" smtClean="0">
                <a:solidFill>
                  <a:srgbClr val="002060"/>
                </a:solidFill>
              </a:rPr>
              <a:t>Игра «Путаница».</a:t>
            </a:r>
          </a:p>
          <a:p>
            <a:pPr marL="0" indent="0"/>
            <a:r>
              <a:rPr lang="ru-RU" sz="2600" dirty="0" smtClean="0">
                <a:solidFill>
                  <a:srgbClr val="002060"/>
                </a:solidFill>
              </a:rPr>
              <a:t>Чтение русских народных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сказок по выбору детей.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43608" y="1628800"/>
            <a:ext cx="7643192" cy="1224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u="sng" dirty="0" smtClean="0">
                <a:solidFill>
                  <a:srgbClr val="002060"/>
                </a:solidFill>
              </a:rPr>
              <a:t>Цель: </a:t>
            </a:r>
            <a:r>
              <a:rPr lang="ru-RU" sz="2600" dirty="0" smtClean="0">
                <a:solidFill>
                  <a:srgbClr val="002060"/>
                </a:solidFill>
              </a:rPr>
              <a:t>развитие интереса к литературе.</a:t>
            </a:r>
          </a:p>
          <a:p>
            <a:pPr marL="0" indent="0">
              <a:buNone/>
            </a:pPr>
            <a:r>
              <a:rPr lang="ru-RU" sz="2600" b="1" u="sng" dirty="0" smtClean="0">
                <a:solidFill>
                  <a:srgbClr val="002060"/>
                </a:solidFill>
              </a:rPr>
              <a:t>Задачи: </a:t>
            </a:r>
            <a:r>
              <a:rPr lang="ru-RU" sz="2600" dirty="0" smtClean="0">
                <a:solidFill>
                  <a:srgbClr val="002060"/>
                </a:solidFill>
              </a:rPr>
              <a:t>знакомство с жанровыми особенностями, структурой, видами, сюжетами сказок, понятиями авторская и народная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сказка; на примере сказок показать, что добро, побеждает зло.</a:t>
            </a:r>
          </a:p>
          <a:p>
            <a:endParaRPr lang="ru-RU" dirty="0"/>
          </a:p>
        </p:txBody>
      </p:sp>
      <p:pic>
        <p:nvPicPr>
          <p:cNvPr id="6" name="Содержимое 6" descr="1312132651_gla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2780928"/>
            <a:ext cx="2721819" cy="373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868958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Создание образов литературных героев из соленого теста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535112"/>
            <a:ext cx="3741812" cy="182187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PNqwwf0Yj0s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339752" y="548680"/>
            <a:ext cx="4037895" cy="2271316"/>
          </a:xfrm>
        </p:spPr>
      </p:pic>
      <p:pic>
        <p:nvPicPr>
          <p:cNvPr id="11" name="Рисунок 10" descr="FAJU4w7tIO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3933056"/>
            <a:ext cx="4059943" cy="228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936104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000" b="1" u="sng" dirty="0" smtClean="0">
                <a:solidFill>
                  <a:srgbClr val="002060"/>
                </a:solidFill>
              </a:rPr>
              <a:t>Выставки работ детей и родителей </a:t>
            </a:r>
            <a:br>
              <a:rPr lang="ru-RU" sz="3000" b="1" u="sng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           </a:t>
            </a:r>
            <a:r>
              <a:rPr lang="ru-RU" sz="3000" b="1" u="sng" dirty="0" smtClean="0">
                <a:solidFill>
                  <a:srgbClr val="002060"/>
                </a:solidFill>
              </a:rPr>
              <a:t>«Обложка для любимой книжки»</a:t>
            </a:r>
            <a:endParaRPr lang="ru-RU" sz="3000" b="1" u="sng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680520" cy="4256530"/>
          </a:xfrm>
          <a:ln w="31750" cmpd="sng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8229600" cy="11430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ru-RU" b="1" u="sng" dirty="0" smtClean="0">
                <a:solidFill>
                  <a:srgbClr val="002060"/>
                </a:solidFill>
              </a:rPr>
              <a:t>Инсценировка сказки</a:t>
            </a:r>
            <a:br>
              <a:rPr lang="ru-RU" b="1" u="sng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        </a:t>
            </a:r>
            <a:r>
              <a:rPr lang="ru-RU" b="1" u="sng" dirty="0" smtClean="0">
                <a:solidFill>
                  <a:srgbClr val="002060"/>
                </a:solidFill>
              </a:rPr>
              <a:t>“Репка” на новый лад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Фото09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79712" y="2348880"/>
            <a:ext cx="5062031" cy="4149725"/>
          </a:xfrm>
          <a:ln w="31750" cmpd="sng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</a:rPr>
              <a:t>«Больница» для книжки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899592" y="2132856"/>
            <a:ext cx="69189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chemeClr val="tx2"/>
                </a:solidFill>
              </a:rPr>
              <a:t>Цель: </a:t>
            </a:r>
            <a:r>
              <a:rPr lang="ru-RU" sz="2000" dirty="0" smtClean="0">
                <a:solidFill>
                  <a:schemeClr val="tx2"/>
                </a:solidFill>
              </a:rPr>
              <a:t>закрепить знания трудового процесса в коллективе.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b="1" u="sng" dirty="0" smtClean="0">
                <a:solidFill>
                  <a:schemeClr val="tx2"/>
                </a:solidFill>
              </a:rPr>
              <a:t>Задачи: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обучить детей практическим навыкам "ремонта" книг;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воспитывать бережное отношение к книге;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обучить детей правильно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    выбирать оборудование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    и подклеивать книги.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OiaIVMySSg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3968" y="3693846"/>
            <a:ext cx="4860032" cy="3164154"/>
          </a:xfrm>
          <a:prstGeom prst="rect">
            <a:avLst/>
          </a:prstGeom>
          <a:ln w="31750" cmpd="sng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350" y="1556792"/>
            <a:ext cx="655272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</a:rPr>
              <a:t>По количеству участников:</a:t>
            </a:r>
            <a:r>
              <a:rPr lang="ru-RU" sz="2100" dirty="0">
                <a:solidFill>
                  <a:schemeClr val="tx2"/>
                </a:solidFill>
              </a:rPr>
              <a:t> </a:t>
            </a:r>
            <a:r>
              <a:rPr lang="ru-RU" sz="2100" dirty="0" smtClean="0">
                <a:solidFill>
                  <a:schemeClr val="tx2"/>
                </a:solidFill>
              </a:rPr>
              <a:t>коллективный</a:t>
            </a:r>
            <a:r>
              <a:rPr lang="ru-RU" sz="2100" dirty="0">
                <a:solidFill>
                  <a:schemeClr val="tx2"/>
                </a:solidFill>
              </a:rPr>
              <a:t>.</a:t>
            </a:r>
            <a:br>
              <a:rPr lang="ru-RU" sz="2100" dirty="0">
                <a:solidFill>
                  <a:schemeClr val="tx2"/>
                </a:solidFill>
              </a:rPr>
            </a:br>
            <a:r>
              <a:rPr lang="ru-RU" sz="2100" dirty="0" smtClean="0">
                <a:solidFill>
                  <a:schemeClr val="tx2"/>
                </a:solidFill>
              </a:rPr>
              <a:t/>
            </a:r>
            <a:br>
              <a:rPr lang="ru-RU" sz="2100" dirty="0" smtClean="0">
                <a:solidFill>
                  <a:schemeClr val="tx2"/>
                </a:solidFill>
              </a:rPr>
            </a:br>
            <a:r>
              <a:rPr lang="ru-RU" sz="2100" b="1" dirty="0" smtClean="0">
                <a:solidFill>
                  <a:schemeClr val="tx2"/>
                </a:solidFill>
              </a:rPr>
              <a:t>По </a:t>
            </a:r>
            <a:r>
              <a:rPr lang="ru-RU" sz="2100" b="1" dirty="0">
                <a:solidFill>
                  <a:schemeClr val="tx2"/>
                </a:solidFill>
              </a:rPr>
              <a:t>контингенту участников: </a:t>
            </a:r>
            <a:r>
              <a:rPr lang="ru-RU" sz="2100" dirty="0" smtClean="0">
                <a:solidFill>
                  <a:schemeClr val="tx2"/>
                </a:solidFill>
              </a:rPr>
              <a:t>смешанный </a:t>
            </a:r>
            <a:r>
              <a:rPr lang="ru-RU" sz="2100" dirty="0">
                <a:solidFill>
                  <a:schemeClr val="tx2"/>
                </a:solidFill>
              </a:rPr>
              <a:t>(дети, родители, педагоги).</a:t>
            </a:r>
            <a:br>
              <a:rPr lang="ru-RU" sz="2100" dirty="0">
                <a:solidFill>
                  <a:schemeClr val="tx2"/>
                </a:solidFill>
              </a:rPr>
            </a:br>
            <a:r>
              <a:rPr lang="ru-RU" sz="2100" dirty="0" smtClean="0">
                <a:solidFill>
                  <a:schemeClr val="tx2"/>
                </a:solidFill>
              </a:rPr>
              <a:t/>
            </a:r>
            <a:br>
              <a:rPr lang="ru-RU" sz="2100" dirty="0" smtClean="0">
                <a:solidFill>
                  <a:schemeClr val="tx2"/>
                </a:solidFill>
              </a:rPr>
            </a:br>
            <a:r>
              <a:rPr lang="ru-RU" sz="2100" b="1" dirty="0" smtClean="0">
                <a:solidFill>
                  <a:schemeClr val="tx2"/>
                </a:solidFill>
              </a:rPr>
              <a:t>Возраст </a:t>
            </a:r>
            <a:r>
              <a:rPr lang="ru-RU" sz="2100" b="1" dirty="0">
                <a:solidFill>
                  <a:schemeClr val="tx2"/>
                </a:solidFill>
              </a:rPr>
              <a:t>детей: </a:t>
            </a:r>
            <a:r>
              <a:rPr lang="ru-RU" sz="2100" dirty="0" smtClean="0">
                <a:solidFill>
                  <a:schemeClr val="tx2"/>
                </a:solidFill>
              </a:rPr>
              <a:t>старший </a:t>
            </a:r>
            <a:r>
              <a:rPr lang="ru-RU" sz="2100" dirty="0">
                <a:solidFill>
                  <a:schemeClr val="tx2"/>
                </a:solidFill>
              </a:rPr>
              <a:t>дошкольный возраст (5-6 лет).</a:t>
            </a:r>
            <a:br>
              <a:rPr lang="ru-RU" sz="2100" dirty="0">
                <a:solidFill>
                  <a:schemeClr val="tx2"/>
                </a:solidFill>
              </a:rPr>
            </a:br>
            <a:r>
              <a:rPr lang="ru-RU" sz="2100" dirty="0" smtClean="0">
                <a:solidFill>
                  <a:schemeClr val="tx2"/>
                </a:solidFill>
              </a:rPr>
              <a:t/>
            </a:r>
            <a:br>
              <a:rPr lang="ru-RU" sz="2100" dirty="0" smtClean="0">
                <a:solidFill>
                  <a:schemeClr val="tx2"/>
                </a:solidFill>
              </a:rPr>
            </a:br>
            <a:r>
              <a:rPr lang="ru-RU" sz="2100" b="1" dirty="0" smtClean="0">
                <a:solidFill>
                  <a:schemeClr val="tx2"/>
                </a:solidFill>
              </a:rPr>
              <a:t>Тип </a:t>
            </a:r>
            <a:r>
              <a:rPr lang="ru-RU" sz="2100" b="1" dirty="0">
                <a:solidFill>
                  <a:schemeClr val="tx2"/>
                </a:solidFill>
              </a:rPr>
              <a:t>проекта: </a:t>
            </a:r>
            <a:r>
              <a:rPr lang="ru-RU" sz="2100" dirty="0" smtClean="0">
                <a:solidFill>
                  <a:schemeClr val="tx2"/>
                </a:solidFill>
              </a:rPr>
              <a:t>информационно-практико-ориентированный</a:t>
            </a:r>
            <a:r>
              <a:rPr lang="ru-RU" sz="2100" dirty="0">
                <a:solidFill>
                  <a:schemeClr val="tx2"/>
                </a:solidFill>
              </a:rPr>
              <a:t>.</a:t>
            </a:r>
            <a:br>
              <a:rPr lang="ru-RU" sz="2100" dirty="0">
                <a:solidFill>
                  <a:schemeClr val="tx2"/>
                </a:solidFill>
              </a:rPr>
            </a:br>
            <a:r>
              <a:rPr lang="ru-RU" sz="2100" dirty="0" smtClean="0">
                <a:solidFill>
                  <a:schemeClr val="tx2"/>
                </a:solidFill>
              </a:rPr>
              <a:t/>
            </a:r>
            <a:br>
              <a:rPr lang="ru-RU" sz="2100" dirty="0" smtClean="0">
                <a:solidFill>
                  <a:schemeClr val="tx2"/>
                </a:solidFill>
              </a:rPr>
            </a:br>
            <a:r>
              <a:rPr lang="ru-RU" sz="2100" b="1" dirty="0" smtClean="0">
                <a:solidFill>
                  <a:schemeClr val="tx2"/>
                </a:solidFill>
              </a:rPr>
              <a:t>Срок </a:t>
            </a:r>
            <a:r>
              <a:rPr lang="ru-RU" sz="2100" b="1" dirty="0">
                <a:solidFill>
                  <a:schemeClr val="tx2"/>
                </a:solidFill>
              </a:rPr>
              <a:t>проекта</a:t>
            </a:r>
            <a:r>
              <a:rPr lang="ru-RU" sz="2100" b="1" dirty="0" smtClean="0">
                <a:solidFill>
                  <a:schemeClr val="tx2"/>
                </a:solidFill>
              </a:rPr>
              <a:t>: </a:t>
            </a:r>
            <a:r>
              <a:rPr lang="ru-RU" sz="2100" dirty="0" smtClean="0">
                <a:solidFill>
                  <a:schemeClr val="tx2"/>
                </a:solidFill>
              </a:rPr>
              <a:t>краткосрочный (месячный).</a:t>
            </a:r>
            <a:endParaRPr lang="ru-RU" sz="2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9084"/>
            <a:ext cx="8229600" cy="215111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</a:rPr>
              <a:t>Экскурсия</a:t>
            </a:r>
            <a:br>
              <a:rPr lang="ru-RU" b="1" u="sng" dirty="0" smtClean="0">
                <a:solidFill>
                  <a:schemeClr val="tx2"/>
                </a:solidFill>
              </a:rPr>
            </a:br>
            <a:r>
              <a:rPr lang="ru-RU" b="1" u="sng" dirty="0" smtClean="0">
                <a:solidFill>
                  <a:schemeClr val="tx2"/>
                </a:solidFill>
              </a:rPr>
              <a:t>в детскую</a:t>
            </a:r>
            <a:br>
              <a:rPr lang="ru-RU" b="1" u="sng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  </a:t>
            </a:r>
            <a:r>
              <a:rPr lang="ru-RU" b="1" u="sng" dirty="0" smtClean="0">
                <a:solidFill>
                  <a:schemeClr val="tx2"/>
                </a:solidFill>
              </a:rPr>
              <a:t>библиотеку</a:t>
            </a:r>
            <a:endParaRPr lang="ru-RU" b="1" u="sng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138517" cy="3103888"/>
          </a:xfrm>
          <a:prstGeom prst="rect">
            <a:avLst/>
          </a:prstGeom>
          <a:ln w="34925" cmpd="sng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652934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chemeClr val="tx2"/>
                </a:solidFill>
              </a:rPr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200800" cy="481399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400" dirty="0" smtClean="0">
                <a:solidFill>
                  <a:schemeClr val="tx2"/>
                </a:solidFill>
              </a:rPr>
              <a:t>Читательский </a:t>
            </a:r>
            <a:r>
              <a:rPr lang="ru-RU" sz="3400" dirty="0">
                <a:solidFill>
                  <a:schemeClr val="tx2"/>
                </a:solidFill>
              </a:rPr>
              <a:t>опыт начинает закладываться с самого раннего детства</a:t>
            </a:r>
            <a:r>
              <a:rPr lang="ru-RU" sz="3400" dirty="0" smtClean="0">
                <a:solidFill>
                  <a:schemeClr val="tx2"/>
                </a:solidFill>
              </a:rPr>
              <a:t>. Прививая </a:t>
            </a:r>
            <a:r>
              <a:rPr lang="ru-RU" sz="3400" dirty="0">
                <a:solidFill>
                  <a:schemeClr val="tx2"/>
                </a:solidFill>
              </a:rPr>
              <a:t>любовь к книге, мы помогаем ребенку познавать окружающий мир и себя в нем, формировать нравственные чувства и </a:t>
            </a:r>
            <a:r>
              <a:rPr lang="ru-RU" sz="3400" dirty="0" smtClean="0">
                <a:solidFill>
                  <a:schemeClr val="tx2"/>
                </a:solidFill>
              </a:rPr>
              <a:t>оценки. Духовно-нравственные понятия, выразительно представленные в образах героев, закрепляются в реальной жизни и взаимоотношениях с близкими людьми, превращаясь в нравственные эталоны, которыми регулируются желания и поступки ребенка. К тому же благодаря сказке ребенок познает мир не только умом, но и сердцем. 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	К </a:t>
            </a:r>
            <a:r>
              <a:rPr lang="ru-RU" sz="3400" dirty="0">
                <a:solidFill>
                  <a:schemeClr val="tx2"/>
                </a:solidFill>
              </a:rPr>
              <a:t>сожалению, в настоящее время существует проблема – дети не любят слушать и читать художественную </a:t>
            </a:r>
            <a:r>
              <a:rPr lang="ru-RU" sz="3400" dirty="0" smtClean="0">
                <a:solidFill>
                  <a:schemeClr val="tx2"/>
                </a:solidFill>
              </a:rPr>
              <a:t>литературу. Сказка, как и другие ценности традиционной культуры, заметно утратила свое предназначение. Этому способствовали современные книги и мультфильмы с упрощенным стилем пересказа известных сказок, часто искажающие первоначальный смысл произведения, превращающие сказочное действие из нравственно-поучительного в чисто развлекательное. Такая трактовка навязывает детям определенные образы, которые лишают их глубокого и творческого восприятия сказки. 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	Данный проект призван привлечь внимание детей к «классике» детской литературы. Педагоги должны помочь дошкольникам научиться анализировать и оценивать поведение героев, развить умение чувствовать и понимать другого.</a:t>
            </a:r>
            <a:endParaRPr lang="ru-RU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9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ru-RU" b="1" u="sng" dirty="0">
                <a:solidFill>
                  <a:schemeClr val="tx2"/>
                </a:solidFill>
              </a:rPr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20888"/>
            <a:ext cx="7272808" cy="37052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устойчивого интереса </a:t>
            </a:r>
            <a:r>
              <a:rPr lang="ru-RU" dirty="0">
                <a:solidFill>
                  <a:srgbClr val="002060"/>
                </a:solidFill>
              </a:rPr>
              <a:t>к художественной </a:t>
            </a:r>
            <a:r>
              <a:rPr lang="ru-RU" dirty="0" smtClean="0">
                <a:solidFill>
                  <a:srgbClr val="002060"/>
                </a:solidFill>
              </a:rPr>
              <a:t>литературе;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творческих способностей, фантазии </a:t>
            </a:r>
            <a:r>
              <a:rPr lang="ru-RU" dirty="0" smtClean="0">
                <a:solidFill>
                  <a:srgbClr val="002060"/>
                </a:solidFill>
              </a:rPr>
              <a:t>детей.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5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Задачи проекта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06531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Приобщать детей к книжной культуре, воспитывать грамотного </a:t>
            </a:r>
            <a:r>
              <a:rPr lang="ru-RU" dirty="0" smtClean="0">
                <a:solidFill>
                  <a:schemeClr val="tx2"/>
                </a:solidFill>
              </a:rPr>
              <a:t>читателя;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Познакомить детей с разными видами сказок;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Учить детей слушать, слышать, рассуждать, развивать умения применять свои знания в беседе, добиваться связных высказываний;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Обогащать и расширять словарный запас детей;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Развивать </a:t>
            </a:r>
            <a:r>
              <a:rPr lang="ru-RU" dirty="0">
                <a:solidFill>
                  <a:schemeClr val="tx2"/>
                </a:solidFill>
              </a:rPr>
              <a:t>у детей </a:t>
            </a:r>
            <a:r>
              <a:rPr lang="ru-RU" dirty="0" smtClean="0">
                <a:solidFill>
                  <a:schemeClr val="tx2"/>
                </a:solidFill>
              </a:rPr>
              <a:t>внимание, память, воображение, отзывчивость </a:t>
            </a:r>
            <a:r>
              <a:rPr lang="ru-RU" dirty="0">
                <a:solidFill>
                  <a:schemeClr val="tx2"/>
                </a:solidFill>
              </a:rPr>
              <a:t>и сопереживание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Формировать умение выразительно читать стихи, инсценировать эпизоды сказок;</a:t>
            </a:r>
            <a:endParaRPr lang="ru-RU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Вырабатывать бережное </a:t>
            </a:r>
            <a:r>
              <a:rPr lang="ru-RU" dirty="0">
                <a:solidFill>
                  <a:schemeClr val="tx2"/>
                </a:solidFill>
              </a:rPr>
              <a:t>отношение к книгам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Ожидаемые результаты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1916832"/>
            <a:ext cx="7416824" cy="33843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интереса к </a:t>
            </a:r>
            <a:r>
              <a:rPr lang="ru-RU" dirty="0" smtClean="0">
                <a:solidFill>
                  <a:srgbClr val="002060"/>
                </a:solidFill>
              </a:rPr>
              <a:t>литературе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у детей познавательной активности, творческих способностей, коммуникативных навыков;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совершенствование </a:t>
            </a:r>
            <a:r>
              <a:rPr lang="ru-RU" dirty="0">
                <a:solidFill>
                  <a:srgbClr val="002060"/>
                </a:solidFill>
              </a:rPr>
              <a:t>звукопроизношения, выразительности и связной речи </a:t>
            </a:r>
            <a:r>
              <a:rPr lang="ru-RU" dirty="0" smtClean="0">
                <a:solidFill>
                  <a:srgbClr val="002060"/>
                </a:solidFill>
              </a:rPr>
              <a:t>детей.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89796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Методы реализации проекта</a:t>
            </a:r>
            <a:r>
              <a:rPr lang="ru-RU" b="1" u="sng" dirty="0" smtClean="0">
                <a:solidFill>
                  <a:srgbClr val="002060"/>
                </a:solidFill>
              </a:rPr>
              <a:t>: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60849"/>
            <a:ext cx="6984776" cy="302433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Речевая деятельность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Познавательная деятельность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Игровая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деятельность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Художественная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деятельность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Театрализованная деятельность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Трудовая деятельность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7200800" cy="1143000"/>
          </a:xfrm>
        </p:spPr>
        <p:txBody>
          <a:bodyPr>
            <a:normAutofit fontScale="90000"/>
          </a:bodyPr>
          <a:lstStyle/>
          <a:p>
            <a:r>
              <a:rPr lang="ru-RU" sz="3800" b="1" u="sng" dirty="0">
                <a:solidFill>
                  <a:srgbClr val="002060"/>
                </a:solidFill>
              </a:rPr>
              <a:t>Продукт проектной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488832" cy="39933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Иллюстрации к любимым книгам Г.Х. Андерсена.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Фигурки героев сказок из соленого теста.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Обложки для любимых книг.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Показ инсценировки сказки «Репка» на	новый лад.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7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Содержание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643192" cy="403244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800" dirty="0">
                <a:solidFill>
                  <a:srgbClr val="002060"/>
                </a:solidFill>
              </a:rPr>
              <a:t>День Г. Х. Андерсена.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dirty="0">
                <a:solidFill>
                  <a:srgbClr val="002060"/>
                </a:solidFill>
              </a:rPr>
              <a:t>Выставка книг Г. Х. Андерсена «Много на свете сказок разных».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dirty="0" smtClean="0">
                <a:solidFill>
                  <a:srgbClr val="002060"/>
                </a:solidFill>
              </a:rPr>
              <a:t>Создание </a:t>
            </a:r>
            <a:r>
              <a:rPr lang="ru-RU" sz="3800" dirty="0">
                <a:solidFill>
                  <a:srgbClr val="002060"/>
                </a:solidFill>
              </a:rPr>
              <a:t>выставки детских рисунков «Мой любимый сказочный герой».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dirty="0">
                <a:solidFill>
                  <a:srgbClr val="002060"/>
                </a:solidFill>
              </a:rPr>
              <a:t>Беседа с детьми «По дорогам сказок».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dirty="0">
                <a:solidFill>
                  <a:srgbClr val="002060"/>
                </a:solidFill>
              </a:rPr>
              <a:t>Создание образов литературных героев из </a:t>
            </a:r>
            <a:r>
              <a:rPr lang="ru-RU" sz="3800" dirty="0" smtClean="0">
                <a:solidFill>
                  <a:srgbClr val="002060"/>
                </a:solidFill>
              </a:rPr>
              <a:t>соленого </a:t>
            </a:r>
            <a:r>
              <a:rPr lang="ru-RU" sz="3800" dirty="0">
                <a:solidFill>
                  <a:srgbClr val="002060"/>
                </a:solidFill>
              </a:rPr>
              <a:t>теста.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dirty="0">
                <a:solidFill>
                  <a:srgbClr val="002060"/>
                </a:solidFill>
              </a:rPr>
              <a:t>Выставки работ детей и родителей «Обложка </a:t>
            </a:r>
            <a:r>
              <a:rPr lang="ru-RU" sz="3800" dirty="0" smtClean="0">
                <a:solidFill>
                  <a:srgbClr val="002060"/>
                </a:solidFill>
              </a:rPr>
              <a:t>для</a:t>
            </a:r>
          </a:p>
          <a:p>
            <a:pPr marL="514350" indent="-514350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	 </a:t>
            </a:r>
            <a:r>
              <a:rPr lang="ru-RU" sz="3800" dirty="0">
                <a:solidFill>
                  <a:srgbClr val="002060"/>
                </a:solidFill>
              </a:rPr>
              <a:t>любимой книжки</a:t>
            </a:r>
            <a:r>
              <a:rPr lang="ru-RU" sz="3800" dirty="0" smtClean="0">
                <a:solidFill>
                  <a:srgbClr val="002060"/>
                </a:solidFill>
              </a:rPr>
              <a:t>».</a:t>
            </a:r>
            <a:endParaRPr lang="ru-RU" sz="3800" dirty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ru-RU" sz="3800" dirty="0">
                <a:solidFill>
                  <a:srgbClr val="002060"/>
                </a:solidFill>
              </a:rPr>
              <a:t>Инсценировка сказки “</a:t>
            </a:r>
            <a:r>
              <a:rPr lang="ru-RU" sz="3800" dirty="0" smtClean="0">
                <a:solidFill>
                  <a:srgbClr val="002060"/>
                </a:solidFill>
              </a:rPr>
              <a:t>Репка” на новый лад.</a:t>
            </a:r>
            <a:endParaRPr lang="ru-RU" sz="38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ru-RU" sz="3800" dirty="0" smtClean="0">
                <a:solidFill>
                  <a:srgbClr val="002060"/>
                </a:solidFill>
              </a:rPr>
              <a:t>    «Больница» </a:t>
            </a:r>
            <a:r>
              <a:rPr lang="ru-RU" sz="3800" dirty="0">
                <a:solidFill>
                  <a:srgbClr val="002060"/>
                </a:solidFill>
              </a:rPr>
              <a:t>для книжки.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sz="3800" dirty="0" smtClean="0">
                <a:solidFill>
                  <a:srgbClr val="002060"/>
                </a:solidFill>
              </a:rPr>
              <a:t>    Экскурсия </a:t>
            </a:r>
            <a:r>
              <a:rPr lang="ru-RU" sz="3800" dirty="0">
                <a:solidFill>
                  <a:srgbClr val="002060"/>
                </a:solidFill>
              </a:rPr>
              <a:t>в детскую библиотеку.</a:t>
            </a:r>
          </a:p>
          <a:p>
            <a:pPr marL="514350" indent="-514350">
              <a:buFont typeface="+mj-lt"/>
              <a:buAutoNum type="arabicPeriod" startAt="7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04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азка за сказк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Сказка за сказкой</Template>
  <TotalTime>229</TotalTime>
  <Words>576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Сказка за сказкой</vt:lpstr>
      <vt:lpstr>Государственное дошкольное образовательное учреждение детский сад № 67 Красногвардейского района С.-Петербурга   Проект в рамках Года литературы в России  «Сказка за сказкой»  </vt:lpstr>
      <vt:lpstr>Слайд 2</vt:lpstr>
      <vt:lpstr>Актуальность проекта</vt:lpstr>
      <vt:lpstr>Цель проекта:</vt:lpstr>
      <vt:lpstr>Задачи проекта:</vt:lpstr>
      <vt:lpstr>Ожидаемые результаты:</vt:lpstr>
      <vt:lpstr>Методы реализации проекта:</vt:lpstr>
      <vt:lpstr>Продукт проектной деятельности:</vt:lpstr>
      <vt:lpstr>Содержание проекта:</vt:lpstr>
      <vt:lpstr>Планирование проекта</vt:lpstr>
      <vt:lpstr>День Ганса Христиана Андерсена День Г. Х. Андерсена, приуроченный к 210-летию со дня рождения автора.</vt:lpstr>
      <vt:lpstr>Выставка книг Г. Х. Андерсена «Много на свете сказок разных»</vt:lpstr>
      <vt:lpstr>Создание выставки детских рисунков «Мой любимый сказочный герой»</vt:lpstr>
      <vt:lpstr>«Мой любимый сказочный герой»</vt:lpstr>
      <vt:lpstr>Беседа с детьми «По дорогам сказок»</vt:lpstr>
      <vt:lpstr>Создание образов литературных героев из соленого теста</vt:lpstr>
      <vt:lpstr>Выставки работ детей и родителей             «Обложка для любимой книжки»</vt:lpstr>
      <vt:lpstr>Инсценировка сказки                “Репка” на новый лад</vt:lpstr>
      <vt:lpstr>«Больница» для книжки</vt:lpstr>
      <vt:lpstr>Экскурсия в детскую    библиотеку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учреждение детский сад № 67 Красногвардейского района С.-Петербурга   Проект в рамках Года литературы в России  «Сказка за сказкой»</dc:title>
  <dc:creator>Кутафина</dc:creator>
  <cp:lastModifiedBy>Кутафина</cp:lastModifiedBy>
  <cp:revision>28</cp:revision>
  <dcterms:created xsi:type="dcterms:W3CDTF">2015-04-23T18:53:52Z</dcterms:created>
  <dcterms:modified xsi:type="dcterms:W3CDTF">2015-04-27T00:24:10Z</dcterms:modified>
</cp:coreProperties>
</file>