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7" r:id="rId2"/>
    <p:sldId id="268" r:id="rId3"/>
    <p:sldId id="269" r:id="rId4"/>
    <p:sldId id="274" r:id="rId5"/>
    <p:sldId id="273" r:id="rId6"/>
    <p:sldId id="298" r:id="rId7"/>
    <p:sldId id="283" r:id="rId8"/>
    <p:sldId id="276" r:id="rId9"/>
    <p:sldId id="285" r:id="rId10"/>
    <p:sldId id="277" r:id="rId11"/>
    <p:sldId id="287" r:id="rId12"/>
    <p:sldId id="278" r:id="rId13"/>
    <p:sldId id="289" r:id="rId14"/>
    <p:sldId id="279" r:id="rId15"/>
    <p:sldId id="291" r:id="rId16"/>
    <p:sldId id="280" r:id="rId17"/>
    <p:sldId id="293" r:id="rId18"/>
    <p:sldId id="281" r:id="rId19"/>
    <p:sldId id="295" r:id="rId20"/>
    <p:sldId id="282" r:id="rId21"/>
    <p:sldId id="271" r:id="rId22"/>
    <p:sldId id="301" r:id="rId23"/>
    <p:sldId id="302" r:id="rId24"/>
    <p:sldId id="331" r:id="rId25"/>
    <p:sldId id="306" r:id="rId26"/>
    <p:sldId id="332" r:id="rId27"/>
    <p:sldId id="311" r:id="rId28"/>
    <p:sldId id="333" r:id="rId29"/>
    <p:sldId id="310" r:id="rId30"/>
    <p:sldId id="335" r:id="rId31"/>
    <p:sldId id="336" r:id="rId32"/>
    <p:sldId id="337" r:id="rId33"/>
    <p:sldId id="321" r:id="rId34"/>
    <p:sldId id="341" r:id="rId35"/>
    <p:sldId id="343" r:id="rId36"/>
    <p:sldId id="368" r:id="rId37"/>
    <p:sldId id="345" r:id="rId38"/>
    <p:sldId id="344" r:id="rId39"/>
    <p:sldId id="359" r:id="rId40"/>
    <p:sldId id="360" r:id="rId41"/>
    <p:sldId id="361" r:id="rId42"/>
    <p:sldId id="362" r:id="rId43"/>
    <p:sldId id="363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6E62F-63B0-4F16-AD21-7923A99E8806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D08F9-D880-4911-B249-6DB50BA06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.jpeg"/><Relationship Id="rId7" Type="http://schemas.openxmlformats.org/officeDocument/2006/relationships/image" Target="../media/image5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4.jpeg"/><Relationship Id="rId7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2905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"/>
            <a:ext cx="8153400" cy="6324600"/>
          </a:xfrm>
          <a:prstGeom prst="rect">
            <a:avLst/>
          </a:prstGeom>
        </p:spPr>
      </p:pic>
      <p:pic>
        <p:nvPicPr>
          <p:cNvPr id="5" name="Рисунок 4" descr="mvrp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0C0FF"/>
              </a:clrFrom>
              <a:clrTo>
                <a:srgbClr val="00C0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9271">
            <a:off x="2021902" y="834226"/>
            <a:ext cx="6019800" cy="4511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57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b="1" dirty="0" smtClean="0"/>
              <a:t> детский сад № 141 комбинированного вида</a:t>
            </a:r>
          </a:p>
          <a:p>
            <a:pPr algn="ctr"/>
            <a:r>
              <a:rPr lang="ru-RU" b="1" dirty="0" smtClean="0"/>
              <a:t>  Выборгского района г. Санкт-Петербурга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181600"/>
            <a:ext cx="617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Презентацию подготовила воспитатель высшей категории</a:t>
            </a:r>
          </a:p>
          <a:p>
            <a:r>
              <a:rPr lang="ru-RU" b="1" dirty="0" smtClean="0"/>
              <a:t>                                                   </a:t>
            </a:r>
            <a:r>
              <a:rPr lang="ru-RU" b="1" dirty="0" err="1" smtClean="0"/>
              <a:t>Шаплыко</a:t>
            </a:r>
            <a:r>
              <a:rPr lang="ru-RU" b="1" dirty="0" smtClean="0"/>
              <a:t> Марина Георгиевна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5715000"/>
            <a:ext cx="1821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2012</a:t>
            </a:r>
          </a:p>
          <a:p>
            <a:endParaRPr lang="ru-RU" dirty="0"/>
          </a:p>
        </p:txBody>
      </p:sp>
      <p:pic>
        <p:nvPicPr>
          <p:cNvPr id="9" name="Рисунок 8" descr="3783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999" y="-1142999"/>
            <a:ext cx="685800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221362" y="-1064635"/>
            <a:ext cx="6858001" cy="8987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85800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Кто из вас, друзья мои гостью угадает?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Крыльев нет, но смотришь… и кажется, летает.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Много раз она была героиней сказки.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Часто смотрит в зеркала, но не строит глазки.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То на ней одно трико, то наряд старинный.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В танце кружится она,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 это …</a:t>
            </a:r>
            <a:endParaRPr lang="ru-RU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4" name="Рисунок 3" descr="0_4a3db_60bceac3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609600"/>
            <a:ext cx="5841603" cy="5841603"/>
          </a:xfrm>
          <a:prstGeom prst="rect">
            <a:avLst/>
          </a:prstGeom>
        </p:spPr>
      </p:pic>
      <p:pic>
        <p:nvPicPr>
          <p:cNvPr id="6" name="Рисунок 5" descr="78911204_large_pu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1200" y="4495800"/>
            <a:ext cx="2405849" cy="1587861"/>
          </a:xfrm>
          <a:prstGeom prst="rect">
            <a:avLst/>
          </a:prstGeom>
        </p:spPr>
      </p:pic>
      <p:pic>
        <p:nvPicPr>
          <p:cNvPr id="9" name="Рисунок 8" descr="chernaya-baletnaya-pachka---Kartinki-Google-origina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2362200"/>
            <a:ext cx="1642821" cy="20690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 бескозырке гордо ходит.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 шторм и при любой погоде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Вступает со стихией в спор,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Крутой волне наперекор?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 бескрайнем кто морском просторе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 корабле выходит в море?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 в море выдержит не всяк.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Кто смелости пример?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4" name="Рисунок 3" descr="morya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57200"/>
            <a:ext cx="5918200" cy="5918200"/>
          </a:xfrm>
          <a:prstGeom prst="rect">
            <a:avLst/>
          </a:prstGeom>
        </p:spPr>
      </p:pic>
      <p:pic>
        <p:nvPicPr>
          <p:cNvPr id="5" name="Рисунок 4" descr="аепро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914400"/>
            <a:ext cx="2362200" cy="1732280"/>
          </a:xfrm>
          <a:prstGeom prst="rect">
            <a:avLst/>
          </a:prstGeom>
        </p:spPr>
      </p:pic>
      <p:pic>
        <p:nvPicPr>
          <p:cNvPr id="6" name="Рисунок 5" descr="орл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4EEB4"/>
              </a:clrFrom>
              <a:clrTo>
                <a:srgbClr val="F4EE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3733800"/>
            <a:ext cx="2522838" cy="2489200"/>
          </a:xfrm>
          <a:prstGeom prst="rect">
            <a:avLst/>
          </a:prstGeom>
        </p:spPr>
      </p:pic>
      <p:pic>
        <p:nvPicPr>
          <p:cNvPr id="7" name="Рисунок 6" descr="cd9fdf37137c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3581400"/>
            <a:ext cx="2088871" cy="2166878"/>
          </a:xfrm>
          <a:prstGeom prst="rect">
            <a:avLst/>
          </a:prstGeom>
        </p:spPr>
      </p:pic>
      <p:pic>
        <p:nvPicPr>
          <p:cNvPr id="8" name="Рисунок 7" descr="шгр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685800"/>
            <a:ext cx="1790700" cy="2148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838200"/>
            <a:ext cx="7239000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То, что я спрошу сейчас,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Отгадать несложно.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Кто в одном лице у нас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Скульптор и художник?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Люди шапки перед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кем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 радостью снимают?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У кого в одной руке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Два ножа сверкают –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Над чужою головой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Вьются словно птахи?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Все вы знаете его.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Это …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р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304800"/>
            <a:ext cx="8321400" cy="6306600"/>
          </a:xfrm>
          <a:prstGeom prst="rect">
            <a:avLst/>
          </a:prstGeom>
        </p:spPr>
      </p:pic>
      <p:pic>
        <p:nvPicPr>
          <p:cNvPr id="5" name="Рисунок 4" descr="0008-008-Parikmakhe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920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arikmaher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4343400"/>
            <a:ext cx="2133600" cy="1542288"/>
          </a:xfrm>
          <a:prstGeom prst="rect">
            <a:avLst/>
          </a:prstGeom>
        </p:spPr>
      </p:pic>
      <p:pic>
        <p:nvPicPr>
          <p:cNvPr id="7" name="Рисунок 6" descr="hairdresse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762000"/>
            <a:ext cx="4000500" cy="3657600"/>
          </a:xfrm>
          <a:prstGeom prst="rect">
            <a:avLst/>
          </a:prstGeom>
        </p:spPr>
      </p:pic>
      <p:pic>
        <p:nvPicPr>
          <p:cNvPr id="8" name="Рисунок 7" descr="3783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05986" y="-1280014"/>
            <a:ext cx="6857998" cy="94180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066801"/>
            <a:ext cx="6705600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Вот и гость особый,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Со всего, что сделал сам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Он снимает пробы.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Каждый ремеслом его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Хоть чуть-чуть владеет,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Только так, как может он,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Вряд ли кто умеет.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Без лосьонов и духов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Пахнет вкусно очень,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Руки чистые готов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Мыть с утра до ночи!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Приготовит вкусно так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Первое, второе.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Кто он, просто угадать: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Это, дети, </a:t>
            </a:r>
            <a:r>
              <a:rPr lang="ru-RU" b="1" dirty="0" smtClean="0">
                <a:solidFill>
                  <a:srgbClr val="7030A0"/>
                </a:solidFill>
              </a:rPr>
              <a:t>…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4" name="Рисунок 3" descr="0004-004-Povar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457200"/>
            <a:ext cx="3993092" cy="5867400"/>
          </a:xfrm>
          <a:prstGeom prst="rect">
            <a:avLst/>
          </a:prstGeom>
        </p:spPr>
      </p:pic>
      <p:pic>
        <p:nvPicPr>
          <p:cNvPr id="6" name="Рисунок 5" descr="0609051113330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CFDF5"/>
              </a:clrFrom>
              <a:clrTo>
                <a:srgbClr val="FCFD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209800"/>
            <a:ext cx="2912745" cy="3352800"/>
          </a:xfrm>
          <a:prstGeom prst="rect">
            <a:avLst/>
          </a:prstGeom>
        </p:spPr>
      </p:pic>
      <p:pic>
        <p:nvPicPr>
          <p:cNvPr id="7" name="Рисунок 6" descr="г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762000"/>
            <a:ext cx="2057400" cy="21602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40891" y="-1245108"/>
            <a:ext cx="7062217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914400"/>
            <a:ext cx="5208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Не всегда ему мы рады,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Но лечить детишек надо,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 бывает – запретить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Может этот кто-то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Даже в детский сад ходить!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Кто же это?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6" name="Рисунок 5" descr="docto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533400"/>
            <a:ext cx="4038600" cy="5680963"/>
          </a:xfrm>
          <a:prstGeom prst="rect">
            <a:avLst/>
          </a:prstGeom>
        </p:spPr>
      </p:pic>
      <p:pic>
        <p:nvPicPr>
          <p:cNvPr id="7" name="Рисунок 6" descr="0_7fe6b_262a2fb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95400" y="3581400"/>
            <a:ext cx="1580744" cy="1600199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609600"/>
            <a:ext cx="1676400" cy="1252370"/>
          </a:xfrm>
          <a:prstGeom prst="rect">
            <a:avLst/>
          </a:prstGeom>
        </p:spPr>
      </p:pic>
      <p:pic>
        <p:nvPicPr>
          <p:cNvPr id="9" name="Рисунок 8" descr="17031.jpe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10431">
            <a:off x="6354037" y="2064181"/>
            <a:ext cx="2057400" cy="1796796"/>
          </a:xfrm>
          <a:prstGeom prst="rect">
            <a:avLst/>
          </a:prstGeom>
        </p:spPr>
      </p:pic>
      <p:pic>
        <p:nvPicPr>
          <p:cNvPr id="10" name="Рисунок 9" descr="med105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609600"/>
            <a:ext cx="2159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pt-templat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" y="304800"/>
            <a:ext cx="81534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9906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2"/>
                </a:solidFill>
              </a:rPr>
              <a:t>« Берись за то, к чему ты годен</a:t>
            </a:r>
          </a:p>
          <a:p>
            <a:pPr algn="ctr"/>
            <a:r>
              <a:rPr lang="ru-RU" sz="4400" b="1" i="1" dirty="0" smtClean="0">
                <a:solidFill>
                  <a:schemeClr val="bg2"/>
                </a:solidFill>
              </a:rPr>
              <a:t>Коль хочешь, чтоб в делах</a:t>
            </a:r>
          </a:p>
          <a:p>
            <a:pPr algn="ctr"/>
            <a:r>
              <a:rPr lang="ru-RU" sz="4400" b="1" i="1" dirty="0" smtClean="0">
                <a:solidFill>
                  <a:schemeClr val="bg2"/>
                </a:solidFill>
              </a:rPr>
              <a:t>Успешный был конец.»</a:t>
            </a:r>
            <a:endParaRPr lang="ru-RU" sz="4400" b="1" i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419600"/>
            <a:ext cx="3727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2"/>
                </a:solidFill>
              </a:rPr>
              <a:t>И. А. Крылов</a:t>
            </a:r>
            <a:endParaRPr lang="ru-RU" sz="4400" b="1" i="1" dirty="0">
              <a:solidFill>
                <a:schemeClr val="bg2"/>
              </a:solidFill>
            </a:endParaRPr>
          </a:p>
        </p:txBody>
      </p:sp>
      <p:pic>
        <p:nvPicPr>
          <p:cNvPr id="6" name="Рисунок 5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83600" y="-1202400"/>
            <a:ext cx="6858000" cy="9262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990600"/>
            <a:ext cx="4725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Стадион ревёт, шумит,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Кто-то по полю бежит,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Мяч ногою отбивает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И в ворота попадает …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3000" y="-1142999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4" name="Рисунок 3" descr="f_4c5167349888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81000"/>
            <a:ext cx="4948733" cy="6155140"/>
          </a:xfrm>
          <a:prstGeom prst="rect">
            <a:avLst/>
          </a:prstGeom>
        </p:spPr>
      </p:pic>
      <p:pic>
        <p:nvPicPr>
          <p:cNvPr id="6" name="Рисунок 5" descr="5958834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609600"/>
            <a:ext cx="2895600" cy="2171700"/>
          </a:xfrm>
          <a:prstGeom prst="rect">
            <a:avLst/>
          </a:prstGeom>
        </p:spPr>
      </p:pic>
      <p:pic>
        <p:nvPicPr>
          <p:cNvPr id="7" name="Рисунок 6" descr="mych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4495800"/>
            <a:ext cx="1524000" cy="1524000"/>
          </a:xfrm>
          <a:prstGeom prst="rect">
            <a:avLst/>
          </a:prstGeom>
        </p:spPr>
      </p:pic>
      <p:pic>
        <p:nvPicPr>
          <p:cNvPr id="8" name="Рисунок 7" descr="photo_342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4876800"/>
            <a:ext cx="1775460" cy="1363980"/>
          </a:xfrm>
          <a:prstGeom prst="rect">
            <a:avLst/>
          </a:prstGeom>
        </p:spPr>
      </p:pic>
      <p:pic>
        <p:nvPicPr>
          <p:cNvPr id="9" name="Рисунок 8" descr="x_160cb21f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533400"/>
            <a:ext cx="2590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1" y="1295400"/>
            <a:ext cx="75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Складки, карманы и ровненький кант -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Платье красивое сшил 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7" name="Рисунок 6" descr="0_8ed29_8467696d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95600" y="533400"/>
            <a:ext cx="3733800" cy="6096000"/>
          </a:xfrm>
          <a:prstGeom prst="rect">
            <a:avLst/>
          </a:prstGeom>
        </p:spPr>
      </p:pic>
      <p:pic>
        <p:nvPicPr>
          <p:cNvPr id="8" name="Рисунок 7" descr="needle-769308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71600" y="838200"/>
            <a:ext cx="1139654" cy="1503949"/>
          </a:xfrm>
          <a:prstGeom prst="rect">
            <a:avLst/>
          </a:prstGeom>
        </p:spPr>
      </p:pic>
      <p:pic>
        <p:nvPicPr>
          <p:cNvPr id="6" name="Рисунок 5" descr="5a821543952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412391">
            <a:off x="7137727" y="1034601"/>
            <a:ext cx="1250155" cy="1279687"/>
          </a:xfrm>
          <a:prstGeom prst="rect">
            <a:avLst/>
          </a:prstGeom>
        </p:spPr>
      </p:pic>
      <p:pic>
        <p:nvPicPr>
          <p:cNvPr id="9" name="Рисунок 8" descr="29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95834">
            <a:off x="935819" y="3758719"/>
            <a:ext cx="2519194" cy="2682942"/>
          </a:xfrm>
          <a:prstGeom prst="rect">
            <a:avLst/>
          </a:prstGeom>
        </p:spPr>
      </p:pic>
      <p:pic>
        <p:nvPicPr>
          <p:cNvPr id="10" name="Рисунок 9" descr="5622693_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4114800"/>
            <a:ext cx="2249974" cy="17449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Булки нам и калачи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день пекут 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Булки нам и калачи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день пекут 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Булки нам и калачи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день пекут 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Булки нам и калачи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день пекут 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Булки нам и калачи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день пекут 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Булки нам и калачи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день пекут 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990600"/>
            <a:ext cx="4627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Булки нам и калачи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Каждый день пекут ...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5" name="Рисунок 4" descr="1f764baf70a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609600"/>
            <a:ext cx="4241800" cy="5689600"/>
          </a:xfrm>
          <a:prstGeom prst="rect">
            <a:avLst/>
          </a:prstGeom>
        </p:spPr>
      </p:pic>
      <p:pic>
        <p:nvPicPr>
          <p:cNvPr id="6" name="Рисунок 5" descr="3319_0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5181600"/>
            <a:ext cx="2795297" cy="1293556"/>
          </a:xfrm>
          <a:prstGeom prst="rect">
            <a:avLst/>
          </a:prstGeom>
        </p:spPr>
      </p:pic>
      <p:pic>
        <p:nvPicPr>
          <p:cNvPr id="7" name="Рисунок 6" descr="2010-04-1515-muka_zoom_width_225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838200"/>
            <a:ext cx="1714500" cy="2156460"/>
          </a:xfrm>
          <a:prstGeom prst="rect">
            <a:avLst/>
          </a:prstGeom>
        </p:spPr>
      </p:pic>
      <p:pic>
        <p:nvPicPr>
          <p:cNvPr id="8" name="Рисунок 7" descr="plita-indesit-k-1g21-s-wr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2819400"/>
            <a:ext cx="3429000" cy="3429000"/>
          </a:xfrm>
          <a:prstGeom prst="rect">
            <a:avLst/>
          </a:prstGeom>
        </p:spPr>
      </p:pic>
      <p:pic>
        <p:nvPicPr>
          <p:cNvPr id="9" name="Рисунок 8" descr="pon5_thumb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17842">
            <a:off x="1447800" y="3200400"/>
            <a:ext cx="1600200" cy="19596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219200"/>
            <a:ext cx="4460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Варит кашу и бульон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Добрый, толстый 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4" name="Рисунок 3" descr="b5b1b994db6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0" y="838200"/>
            <a:ext cx="3820239" cy="5521574"/>
          </a:xfrm>
          <a:prstGeom prst="rect">
            <a:avLst/>
          </a:prstGeom>
        </p:spPr>
      </p:pic>
      <p:pic>
        <p:nvPicPr>
          <p:cNvPr id="5" name="Рисунок 4" descr="0005-003-Frantsuzskaja-posuda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4343400"/>
            <a:ext cx="2057400" cy="2057400"/>
          </a:xfrm>
          <a:prstGeom prst="rect">
            <a:avLst/>
          </a:prstGeom>
        </p:spPr>
      </p:pic>
      <p:pic>
        <p:nvPicPr>
          <p:cNvPr id="6" name="Рисунок 5" descr="0023-012-Frantsuzskaja-posud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6837383">
            <a:off x="5350882" y="1146853"/>
            <a:ext cx="2654833" cy="1762452"/>
          </a:xfrm>
          <a:prstGeom prst="rect">
            <a:avLst/>
          </a:prstGeom>
        </p:spPr>
      </p:pic>
      <p:pic>
        <p:nvPicPr>
          <p:cNvPr id="7" name="Рисунок 6" descr="8823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4191000"/>
            <a:ext cx="1946030" cy="1946030"/>
          </a:xfrm>
          <a:prstGeom prst="rect">
            <a:avLst/>
          </a:prstGeom>
        </p:spPr>
      </p:pic>
      <p:pic>
        <p:nvPicPr>
          <p:cNvPr id="8" name="Рисунок 7" descr="082100.28_en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990600"/>
            <a:ext cx="2500231" cy="18732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066800"/>
            <a:ext cx="4992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Песен, опер сочинитель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Называется 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9200" y="2362200"/>
            <a:ext cx="5003719" cy="3752042"/>
          </a:xfrm>
          <a:prstGeom prst="rect">
            <a:avLst/>
          </a:prstGeom>
        </p:spPr>
      </p:pic>
      <p:pic>
        <p:nvPicPr>
          <p:cNvPr id="5" name="Рисунок 4" descr="0_883e3_3e1e2cb3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48400" y="3505200"/>
            <a:ext cx="2306860" cy="2971800"/>
          </a:xfrm>
          <a:prstGeom prst="rect">
            <a:avLst/>
          </a:prstGeom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7735" y="544760"/>
            <a:ext cx="1637109" cy="1763889"/>
          </a:xfrm>
          <a:prstGeom prst="rect">
            <a:avLst/>
          </a:prstGeom>
        </p:spPr>
      </p:pic>
      <p:pic>
        <p:nvPicPr>
          <p:cNvPr id="7" name="Рисунок 6" descr="1310998521_229529450_1--FINGER-1971--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762000"/>
            <a:ext cx="2361007" cy="2110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ree-professional-powerpoint-templates-download-640x4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"/>
            <a:ext cx="81534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762000"/>
            <a:ext cx="7391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Цель:</a:t>
            </a:r>
            <a:r>
              <a:rPr lang="ru-RU" dirty="0" smtClean="0"/>
              <a:t> </a:t>
            </a:r>
          </a:p>
          <a:p>
            <a:r>
              <a:rPr lang="ru-RU" sz="2400" b="1" dirty="0" smtClean="0"/>
              <a:t>Уточнить и обобщить представления детей о профессиях.</a:t>
            </a:r>
          </a:p>
          <a:p>
            <a:r>
              <a:rPr lang="ru-RU" sz="2800" b="1" u="sng" dirty="0" smtClean="0">
                <a:solidFill>
                  <a:srgbClr val="7030A0"/>
                </a:solidFill>
              </a:rPr>
              <a:t>Задачи: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000" b="1" dirty="0" smtClean="0"/>
              <a:t>1.Понимать значимость профессии в жизни людей. </a:t>
            </a:r>
          </a:p>
          <a:p>
            <a:pPr algn="just"/>
            <a:r>
              <a:rPr lang="ru-RU" sz="2000" b="1" dirty="0" smtClean="0"/>
              <a:t>2. Воспитывать уважение к результатам труда людей разных </a:t>
            </a:r>
          </a:p>
          <a:p>
            <a:pPr algn="just"/>
            <a:r>
              <a:rPr lang="ru-RU" sz="2000" b="1" dirty="0" smtClean="0"/>
              <a:t>профессий.</a:t>
            </a:r>
          </a:p>
          <a:p>
            <a:pPr algn="just"/>
            <a:r>
              <a:rPr lang="ru-RU" sz="2000" b="1" dirty="0" smtClean="0"/>
              <a:t>3.Развитие монологической речи детей(речь-рассуждение;</a:t>
            </a:r>
          </a:p>
          <a:p>
            <a:pPr algn="just"/>
            <a:r>
              <a:rPr lang="ru-RU" sz="2000" b="1" dirty="0" smtClean="0"/>
              <a:t> речь- доказательство).</a:t>
            </a:r>
          </a:p>
          <a:p>
            <a:pPr algn="just"/>
            <a:r>
              <a:rPr lang="ru-RU" sz="2000" b="1" dirty="0" smtClean="0"/>
              <a:t>4. Развитие элементов логического мышления.</a:t>
            </a:r>
          </a:p>
          <a:p>
            <a:pPr algn="just"/>
            <a:r>
              <a:rPr lang="ru-RU" sz="2000" b="1" dirty="0" smtClean="0"/>
              <a:t>5. Расширить и активизировать словарь по теме.</a:t>
            </a:r>
          </a:p>
          <a:p>
            <a:pPr algn="just"/>
            <a:r>
              <a:rPr lang="ru-RU" sz="2800" b="1" u="sng" dirty="0" smtClean="0">
                <a:solidFill>
                  <a:srgbClr val="7030A0"/>
                </a:solidFill>
              </a:rPr>
              <a:t>Технологии: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Информационно-коммуникативные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Личностно-ориентированная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Коммуникативные игры</a:t>
            </a:r>
          </a:p>
          <a:p>
            <a:pPr algn="just">
              <a:lnSpc>
                <a:spcPct val="150000"/>
              </a:lnSpc>
            </a:pPr>
            <a:endParaRPr lang="ru-RU" sz="2000" b="1" dirty="0" smtClean="0"/>
          </a:p>
          <a:p>
            <a:endParaRPr lang="ru-RU" dirty="0"/>
          </a:p>
        </p:txBody>
      </p:sp>
      <p:pic>
        <p:nvPicPr>
          <p:cNvPr id="5" name="Рисунок 4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V="1">
            <a:off x="1714500" y="-1257300"/>
            <a:ext cx="6858000" cy="9372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295400"/>
            <a:ext cx="5232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На заводах по три смены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У станков стоят 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5" name="Рисунок 4" descr="1294361440_15b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533400"/>
            <a:ext cx="1992586" cy="5943600"/>
          </a:xfrm>
          <a:prstGeom prst="rect">
            <a:avLst/>
          </a:prstGeom>
        </p:spPr>
      </p:pic>
      <p:pic>
        <p:nvPicPr>
          <p:cNvPr id="6" name="Рисунок 5" descr="0004-004-Molotok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65212">
            <a:off x="5943600" y="914400"/>
            <a:ext cx="2301240" cy="1584766"/>
          </a:xfrm>
          <a:prstGeom prst="rect">
            <a:avLst/>
          </a:prstGeom>
        </p:spPr>
      </p:pic>
      <p:pic>
        <p:nvPicPr>
          <p:cNvPr id="7" name="Рисунок 6" descr="200710170051_DC981KA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4191000"/>
            <a:ext cx="1905000" cy="1905000"/>
          </a:xfrm>
          <a:prstGeom prst="rect">
            <a:avLst/>
          </a:prstGeom>
        </p:spPr>
      </p:pic>
      <p:pic>
        <p:nvPicPr>
          <p:cNvPr id="8" name="Рисунок 7" descr="cba8092f8edd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641902">
            <a:off x="1024547" y="1284068"/>
            <a:ext cx="2209800" cy="1173956"/>
          </a:xfrm>
          <a:prstGeom prst="rect">
            <a:avLst/>
          </a:prstGeom>
        </p:spPr>
      </p:pic>
      <p:pic>
        <p:nvPicPr>
          <p:cNvPr id="9" name="Рисунок 8" descr="rubanok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3962400"/>
            <a:ext cx="2406535" cy="18038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219200"/>
            <a:ext cx="4744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Кто пасёт коров, овец?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Ну, конечно, ...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4" name="Рисунок 3" descr="3922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293914"/>
            <a:ext cx="7658100" cy="6564086"/>
          </a:xfrm>
          <a:prstGeom prst="rect">
            <a:avLst/>
          </a:prstGeom>
        </p:spPr>
      </p:pic>
      <p:pic>
        <p:nvPicPr>
          <p:cNvPr id="6" name="Рисунок 5" descr="counting-sheep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3352800"/>
            <a:ext cx="3857625" cy="3895725"/>
          </a:xfrm>
          <a:prstGeom prst="rect">
            <a:avLst/>
          </a:prstGeom>
        </p:spPr>
      </p:pic>
      <p:pic>
        <p:nvPicPr>
          <p:cNvPr id="8" name="Рисунок 7" descr="gmo65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416094">
            <a:off x="1463798" y="777998"/>
            <a:ext cx="1752600" cy="1752600"/>
          </a:xfrm>
          <a:prstGeom prst="rect">
            <a:avLst/>
          </a:prstGeom>
        </p:spPr>
      </p:pic>
      <p:pic>
        <p:nvPicPr>
          <p:cNvPr id="10" name="Рисунок 9" descr="Cow-213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3276600"/>
            <a:ext cx="4799076" cy="31325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647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В классе важный слышится говор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Новую тему даёт детям ...</a:t>
            </a:r>
          </a:p>
          <a:p>
            <a:r>
              <a:rPr lang="ru-RU" dirty="0" smtClean="0"/>
              <a:t> </a:t>
            </a:r>
          </a:p>
          <a:p>
            <a:endParaRPr lang="ru-RU" sz="36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609600"/>
            <a:ext cx="7238096" cy="535238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pt-templat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0560" y="304800"/>
            <a:ext cx="8168640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27802" y="-1258199"/>
            <a:ext cx="6857998" cy="9374400"/>
          </a:xfrm>
          <a:prstGeom prst="rect">
            <a:avLst/>
          </a:prstGeom>
        </p:spPr>
      </p:pic>
      <p:pic>
        <p:nvPicPr>
          <p:cNvPr id="5" name="Рисунок 4" descr="0_6c7ad_2bb12ffe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67200" y="2286000"/>
            <a:ext cx="4267206" cy="4267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524000"/>
            <a:ext cx="5829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- А давай расскажем кем работают наши родители.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- Давай.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85800"/>
            <a:ext cx="518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Приготовит мама суп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Малышам из разных групп,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Ловко вылепит котлеты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нарежет винегреты.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с такой умелой мамой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 бываю сытый самый!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762000"/>
            <a:ext cx="52578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Нужно маме для работы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 пюпитр поставить ноты.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Маму только попроси -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сыграет: "Ми, соль, си!"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Скажем мы ребятам гордо: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"Мама знает все аккорды!"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219200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Какие вещи- загляденье!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От них исходит чудо-свет,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Недаром </a:t>
            </a:r>
            <a:r>
              <a:rPr lang="ru-RU" sz="2800" b="1" dirty="0" err="1" smtClean="0">
                <a:solidFill>
                  <a:srgbClr val="FF0000"/>
                </a:solidFill>
              </a:rPr>
              <a:t>бисероплетенье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Так популярно сотни лет.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Вновь интерес возрос к дизайну,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К вещам красивым и словам.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Пусть </a:t>
            </a:r>
            <a:r>
              <a:rPr lang="ru-RU" sz="2800" b="1" dirty="0" err="1" smtClean="0">
                <a:solidFill>
                  <a:srgbClr val="FF0000"/>
                </a:solidFill>
              </a:rPr>
              <a:t>бисероплетенья</a:t>
            </a:r>
            <a:r>
              <a:rPr lang="ru-RU" sz="2800" b="1" dirty="0" smtClean="0">
                <a:solidFill>
                  <a:srgbClr val="FF0000"/>
                </a:solidFill>
              </a:rPr>
              <a:t> тайну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Откроет моя мама нам.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pt-templat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0560" y="304800"/>
            <a:ext cx="8168640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27802" y="-1258199"/>
            <a:ext cx="6857998" cy="9374400"/>
          </a:xfrm>
          <a:prstGeom prst="rect">
            <a:avLst/>
          </a:prstGeom>
        </p:spPr>
      </p:pic>
      <p:pic>
        <p:nvPicPr>
          <p:cNvPr id="5" name="Рисунок 4" descr="0_6c7ad_2bb12ffe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67200" y="2286000"/>
            <a:ext cx="4267206" cy="4267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838200"/>
            <a:ext cx="582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1" y="5334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Мы в профессии играем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По душе их выбираем,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 мечтаем поскорее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Мамы с папой стать взрослее,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Чтоб не просто так мечтать,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А кем быть решить и стать.</a:t>
            </a: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990600"/>
            <a:ext cx="7861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Мама у постели больного сидит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И, как лечиться, ему говорит.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Кто болен, капли велит принимать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Тому, кто здоров, разрешит погулять.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914400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волнам корабль плывёт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Папа мой его ведёт.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 страшны ему туманы,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Мели, льдины, ураганы.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Он – моряк отважный,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 знает каждый.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914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 пожаре много дыма.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Помощь здесь необходима.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Тушит пламя папа смело,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Держит он брандспойт умело.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219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Зубки больные без всяких уколов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Вылечит мама – врач-стоматолог.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pt-templat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0560" y="304800"/>
            <a:ext cx="8168640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27802" y="-1258199"/>
            <a:ext cx="6857998" cy="9374400"/>
          </a:xfrm>
          <a:prstGeom prst="rect">
            <a:avLst/>
          </a:prstGeom>
        </p:spPr>
      </p:pic>
      <p:pic>
        <p:nvPicPr>
          <p:cNvPr id="5" name="Рисунок 4" descr="0_6c7ad_2bb12ffe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24400" y="2819400"/>
            <a:ext cx="3962400" cy="3733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3400"/>
            <a:ext cx="678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Труд строителя всем нужен,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Нужен всем и вкусный ужин,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Доктор, чтобы всех лечил,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 учитель, чтоб учил.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Летчик нужен, чтоб летать...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Ну а ты кем хочешь стать?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22931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381000"/>
            <a:ext cx="8374060" cy="6096000"/>
          </a:xfrm>
          <a:prstGeom prst="rect">
            <a:avLst/>
          </a:prstGeom>
        </p:spPr>
      </p:pic>
      <p:pic>
        <p:nvPicPr>
          <p:cNvPr id="6" name="Рисунок 5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66802" y="-1219200"/>
            <a:ext cx="6857998" cy="92964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2999" y="-1143001"/>
            <a:ext cx="6858000" cy="9144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09600"/>
            <a:ext cx="5081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Детки вышли на прогулку.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Вот идут по переулку.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Рядом с ними тётя.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Краше не найдёте!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Кто о них всегда в заботе?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Кто ответит? Что за тётя?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Догадались? Замечательно!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Любят дети …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5" name="Рисунок 4" descr="vospi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914400"/>
            <a:ext cx="4781247" cy="4495800"/>
          </a:xfrm>
          <a:prstGeom prst="rect">
            <a:avLst/>
          </a:prstGeom>
        </p:spPr>
      </p:pic>
      <p:pic>
        <p:nvPicPr>
          <p:cNvPr id="6" name="Рисунок 5" descr="гшрд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762000"/>
            <a:ext cx="1565655" cy="20245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66800" y="5257799"/>
            <a:ext cx="7391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риодщ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762000"/>
            <a:ext cx="1503680" cy="1524000"/>
          </a:xfrm>
          <a:prstGeom prst="rect">
            <a:avLst/>
          </a:prstGeom>
        </p:spPr>
      </p:pic>
      <p:pic>
        <p:nvPicPr>
          <p:cNvPr id="9" name="Рисунок 8" descr="олтр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 rot="20465931">
            <a:off x="1066800" y="4343400"/>
            <a:ext cx="1828800" cy="1828800"/>
          </a:xfrm>
          <a:prstGeom prst="rect">
            <a:avLst/>
          </a:prstGeom>
        </p:spPr>
      </p:pic>
      <p:pic>
        <p:nvPicPr>
          <p:cNvPr id="10" name="Рисунок 9" descr="ропблшр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4800600"/>
            <a:ext cx="1470660" cy="1542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1499a4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304800"/>
            <a:ext cx="8000999" cy="63246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221362" y="-1064636"/>
            <a:ext cx="6858002" cy="8987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990600"/>
            <a:ext cx="6629400" cy="34778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Постарайтесь угадать,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Кто всех в мире строже.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Может честь свою отдать,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Потерять – не может!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Он всегда вооружён,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Только не опасен,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Даже кошек и ворон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Защищать согласен.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По мишеням каждый год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Он стреляет в тире,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А порядок наведёт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 в чужой квартире.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Для любого он из нас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Может стать примером!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 кем мы встретились сейчас?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presentation-background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78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67518" y="-1118481"/>
            <a:ext cx="6858002" cy="9094963"/>
          </a:xfrm>
          <a:prstGeom prst="rect">
            <a:avLst/>
          </a:prstGeom>
        </p:spPr>
      </p:pic>
      <p:pic>
        <p:nvPicPr>
          <p:cNvPr id="5" name="Рисунок 4" descr="0_a4fe2_6fd873d0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4600" y="1219200"/>
            <a:ext cx="3977271" cy="5105400"/>
          </a:xfrm>
          <a:prstGeom prst="rect">
            <a:avLst/>
          </a:prstGeom>
        </p:spPr>
      </p:pic>
      <p:pic>
        <p:nvPicPr>
          <p:cNvPr id="6" name="Рисунок 5" descr="гн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64959">
            <a:off x="1143000" y="762000"/>
            <a:ext cx="1750541" cy="1295400"/>
          </a:xfrm>
          <a:prstGeom prst="rect">
            <a:avLst/>
          </a:prstGeom>
        </p:spPr>
      </p:pic>
      <p:pic>
        <p:nvPicPr>
          <p:cNvPr id="7" name="Рисунок 6" descr="auto_d1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838200"/>
            <a:ext cx="2743200" cy="1482903"/>
          </a:xfrm>
          <a:prstGeom prst="rect">
            <a:avLst/>
          </a:prstGeom>
        </p:spPr>
      </p:pic>
      <p:pic>
        <p:nvPicPr>
          <p:cNvPr id="8" name="Рисунок 7" descr="ьбл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4724400"/>
            <a:ext cx="1765300" cy="1333500"/>
          </a:xfrm>
          <a:prstGeom prst="rect">
            <a:avLst/>
          </a:prstGeom>
        </p:spPr>
      </p:pic>
      <p:pic>
        <p:nvPicPr>
          <p:cNvPr id="9" name="Рисунок 8" descr="s_72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3429000"/>
            <a:ext cx="769779" cy="23698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836</Words>
  <PresentationFormat>Экран (4:3)</PresentationFormat>
  <Paragraphs>195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104</cp:revision>
  <dcterms:created xsi:type="dcterms:W3CDTF">2012-01-30T10:09:58Z</dcterms:created>
  <dcterms:modified xsi:type="dcterms:W3CDTF">2012-02-03T18:07:58Z</dcterms:modified>
</cp:coreProperties>
</file>