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1" r:id="rId14"/>
    <p:sldId id="267" r:id="rId15"/>
    <p:sldId id="27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44165"/>
            <a:ext cx="9324528" cy="70021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349229">
            <a:off x="2206710" y="2622562"/>
            <a:ext cx="4664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Предлог как часть речи.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40223">
            <a:off x="2649100" y="3364450"/>
            <a:ext cx="3095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Урок в 7 классе.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425722">
            <a:off x="3267392" y="4704862"/>
            <a:ext cx="1307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Урок № 1</a:t>
            </a:r>
            <a:endParaRPr lang="ru-RU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44165"/>
            <a:ext cx="9324528" cy="70021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349229">
            <a:off x="2206710" y="2622562"/>
            <a:ext cx="4664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Предлог как часть речи.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40223">
            <a:off x="2649100" y="3364450"/>
            <a:ext cx="3095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mbria" pitchFamily="18" charset="0"/>
              </a:rPr>
              <a:t>Урок в 7 классе.</a:t>
            </a:r>
            <a:endParaRPr lang="ru-RU" sz="32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425722">
            <a:off x="3267392" y="4704862"/>
            <a:ext cx="1307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Урок № 2</a:t>
            </a:r>
            <a:endParaRPr lang="ru-RU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424026">
            <a:off x="2751139" y="2010327"/>
            <a:ext cx="39274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Закончите высказывание.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12046">
            <a:off x="2573682" y="3051742"/>
            <a:ext cx="282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 – это…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358205">
            <a:off x="2427610" y="3213379"/>
            <a:ext cx="4188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служат для…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384366">
            <a:off x="2572830" y="3356731"/>
            <a:ext cx="3886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не …, </a:t>
            </a:r>
            <a:r>
              <a:rPr lang="ru-RU" sz="2800" b="1" dirty="0" err="1" smtClean="0">
                <a:solidFill>
                  <a:srgbClr val="002060"/>
                </a:solidFill>
                <a:latin typeface="Cambria" pitchFamily="18" charset="0"/>
              </a:rPr>
              <a:t>не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…, </a:t>
            </a:r>
            <a:r>
              <a:rPr lang="ru-RU" sz="2800" b="1" dirty="0" err="1" smtClean="0">
                <a:solidFill>
                  <a:srgbClr val="002060"/>
                </a:solidFill>
                <a:latin typeface="Cambria" pitchFamily="18" charset="0"/>
              </a:rPr>
              <a:t>не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… 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458101">
            <a:off x="2457569" y="3184067"/>
            <a:ext cx="39642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Предлогов не бывает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перед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414042">
            <a:off x="2454199" y="3168267"/>
            <a:ext cx="41078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 со словом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пишется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429510">
            <a:off x="2457063" y="3147363"/>
            <a:ext cx="36293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По происхождению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бывают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321094">
            <a:off x="2591889" y="3174196"/>
            <a:ext cx="38454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По составу предлоги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делятся на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9" y="0"/>
            <a:ext cx="9128861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75656" y="470912"/>
            <a:ext cx="7416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Спишите словосочетания. Вместо точек ставьте недостающий предлог.				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пр.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Образец: слететь  …  ветки – слететь  с  ветки.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20486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перепрыгнуть … лужу;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отойти … дома;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подойти … остановке;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нажать … кнопку звонка;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выпрыгнуть … ямы;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втащить … комнату;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дойти … двери;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бежать … дороге.</a:t>
            </a:r>
          </a:p>
          <a:p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9" y="0"/>
            <a:ext cx="9128861" cy="68580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470912"/>
            <a:ext cx="741682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Спишите словосочетания. Вместо точек ставьте недостающий предлог.				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пр.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Образец: слететь  …  ветки – слететь  с  ветки.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20486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Перепрыгнуть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через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лужу;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Отойти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дома;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Подойти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остановке;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Нажать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кнопку звонка;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Выпрыгнуть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из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ямы;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Втащить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комнату;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Дойти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двери; </a:t>
            </a:r>
          </a:p>
          <a:p>
            <a:pPr marL="514350" indent="-514350">
              <a:buAutoNum type="arabicParenR"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Бежать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дороге.</a:t>
            </a:r>
          </a:p>
          <a:p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9" y="0"/>
            <a:ext cx="9128861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91680" y="532466"/>
            <a:ext cx="540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Письмо по памяти.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23528" y="2152601"/>
            <a:ext cx="849694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За часом час уходит прочь.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Мелькает свет и тень.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Звезда над речкой – значит, ночь.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А солнце – значит, день.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  <p:bldP spid="24578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424026">
            <a:off x="2751139" y="2256548"/>
            <a:ext cx="3927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ИТОГ УРОКА.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12046">
            <a:off x="2573682" y="3051742"/>
            <a:ext cx="282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 – это…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358205">
            <a:off x="2427610" y="3213379"/>
            <a:ext cx="4188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служат для…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384366">
            <a:off x="2572830" y="3356731"/>
            <a:ext cx="3886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не …, </a:t>
            </a:r>
            <a:r>
              <a:rPr lang="ru-RU" sz="2800" b="1" dirty="0" err="1" smtClean="0">
                <a:solidFill>
                  <a:srgbClr val="002060"/>
                </a:solidFill>
                <a:latin typeface="Cambria" pitchFamily="18" charset="0"/>
              </a:rPr>
              <a:t>не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…, </a:t>
            </a:r>
            <a:r>
              <a:rPr lang="ru-RU" sz="2800" b="1" dirty="0" err="1" smtClean="0">
                <a:solidFill>
                  <a:srgbClr val="002060"/>
                </a:solidFill>
                <a:latin typeface="Cambria" pitchFamily="18" charset="0"/>
              </a:rPr>
              <a:t>не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 … 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458101">
            <a:off x="2457569" y="3184067"/>
            <a:ext cx="39642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Предлогов не бывает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перед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414042">
            <a:off x="2454199" y="3168267"/>
            <a:ext cx="41078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 со словом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пишется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429510">
            <a:off x="2457063" y="3147363"/>
            <a:ext cx="36293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По происхождению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предлоги бывают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321094">
            <a:off x="2447873" y="3174197"/>
            <a:ext cx="38454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По составу предлоги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делятся на …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466031">
            <a:off x="2316799" y="2558255"/>
            <a:ext cx="4070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Презентация выполнена учителем русского языка  и литературы ГБСКОУ (</a:t>
            </a:r>
            <a:r>
              <a:rPr lang="en-US" sz="2000" b="1" dirty="0" smtClean="0">
                <a:solidFill>
                  <a:srgbClr val="002060"/>
                </a:solidFill>
                <a:latin typeface="Cambria" pitchFamily="18" charset="0"/>
              </a:rPr>
              <a:t>VII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 вида) школы № 5 Центрального района Санкт –Петербурга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Василевской Ольгой Александровной.</a:t>
            </a:r>
            <a:endParaRPr lang="ru-RU" sz="20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 rot="447188">
            <a:off x="2557716" y="2085099"/>
            <a:ext cx="42663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Назовите части речи , известные вам.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499367">
            <a:off x="2417856" y="1998316"/>
            <a:ext cx="42034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На какие  группы делятся они в зависимости от роли в языке? </a:t>
            </a:r>
            <a:endParaRPr lang="ru-RU" sz="28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489815">
            <a:off x="2344873" y="2639016"/>
            <a:ext cx="41852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</a:rPr>
              <a:t>Чем отличаются служебные  части речи от самостоятельных ? </a:t>
            </a:r>
            <a:endParaRPr lang="ru-RU" sz="2800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49" grpId="1"/>
      <p:bldP spid="6" grpId="0"/>
      <p:bldP spid="6" grpId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404664"/>
          <a:ext cx="8640960" cy="6192688"/>
        </p:xfrm>
        <a:graphic>
          <a:graphicData uri="http://schemas.openxmlformats.org/drawingml/2006/table">
            <a:tbl>
              <a:tblPr/>
              <a:tblGrid>
                <a:gridCol w="4824536"/>
                <a:gridCol w="3816424"/>
              </a:tblGrid>
              <a:tr h="1007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0" dirty="0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Самостоятельные</a:t>
                      </a:r>
                      <a:endParaRPr lang="ru-RU" sz="1600" b="1" kern="0" dirty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7195" algn="ctr">
                        <a:spcAft>
                          <a:spcPts val="0"/>
                        </a:spcAft>
                      </a:pPr>
                      <a:r>
                        <a:rPr lang="ru-RU" sz="2800" b="1" kern="0" dirty="0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Служебные</a:t>
                      </a:r>
                      <a:endParaRPr lang="ru-RU" sz="1600" b="1" kern="0" dirty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есть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лексическое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и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грамматическое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значение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7220"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 нет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изменяются (кроме наречия и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деепричастия)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6270"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не изменяются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являются членами предложения</a:t>
                      </a:r>
                      <a:endParaRPr lang="ru-RU" sz="1600" b="1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8170"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не являются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употребляются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самостоятельно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8170"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не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Cambria" pitchFamily="18" charset="0"/>
                          <a:ea typeface="Times New Roman"/>
                        </a:rPr>
                        <a:t>употребляются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Запишите текст, ставя слова в скобках в нужном падеже. Над предлогами поставьте букву 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</a:t>
            </a: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.</a:t>
            </a:r>
            <a:b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</a:b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88612">
            <a:off x="1705169" y="1925834"/>
            <a:ext cx="5534535" cy="3989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         Посадить (земля) зернышко и вырастить (оно) что(</a:t>
            </a:r>
            <a:r>
              <a:rPr lang="ru-RU" b="1" dirty="0" err="1" smtClean="0">
                <a:solidFill>
                  <a:srgbClr val="002060"/>
                </a:solidFill>
                <a:latin typeface="Cambria" pitchFamily="18" charset="0"/>
              </a:rPr>
              <a:t>нибудь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): ржаной колос, метелку овса, стебель льна (голубые цветочки) – это прекрасно уже само (себя).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Проверка.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415983">
            <a:off x="1979712" y="1600200"/>
            <a:ext cx="5328592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     Посадить </a:t>
            </a:r>
            <a:r>
              <a:rPr lang="ru-RU" b="1" dirty="0" smtClean="0">
                <a:solidFill>
                  <a:srgbClr val="C00000"/>
                </a:solidFill>
                <a:latin typeface="Cambria" pitchFamily="18" charset="0"/>
              </a:rPr>
              <a:t>в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землю зёрнышко и вырастить </a:t>
            </a:r>
            <a:r>
              <a:rPr lang="ru-RU" b="1" dirty="0" smtClean="0">
                <a:solidFill>
                  <a:srgbClr val="C00000"/>
                </a:solidFill>
                <a:latin typeface="Cambria" pitchFamily="18" charset="0"/>
              </a:rPr>
              <a:t>из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него что-нибудь: ржаной колос, метёлку овса, стебель льна </a:t>
            </a:r>
            <a:r>
              <a:rPr lang="ru-RU" b="1" dirty="0" smtClean="0">
                <a:solidFill>
                  <a:srgbClr val="C00000"/>
                </a:solidFill>
                <a:latin typeface="Cambria" pitchFamily="18" charset="0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голубыми цветочками – это прекрасно уже само </a:t>
            </a:r>
            <a:r>
              <a:rPr lang="ru-RU" b="1" dirty="0" smtClean="0">
                <a:solidFill>
                  <a:srgbClr val="C00000"/>
                </a:solidFill>
                <a:latin typeface="Cambria" pitchFamily="18" charset="0"/>
              </a:rPr>
              <a:t>по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 себе.</a:t>
            </a: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9" name="Picture 21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9" y="0"/>
            <a:ext cx="9128861" cy="6858000"/>
          </a:xfrm>
          <a:prstGeom prst="rect">
            <a:avLst/>
          </a:prstGeom>
          <a:noFill/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" name="Organization Chart 1"/>
          <p:cNvGrpSpPr>
            <a:grpSpLocks noChangeAspect="1"/>
          </p:cNvGrpSpPr>
          <p:nvPr/>
        </p:nvGrpSpPr>
        <p:grpSpPr bwMode="auto">
          <a:xfrm>
            <a:off x="395536" y="260648"/>
            <a:ext cx="8748464" cy="6192689"/>
            <a:chOff x="1614" y="4626"/>
            <a:chExt cx="7196" cy="2879"/>
          </a:xfrm>
        </p:grpSpPr>
        <p:cxnSp>
          <p:nvCxnSpPr>
            <p:cNvPr id="17420" name="_s17420"/>
            <p:cNvCxnSpPr>
              <a:cxnSpLocks noChangeShapeType="1"/>
              <a:stCxn id="18" idx="0"/>
            </p:cNvCxnSpPr>
            <p:nvPr/>
          </p:nvCxnSpPr>
          <p:spPr bwMode="auto">
            <a:xfrm flipH="1" flipV="1">
              <a:off x="2680" y="6367"/>
              <a:ext cx="13" cy="41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19" name="_s1741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>
              <a:off x="6922" y="5975"/>
              <a:ext cx="360" cy="1259"/>
            </a:xfrm>
            <a:prstGeom prst="bentConnector3">
              <a:avLst>
                <a:gd name="adj1" fmla="val 4615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7418" name="_s17418"/>
            <p:cNvCxnSpPr>
              <a:cxnSpLocks noChangeShapeType="1"/>
              <a:stCxn id="16" idx="0"/>
              <a:endCxn id="15" idx="2"/>
            </p:cNvCxnSpPr>
            <p:nvPr/>
          </p:nvCxnSpPr>
          <p:spPr bwMode="auto">
            <a:xfrm rot="16200000">
              <a:off x="5663" y="5976"/>
              <a:ext cx="360" cy="1258"/>
            </a:xfrm>
            <a:prstGeom prst="bentConnector3">
              <a:avLst>
                <a:gd name="adj1" fmla="val 46153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7417" name="_s1741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348" y="4581"/>
              <a:ext cx="360" cy="1889"/>
            </a:xfrm>
            <a:prstGeom prst="bentConnector3">
              <a:avLst>
                <a:gd name="adj1" fmla="val 4978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7416" name="_s1741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5400000" flipH="1" flipV="1">
              <a:off x="3487" y="4610"/>
              <a:ext cx="360" cy="183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13" name="_s17415"/>
            <p:cNvSpPr>
              <a:spLocks noChangeArrowheads="1"/>
            </p:cNvSpPr>
            <p:nvPr/>
          </p:nvSpPr>
          <p:spPr bwMode="auto">
            <a:xfrm>
              <a:off x="3503" y="4626"/>
              <a:ext cx="2159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Предлоги </a:t>
              </a:r>
              <a:endParaRPr kumimoji="0" lang="ru-RU" sz="44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7414"/>
            <p:cNvSpPr>
              <a:spLocks noChangeArrowheads="1"/>
            </p:cNvSpPr>
            <p:nvPr/>
          </p:nvSpPr>
          <p:spPr bwMode="auto">
            <a:xfrm>
              <a:off x="1614" y="5705"/>
              <a:ext cx="2276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Непроизвод-ные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7413"/>
            <p:cNvSpPr>
              <a:spLocks noChangeArrowheads="1"/>
            </p:cNvSpPr>
            <p:nvPr/>
          </p:nvSpPr>
          <p:spPr bwMode="auto">
            <a:xfrm>
              <a:off x="5392" y="5705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Производ-ные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_s17412"/>
            <p:cNvSpPr>
              <a:spLocks noChangeArrowheads="1"/>
            </p:cNvSpPr>
            <p:nvPr/>
          </p:nvSpPr>
          <p:spPr bwMode="auto">
            <a:xfrm>
              <a:off x="4133" y="6785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Простые</a:t>
              </a:r>
              <a:endParaRPr kumimoji="0" lang="ru-RU" sz="44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7411"/>
            <p:cNvSpPr>
              <a:spLocks noChangeArrowheads="1"/>
            </p:cNvSpPr>
            <p:nvPr/>
          </p:nvSpPr>
          <p:spPr bwMode="auto">
            <a:xfrm>
              <a:off x="6652" y="6785"/>
              <a:ext cx="2158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Составные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7410"/>
            <p:cNvSpPr>
              <a:spLocks noChangeArrowheads="1"/>
            </p:cNvSpPr>
            <p:nvPr/>
          </p:nvSpPr>
          <p:spPr bwMode="auto">
            <a:xfrm>
              <a:off x="1614" y="6785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Простые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9" y="0"/>
            <a:ext cx="912886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Спишите, определите часть речи.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363272" cy="370527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По дороге, над нами,  к пяти, подальше, подбросив, присоединяя, запоминаешь, знобит, на солнце, под ногами,  со мною, без десяти, из-за поворота, из-под земли, зеленевший, подпрыгивая, на лугу, нездоровится.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Pictures\насекомы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9" y="0"/>
            <a:ext cx="912886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272808" cy="135416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Спишите словосочетания. Вместо точек ставьте соответствующую приставку.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mbria" pitchFamily="18" charset="0"/>
              </a:rPr>
              <a:t>Образец: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…лететь  (с)ветки – слететь </a:t>
            </a:r>
            <a:r>
              <a:rPr lang="ru-RU" sz="2800" b="1" i="1" u="sng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с  в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етки.</a:t>
            </a:r>
          </a:p>
          <a:p>
            <a:pPr>
              <a:buNone/>
            </a:pPr>
            <a:endParaRPr lang="ru-RU" sz="2800" dirty="0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580112" y="1700808"/>
            <a:ext cx="288032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68144" y="1700808"/>
            <a:ext cx="0" cy="14401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67544" y="2615712"/>
            <a:ext cx="84249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…писать (с)учебника;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…ступить (на)ягоды;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…ехать (от)дома;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…правиться (через)реку;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…кинуть (до)кольца;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6) …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скочить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(из)норы.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ASUS\Pictures\листо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341596">
            <a:off x="2895084" y="2142657"/>
            <a:ext cx="3790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ИТОГ УРОКА.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 rot="386552">
            <a:off x="2356205" y="2941540"/>
            <a:ext cx="42484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-Дайте определение предлога.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- У каких частей речи нет предлогов?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459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Запишите текст, ставя слова в скобках в нужном падеже. Над предлогами поставьте букву п. </vt:lpstr>
      <vt:lpstr>Проверка.</vt:lpstr>
      <vt:lpstr>Слайд 6</vt:lpstr>
      <vt:lpstr>Спишите, определите часть речи.</vt:lpstr>
      <vt:lpstr>Спишите словосочетания. Вместо точек ставьте соответствующую приставку.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29</cp:revision>
  <dcterms:created xsi:type="dcterms:W3CDTF">2013-01-31T16:56:43Z</dcterms:created>
  <dcterms:modified xsi:type="dcterms:W3CDTF">2013-02-04T18:00:38Z</dcterms:modified>
</cp:coreProperties>
</file>