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71" r:id="rId14"/>
    <p:sldId id="267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44165"/>
            <a:ext cx="9324528" cy="70021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349229">
            <a:off x="2206710" y="2622562"/>
            <a:ext cx="4664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Предлог как часть речи.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40223">
            <a:off x="2649100" y="3364450"/>
            <a:ext cx="3095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Урок в 7 классе.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425722">
            <a:off x="3267392" y="4704862"/>
            <a:ext cx="1307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Урок № 1</a:t>
            </a: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144165"/>
            <a:ext cx="9324528" cy="70021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349229">
            <a:off x="2206710" y="2622562"/>
            <a:ext cx="4664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Предлог как часть речи.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40223">
            <a:off x="2649100" y="3364450"/>
            <a:ext cx="3095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Cambria" pitchFamily="18" charset="0"/>
              </a:rPr>
              <a:t>Урок в 7 классе.</a:t>
            </a:r>
            <a:endParaRPr lang="ru-RU" sz="3200" dirty="0">
              <a:solidFill>
                <a:srgbClr val="C0000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425722">
            <a:off x="3267392" y="4704862"/>
            <a:ext cx="1307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Урок № 2</a:t>
            </a: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424026">
            <a:off x="2751139" y="2010327"/>
            <a:ext cx="39274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Закончите высказывание.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12046">
            <a:off x="2573682" y="3051742"/>
            <a:ext cx="282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 – это…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58205">
            <a:off x="2427610" y="3213379"/>
            <a:ext cx="4188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Предлоги служат для…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384366">
            <a:off x="2572830" y="3356731"/>
            <a:ext cx="3886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Предлоги не …, </a:t>
            </a:r>
            <a:r>
              <a:rPr lang="ru-RU" sz="2800" b="1" dirty="0" err="1" smtClean="0">
                <a:solidFill>
                  <a:srgbClr val="002060"/>
                </a:solidFill>
                <a:latin typeface="Cambria" pitchFamily="18" charset="0"/>
              </a:rPr>
              <a:t>не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…, </a:t>
            </a:r>
            <a:r>
              <a:rPr lang="ru-RU" sz="2800" b="1" dirty="0" err="1" smtClean="0">
                <a:solidFill>
                  <a:srgbClr val="002060"/>
                </a:solidFill>
                <a:latin typeface="Cambria" pitchFamily="18" charset="0"/>
              </a:rPr>
              <a:t>не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… 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458101">
            <a:off x="2457569" y="3184067"/>
            <a:ext cx="39642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Предлогов не бывает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перед 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414042">
            <a:off x="2454199" y="3168267"/>
            <a:ext cx="4107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 со словом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пишется 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429510">
            <a:off x="2457063" y="3147363"/>
            <a:ext cx="36293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По происхождению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предлоги бывают 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21094">
            <a:off x="2591889" y="3174196"/>
            <a:ext cx="38454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По составу предлоги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делятся на 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" y="0"/>
            <a:ext cx="9128861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470912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Спишите словосочетания. Вместо точек ставьте недостающий предлог.				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пр.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Образец: слететь  …  ветки – слететь  с  ветки.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20486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перепрыгнуть … лужу;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отойти … дома;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подойти … остановке;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нажать … кнопку звонка;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выпрыгнуть … ямы;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втащить … комнату;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дойти … двери;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бежать … дороге.</a:t>
            </a:r>
          </a:p>
          <a:p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" y="0"/>
            <a:ext cx="9128861" cy="6858000"/>
          </a:xfrm>
          <a:prstGeom prst="rect">
            <a:avLst/>
          </a:prstGeom>
          <a:noFill/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75656" y="470912"/>
            <a:ext cx="74168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Спишите словосочетания. Вместо точек ставьте недостающий предлог.				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пр.</a:t>
            </a: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Образец: слететь  …  ветки – слететь  с  ветки.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2204864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Перепрыгнуть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через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лужу;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Отойти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от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дома;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Подойти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к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остановке;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Нажать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на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кнопку звонка;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Выпрыгнуть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из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ямы;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Втащить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комнату;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Дойти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до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двери; </a:t>
            </a:r>
          </a:p>
          <a:p>
            <a:pPr marL="514350" indent="-514350">
              <a:buAutoNum type="arabicParenR"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Бежать 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по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дороге.</a:t>
            </a:r>
          </a:p>
          <a:p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" y="0"/>
            <a:ext cx="9128861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691680" y="532466"/>
            <a:ext cx="5400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Times New Roman" pitchFamily="18" charset="0"/>
                <a:cs typeface="Arial" pitchFamily="34" charset="0"/>
              </a:rPr>
              <a:t>Письмо по памяти.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528" y="2152601"/>
            <a:ext cx="849694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За часом час уходит прочь.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Мелькает свет и тень.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Звезда над речкой – значит, ночь.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А солнце – значит, день.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8" grpId="1"/>
      <p:bldP spid="24578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424026">
            <a:off x="2751139" y="2256548"/>
            <a:ext cx="39274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    ИТОГ УРОКА.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312046">
            <a:off x="2573682" y="3051742"/>
            <a:ext cx="28214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 – это…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58205">
            <a:off x="2427610" y="3213379"/>
            <a:ext cx="41889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Предлоги служат для…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384366">
            <a:off x="2572830" y="3356731"/>
            <a:ext cx="38864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Предлоги не …, </a:t>
            </a:r>
            <a:r>
              <a:rPr lang="ru-RU" sz="2800" b="1" dirty="0" err="1" smtClean="0">
                <a:solidFill>
                  <a:srgbClr val="002060"/>
                </a:solidFill>
                <a:latin typeface="Cambria" pitchFamily="18" charset="0"/>
              </a:rPr>
              <a:t>не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…, </a:t>
            </a:r>
            <a:r>
              <a:rPr lang="ru-RU" sz="2800" b="1" dirty="0" err="1" smtClean="0">
                <a:solidFill>
                  <a:srgbClr val="002060"/>
                </a:solidFill>
                <a:latin typeface="Cambria" pitchFamily="18" charset="0"/>
              </a:rPr>
              <a:t>не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 … 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458101">
            <a:off x="2457569" y="3184067"/>
            <a:ext cx="39642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Предлогов не бывает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перед 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414042">
            <a:off x="2454199" y="3168267"/>
            <a:ext cx="41078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 со словом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пишется 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429510">
            <a:off x="2457063" y="3147363"/>
            <a:ext cx="362939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По происхождению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предлоги бывают 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21094">
            <a:off x="2447873" y="3174197"/>
            <a:ext cx="384541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По составу предлоги 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делятся на …</a:t>
            </a: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466031">
            <a:off x="2316799" y="2558255"/>
            <a:ext cx="4070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Презентация выполнена учителем русского языка  и литературы ГБСКОУ (</a:t>
            </a:r>
            <a:r>
              <a:rPr lang="en-US" sz="2000" b="1" dirty="0" smtClean="0">
                <a:solidFill>
                  <a:srgbClr val="002060"/>
                </a:solidFill>
                <a:latin typeface="Cambria" pitchFamily="18" charset="0"/>
              </a:rPr>
              <a:t>VII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 вида) школы № 5 Центрального района Санкт –Петербурга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Василевской Ольгой Александровной.</a:t>
            </a:r>
            <a:endParaRPr lang="ru-RU" sz="2000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 rot="447188">
            <a:off x="2557716" y="2085099"/>
            <a:ext cx="42663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Назовите части речи , известные вам.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499367">
            <a:off x="2417856" y="1998316"/>
            <a:ext cx="42034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На какие  группы делятся они в зависимости от роли в языке? </a:t>
            </a:r>
            <a:endParaRPr lang="ru-RU" sz="28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489815">
            <a:off x="2344873" y="2639016"/>
            <a:ext cx="41852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</a:rPr>
              <a:t>Чем отличаются служебные  части речи от самостоятельных ? </a:t>
            </a:r>
            <a:endParaRPr lang="ru-RU" sz="28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49" grpId="1"/>
      <p:bldP spid="6" grpId="0"/>
      <p:bldP spid="6" grpId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404664"/>
          <a:ext cx="8640960" cy="6192688"/>
        </p:xfrm>
        <a:graphic>
          <a:graphicData uri="http://schemas.openxmlformats.org/drawingml/2006/table">
            <a:tbl>
              <a:tblPr/>
              <a:tblGrid>
                <a:gridCol w="4824536"/>
                <a:gridCol w="3816424"/>
              </a:tblGrid>
              <a:tr h="100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kern="0" dirty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Самостоятельные</a:t>
                      </a:r>
                      <a:endParaRPr lang="ru-RU" sz="1600" b="1" kern="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7195" algn="ctr">
                        <a:spcAft>
                          <a:spcPts val="0"/>
                        </a:spcAft>
                      </a:pPr>
                      <a:r>
                        <a:rPr lang="ru-RU" sz="2800" b="1" kern="0" dirty="0">
                          <a:solidFill>
                            <a:srgbClr val="002060"/>
                          </a:solidFill>
                          <a:latin typeface="Cambria" pitchFamily="18" charset="0"/>
                        </a:rPr>
                        <a:t>Служебные</a:t>
                      </a:r>
                      <a:endParaRPr lang="ru-RU" sz="1600" b="1" kern="0" dirty="0">
                        <a:solidFill>
                          <a:srgbClr val="002060"/>
                        </a:solidFill>
                        <a:latin typeface="Cambria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5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есть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лексическое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и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грамматическое </a:t>
                      </a: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значение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17220"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 нет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10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изменяются (кроме наречия и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деепричастия)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36270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не изменяются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1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являются членами предложения</a:t>
                      </a:r>
                      <a:endParaRPr lang="ru-RU" sz="1600" b="1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8170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не являются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7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употребляются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самостоятельно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8170"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не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latin typeface="Cambria" pitchFamily="18" charset="0"/>
                          <a:ea typeface="Times New Roman"/>
                        </a:rPr>
                        <a:t>употребляются 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Cambria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Запишите текст, ставя слова в скобках в нужном падеже. Над предлогами поставьте букву </a:t>
            </a: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</a:t>
            </a: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  <a:t>.</a:t>
            </a:r>
            <a:br>
              <a:rPr lang="ru-RU" sz="2800" b="1" dirty="0" smtClean="0">
                <a:solidFill>
                  <a:srgbClr val="002060"/>
                </a:solidFill>
                <a:latin typeface="Cambria" pitchFamily="18" charset="0"/>
              </a:rPr>
            </a:br>
            <a:endParaRPr lang="ru-RU" sz="2800" b="1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288612">
            <a:off x="1705169" y="1925834"/>
            <a:ext cx="5534535" cy="39890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       Посадить (земля) зернышко и вырастить (оно) что(</a:t>
            </a:r>
            <a:r>
              <a:rPr lang="ru-RU" b="1" dirty="0" err="1" smtClean="0">
                <a:solidFill>
                  <a:srgbClr val="002060"/>
                </a:solidFill>
                <a:latin typeface="Cambria" pitchFamily="18" charset="0"/>
              </a:rPr>
              <a:t>нибудь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): ржаной колос, метелку овса, стебель льна (голубые цветочки) – это прекрасно уже само (себя).</a:t>
            </a:r>
          </a:p>
          <a:p>
            <a:pPr>
              <a:buNone/>
            </a:pP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Проверка.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415983">
            <a:off x="1979712" y="1600200"/>
            <a:ext cx="5328592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     Посадить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в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землю зёрнышко и вырастить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из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него что-нибудь: ржаной колос, метёлку овса, стебель льна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с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голубыми цветочками – это прекрасно уже само </a:t>
            </a:r>
            <a:r>
              <a:rPr lang="ru-RU" b="1" dirty="0" smtClean="0">
                <a:solidFill>
                  <a:srgbClr val="C00000"/>
                </a:solidFill>
                <a:latin typeface="Cambria" pitchFamily="18" charset="0"/>
              </a:rPr>
              <a:t>по</a:t>
            </a:r>
            <a:r>
              <a:rPr lang="ru-RU" b="1" dirty="0" smtClean="0">
                <a:solidFill>
                  <a:srgbClr val="002060"/>
                </a:solidFill>
                <a:latin typeface="Cambria" pitchFamily="18" charset="0"/>
              </a:rPr>
              <a:t> себе.</a:t>
            </a: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9" name="Picture 21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9" y="0"/>
            <a:ext cx="9128861" cy="6858000"/>
          </a:xfrm>
          <a:prstGeom prst="rect">
            <a:avLst/>
          </a:prstGeom>
          <a:noFill/>
        </p:spPr>
      </p:pic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Organization Chart 1"/>
          <p:cNvGrpSpPr>
            <a:grpSpLocks noChangeAspect="1"/>
          </p:cNvGrpSpPr>
          <p:nvPr/>
        </p:nvGrpSpPr>
        <p:grpSpPr bwMode="auto">
          <a:xfrm>
            <a:off x="395536" y="260648"/>
            <a:ext cx="8748464" cy="6192689"/>
            <a:chOff x="1614" y="4626"/>
            <a:chExt cx="7196" cy="2879"/>
          </a:xfrm>
        </p:grpSpPr>
        <p:cxnSp>
          <p:nvCxnSpPr>
            <p:cNvPr id="17420" name="_s17420"/>
            <p:cNvCxnSpPr>
              <a:cxnSpLocks noChangeShapeType="1"/>
              <a:stCxn id="18" idx="0"/>
            </p:cNvCxnSpPr>
            <p:nvPr/>
          </p:nvCxnSpPr>
          <p:spPr bwMode="auto">
            <a:xfrm flipH="1" flipV="1">
              <a:off x="2680" y="6367"/>
              <a:ext cx="13" cy="418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419" name="_s17419"/>
            <p:cNvCxnSpPr>
              <a:cxnSpLocks noChangeShapeType="1"/>
              <a:stCxn id="17" idx="0"/>
              <a:endCxn id="15" idx="2"/>
            </p:cNvCxnSpPr>
            <p:nvPr/>
          </p:nvCxnSpPr>
          <p:spPr bwMode="auto">
            <a:xfrm rot="5400000" flipH="1">
              <a:off x="6922" y="5975"/>
              <a:ext cx="360" cy="1259"/>
            </a:xfrm>
            <a:prstGeom prst="bentConnector3">
              <a:avLst>
                <a:gd name="adj1" fmla="val 46153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7418" name="_s17418"/>
            <p:cNvCxnSpPr>
              <a:cxnSpLocks noChangeShapeType="1"/>
              <a:stCxn id="16" idx="0"/>
              <a:endCxn id="15" idx="2"/>
            </p:cNvCxnSpPr>
            <p:nvPr/>
          </p:nvCxnSpPr>
          <p:spPr bwMode="auto">
            <a:xfrm rot="16200000">
              <a:off x="5663" y="5976"/>
              <a:ext cx="360" cy="1258"/>
            </a:xfrm>
            <a:prstGeom prst="bentConnector3">
              <a:avLst>
                <a:gd name="adj1" fmla="val 46153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7417" name="_s17417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5348" y="4581"/>
              <a:ext cx="360" cy="1889"/>
            </a:xfrm>
            <a:prstGeom prst="bentConnector3">
              <a:avLst>
                <a:gd name="adj1" fmla="val 49786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7416" name="_s17416"/>
            <p:cNvCxnSpPr>
              <a:cxnSpLocks noChangeShapeType="1"/>
              <a:stCxn id="14" idx="0"/>
              <a:endCxn id="13" idx="2"/>
            </p:cNvCxnSpPr>
            <p:nvPr/>
          </p:nvCxnSpPr>
          <p:spPr bwMode="auto">
            <a:xfrm rot="5400000" flipH="1" flipV="1">
              <a:off x="3487" y="4610"/>
              <a:ext cx="360" cy="183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13" name="_s17415"/>
            <p:cNvSpPr>
              <a:spLocks noChangeArrowheads="1"/>
            </p:cNvSpPr>
            <p:nvPr/>
          </p:nvSpPr>
          <p:spPr bwMode="auto">
            <a:xfrm>
              <a:off x="3503" y="4626"/>
              <a:ext cx="2159" cy="719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6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Предлоги </a:t>
              </a:r>
              <a:endParaRPr kumimoji="0" lang="ru-RU" sz="44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_s17414"/>
            <p:cNvSpPr>
              <a:spLocks noChangeArrowheads="1"/>
            </p:cNvSpPr>
            <p:nvPr/>
          </p:nvSpPr>
          <p:spPr bwMode="auto">
            <a:xfrm>
              <a:off x="1614" y="5705"/>
              <a:ext cx="2276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Непроизвод-ные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_s17413"/>
            <p:cNvSpPr>
              <a:spLocks noChangeArrowheads="1"/>
            </p:cNvSpPr>
            <p:nvPr/>
          </p:nvSpPr>
          <p:spPr bwMode="auto">
            <a:xfrm>
              <a:off x="5392" y="5705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Производ-ные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_s17412"/>
            <p:cNvSpPr>
              <a:spLocks noChangeArrowheads="1"/>
            </p:cNvSpPr>
            <p:nvPr/>
          </p:nvSpPr>
          <p:spPr bwMode="auto">
            <a:xfrm>
              <a:off x="4133" y="6785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Простые</a:t>
              </a:r>
              <a:endParaRPr kumimoji="0" lang="ru-RU" sz="44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_s17411"/>
            <p:cNvSpPr>
              <a:spLocks noChangeArrowheads="1"/>
            </p:cNvSpPr>
            <p:nvPr/>
          </p:nvSpPr>
          <p:spPr bwMode="auto">
            <a:xfrm>
              <a:off x="6652" y="6785"/>
              <a:ext cx="2158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Составные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_s17410"/>
            <p:cNvSpPr>
              <a:spLocks noChangeArrowheads="1"/>
            </p:cNvSpPr>
            <p:nvPr/>
          </p:nvSpPr>
          <p:spPr bwMode="auto">
            <a:xfrm>
              <a:off x="1614" y="6785"/>
              <a:ext cx="2159" cy="720"/>
            </a:xfrm>
            <a:prstGeom prst="roundRect">
              <a:avLst>
                <a:gd name="adj" fmla="val 16667"/>
              </a:avLst>
            </a:prstGeom>
            <a:solidFill>
              <a:srgbClr val="BBE0E3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83284" tIns="41641" rIns="83284" bIns="41641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Простые</a:t>
              </a:r>
              <a:endPara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69" y="0"/>
            <a:ext cx="912886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Спишите, определите часть речи.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88"/>
            <a:ext cx="8363272" cy="3705275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	По дороге, над нами,  к пяти, подальше, подбросив, присоединяя, запоминаешь, знобит, на солнце, под ногами,  со мною, без десяти, из-за поворота, из-под земли, зеленевший, подпрыгивая, на лугу, нездоровится.</a:t>
            </a:r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SUS\Pictures\насекомы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39" y="0"/>
            <a:ext cx="912886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272808" cy="135416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Спишите словосочетания. Вместо точек ставьте соответствующую приставку.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ambria" pitchFamily="18" charset="0"/>
              </a:rPr>
              <a:t>Образец: 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…лететь  (с)ветки – слететь </a:t>
            </a:r>
            <a:r>
              <a:rPr lang="ru-RU" sz="2800" b="1" i="1" u="sng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с  в</a:t>
            </a: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етки.</a:t>
            </a:r>
          </a:p>
          <a:p>
            <a:pPr>
              <a:buNone/>
            </a:pPr>
            <a:endParaRPr lang="ru-RU" sz="2800" dirty="0">
              <a:solidFill>
                <a:srgbClr val="002060"/>
              </a:solidFill>
              <a:latin typeface="Cambria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80112" y="1700808"/>
            <a:ext cx="288032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868144" y="1700808"/>
            <a:ext cx="0" cy="14401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67544" y="2615712"/>
            <a:ext cx="84249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…писать (с)учебника;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…ступить (на)ягоды;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…ехать (от)дома; 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…правиться (через)реку;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…кинуть (до)кольца;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6) …</a:t>
            </a: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скочить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(из)норы.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ASUS\Pictures\лист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341596">
            <a:off x="2895084" y="2142657"/>
            <a:ext cx="3790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ИТОГ УРОКА.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 rot="386552">
            <a:off x="2356205" y="2941540"/>
            <a:ext cx="424847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-Дайте определение предлога.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- У каких частей речи нет предлогов?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459</Words>
  <Application>Microsoft Office PowerPoint</Application>
  <PresentationFormat>Экран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Запишите текст, ставя слова в скобках в нужном падеже. Над предлогами поставьте букву п. </vt:lpstr>
      <vt:lpstr>Проверка.</vt:lpstr>
      <vt:lpstr>Слайд 6</vt:lpstr>
      <vt:lpstr>Спишите, определите часть речи.</vt:lpstr>
      <vt:lpstr>Спишите словосочетания. Вместо точек ставьте соответствующую приставку.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29</cp:revision>
  <dcterms:created xsi:type="dcterms:W3CDTF">2013-01-31T16:56:43Z</dcterms:created>
  <dcterms:modified xsi:type="dcterms:W3CDTF">2013-02-04T18:00:38Z</dcterms:modified>
</cp:coreProperties>
</file>