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7"/>
  </p:notesMasterIdLst>
  <p:handoutMasterIdLst>
    <p:handoutMasterId r:id="rId18"/>
  </p:handoutMasterIdLst>
  <p:sldIdLst>
    <p:sldId id="260" r:id="rId3"/>
    <p:sldId id="256" r:id="rId4"/>
    <p:sldId id="263" r:id="rId5"/>
    <p:sldId id="266" r:id="rId6"/>
    <p:sldId id="267" r:id="rId7"/>
    <p:sldId id="268" r:id="rId8"/>
    <p:sldId id="269" r:id="rId9"/>
    <p:sldId id="271" r:id="rId10"/>
    <p:sldId id="270" r:id="rId11"/>
    <p:sldId id="276" r:id="rId12"/>
    <p:sldId id="275" r:id="rId13"/>
    <p:sldId id="277" r:id="rId14"/>
    <p:sldId id="262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E48E"/>
    <a:srgbClr val="CCFF66"/>
    <a:srgbClr val="E6F082"/>
    <a:srgbClr val="CCFF33"/>
    <a:srgbClr val="10BC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82" autoAdjust="0"/>
  </p:normalViewPr>
  <p:slideViewPr>
    <p:cSldViewPr>
      <p:cViewPr varScale="1">
        <p:scale>
          <a:sx n="69" d="100"/>
          <a:sy n="69" d="100"/>
        </p:scale>
        <p:origin x="1416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EDFF9A-EFBF-4B4F-AD23-43B89CC9044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AC95FE-06B4-44F3-9458-6C2F4A772125}">
      <dgm:prSet phldrT="[Текст]"/>
      <dgm:spPr>
        <a:solidFill>
          <a:srgbClr val="92D05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 b="1" dirty="0">
            <a:solidFill>
              <a:srgbClr val="FF0000"/>
            </a:solidFill>
            <a:latin typeface="Comic Sans MS" pitchFamily="66" charset="0"/>
          </a:endParaRPr>
        </a:p>
      </dgm:t>
    </dgm:pt>
    <dgm:pt modelId="{AAB18B71-72E8-44D5-99B7-910A4C1C9A34}" type="parTrans" cxnId="{9369A740-5B9A-46F6-A5ED-14F96483484F}">
      <dgm:prSet/>
      <dgm:spPr/>
      <dgm:t>
        <a:bodyPr/>
        <a:lstStyle/>
        <a:p>
          <a:endParaRPr lang="ru-RU"/>
        </a:p>
      </dgm:t>
    </dgm:pt>
    <dgm:pt modelId="{BC2FE733-6A3E-4381-96ED-C1D1482FAD1A}" type="sibTrans" cxnId="{9369A740-5B9A-46F6-A5ED-14F96483484F}">
      <dgm:prSet/>
      <dgm:spPr/>
      <dgm:t>
        <a:bodyPr/>
        <a:lstStyle/>
        <a:p>
          <a:endParaRPr lang="ru-RU"/>
        </a:p>
      </dgm:t>
    </dgm:pt>
    <dgm:pt modelId="{01EA586F-1456-4C28-8BC9-2D1F4268A0AC}">
      <dgm:prSet phldrT="[Текст]" custT="1"/>
      <dgm:spPr>
        <a:solidFill>
          <a:srgbClr val="CCFF66">
            <a:alpha val="89804"/>
          </a:srgb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Comic Sans MS" pitchFamily="66" charset="0"/>
            </a:rPr>
            <a:t>Содействовать развитию речи детей, обогащению словаря  и навыков связной речи.</a:t>
          </a:r>
          <a:endParaRPr lang="ru-RU" sz="1800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23C770D2-616E-4209-8995-AA85FB47F753}" type="parTrans" cxnId="{E87DC432-38AF-45F8-AE75-FD7B23E84FA9}">
      <dgm:prSet/>
      <dgm:spPr/>
      <dgm:t>
        <a:bodyPr/>
        <a:lstStyle/>
        <a:p>
          <a:endParaRPr lang="ru-RU"/>
        </a:p>
      </dgm:t>
    </dgm:pt>
    <dgm:pt modelId="{F93E276D-B5D6-4F08-94BB-8B8DACB9E570}" type="sibTrans" cxnId="{E87DC432-38AF-45F8-AE75-FD7B23E84FA9}">
      <dgm:prSet/>
      <dgm:spPr/>
      <dgm:t>
        <a:bodyPr/>
        <a:lstStyle/>
        <a:p>
          <a:endParaRPr lang="ru-RU"/>
        </a:p>
      </dgm:t>
    </dgm:pt>
    <dgm:pt modelId="{154C1755-B605-460C-985A-FB5D54E7CBDF}">
      <dgm:prSet phldrT="[Текст]"/>
      <dgm:spPr>
        <a:solidFill>
          <a:srgbClr val="CCFF66">
            <a:alpha val="89804"/>
          </a:srgb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 sz="1200" dirty="0"/>
        </a:p>
      </dgm:t>
    </dgm:pt>
    <dgm:pt modelId="{FAF1991C-669F-470B-82A4-C36F994787F0}" type="parTrans" cxnId="{439B69FD-AF48-4447-8CCE-62100CF768BA}">
      <dgm:prSet/>
      <dgm:spPr/>
      <dgm:t>
        <a:bodyPr/>
        <a:lstStyle/>
        <a:p>
          <a:endParaRPr lang="ru-RU"/>
        </a:p>
      </dgm:t>
    </dgm:pt>
    <dgm:pt modelId="{1FFB855A-3B76-4B71-9BD7-056FDD97CEA7}" type="sibTrans" cxnId="{439B69FD-AF48-4447-8CCE-62100CF768BA}">
      <dgm:prSet/>
      <dgm:spPr/>
      <dgm:t>
        <a:bodyPr/>
        <a:lstStyle/>
        <a:p>
          <a:endParaRPr lang="ru-RU"/>
        </a:p>
      </dgm:t>
    </dgm:pt>
    <dgm:pt modelId="{00920103-E745-4E52-8141-F6D5F62F6F31}">
      <dgm:prSet phldrT="[Текст]"/>
      <dgm:spPr>
        <a:solidFill>
          <a:srgbClr val="FFC00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 dirty="0"/>
        </a:p>
      </dgm:t>
    </dgm:pt>
    <dgm:pt modelId="{13746663-716B-4EBD-9E15-C9B600869145}" type="parTrans" cxnId="{E5DDF7B5-17DE-40B3-89D8-184025CD34B5}">
      <dgm:prSet/>
      <dgm:spPr/>
      <dgm:t>
        <a:bodyPr/>
        <a:lstStyle/>
        <a:p>
          <a:endParaRPr lang="ru-RU"/>
        </a:p>
      </dgm:t>
    </dgm:pt>
    <dgm:pt modelId="{E83B2436-CC10-4040-8910-1720B28B00AC}" type="sibTrans" cxnId="{E5DDF7B5-17DE-40B3-89D8-184025CD34B5}">
      <dgm:prSet/>
      <dgm:spPr/>
      <dgm:t>
        <a:bodyPr/>
        <a:lstStyle/>
        <a:p>
          <a:endParaRPr lang="ru-RU"/>
        </a:p>
      </dgm:t>
    </dgm:pt>
    <dgm:pt modelId="{CAF83E0C-9407-4320-B061-074BE9731283}">
      <dgm:prSet phldrT="[Текст]" custT="1"/>
      <dgm:spPr>
        <a:solidFill>
          <a:srgbClr val="92D050">
            <a:alpha val="90000"/>
          </a:srgb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Comic Sans MS" pitchFamily="66" charset="0"/>
            </a:rPr>
            <a:t>Развивать желание рассматривать иллюстрации к сказкам</a:t>
          </a:r>
          <a:endParaRPr lang="ru-RU" sz="1800" dirty="0"/>
        </a:p>
      </dgm:t>
    </dgm:pt>
    <dgm:pt modelId="{0FA8DA3C-AAD9-4EDC-BB05-0989E695FB17}" type="parTrans" cxnId="{2DA9A2C1-64D6-4E97-AC97-68DB945A4C41}">
      <dgm:prSet/>
      <dgm:spPr/>
      <dgm:t>
        <a:bodyPr/>
        <a:lstStyle/>
        <a:p>
          <a:endParaRPr lang="ru-RU"/>
        </a:p>
      </dgm:t>
    </dgm:pt>
    <dgm:pt modelId="{D869E970-51A1-4E45-A165-CA89305F5D83}" type="sibTrans" cxnId="{2DA9A2C1-64D6-4E97-AC97-68DB945A4C41}">
      <dgm:prSet/>
      <dgm:spPr/>
      <dgm:t>
        <a:bodyPr/>
        <a:lstStyle/>
        <a:p>
          <a:endParaRPr lang="ru-RU"/>
        </a:p>
      </dgm:t>
    </dgm:pt>
    <dgm:pt modelId="{B0DD5265-0C28-478F-BFEC-29D2A33C00D9}">
      <dgm:prSet phldrT="[Текст]"/>
      <dgm:spPr>
        <a:solidFill>
          <a:srgbClr val="00B050"/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 dirty="0"/>
        </a:p>
      </dgm:t>
    </dgm:pt>
    <dgm:pt modelId="{CEF3049B-A752-4690-8DC3-D62D8F8678D0}" type="parTrans" cxnId="{2AA68C71-73B4-4A5B-80F3-5DBEBF9FC6DF}">
      <dgm:prSet/>
      <dgm:spPr/>
      <dgm:t>
        <a:bodyPr/>
        <a:lstStyle/>
        <a:p>
          <a:endParaRPr lang="ru-RU"/>
        </a:p>
      </dgm:t>
    </dgm:pt>
    <dgm:pt modelId="{3885B6D1-8FD1-43E1-AD27-370AED461B50}" type="sibTrans" cxnId="{2AA68C71-73B4-4A5B-80F3-5DBEBF9FC6DF}">
      <dgm:prSet/>
      <dgm:spPr/>
      <dgm:t>
        <a:bodyPr/>
        <a:lstStyle/>
        <a:p>
          <a:endParaRPr lang="ru-RU"/>
        </a:p>
      </dgm:t>
    </dgm:pt>
    <dgm:pt modelId="{75F9959F-A127-4E19-B503-218015C76343}">
      <dgm:prSet custT="1"/>
      <dgm:spPr>
        <a:solidFill>
          <a:srgbClr val="92D050">
            <a:alpha val="90000"/>
          </a:srgb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Comic Sans MS" pitchFamily="66" charset="0"/>
            </a:rPr>
            <a:t>В имитационных играх передавать разные образы сказочных героев. </a:t>
          </a:r>
          <a:endParaRPr lang="ru-RU" sz="1800" b="1" dirty="0">
            <a:solidFill>
              <a:srgbClr val="002060"/>
            </a:solidFill>
          </a:endParaRPr>
        </a:p>
      </dgm:t>
    </dgm:pt>
    <dgm:pt modelId="{C831CA89-B440-4048-BB11-D87012595E74}" type="parTrans" cxnId="{B18F531A-7325-46EC-834C-4B3F00FBC6BF}">
      <dgm:prSet/>
      <dgm:spPr/>
      <dgm:t>
        <a:bodyPr/>
        <a:lstStyle/>
        <a:p>
          <a:endParaRPr lang="ru-RU"/>
        </a:p>
      </dgm:t>
    </dgm:pt>
    <dgm:pt modelId="{FEB96A4E-8283-4BB9-ABDE-47C5716C2B12}" type="sibTrans" cxnId="{B18F531A-7325-46EC-834C-4B3F00FBC6BF}">
      <dgm:prSet/>
      <dgm:spPr/>
      <dgm:t>
        <a:bodyPr/>
        <a:lstStyle/>
        <a:p>
          <a:endParaRPr lang="ru-RU"/>
        </a:p>
      </dgm:t>
    </dgm:pt>
    <dgm:pt modelId="{AC8C3EA8-5F15-431E-891C-E153786755CE}">
      <dgm:prSet custT="1"/>
      <dgm:spPr>
        <a:solidFill>
          <a:srgbClr val="FFFF00">
            <a:alpha val="90000"/>
          </a:srgb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r>
            <a:rPr lang="ru-RU" sz="1800" b="1" dirty="0" smtClean="0">
              <a:solidFill>
                <a:srgbClr val="002060"/>
              </a:solidFill>
              <a:latin typeface="Comic Sans MS" pitchFamily="66" charset="0"/>
            </a:rPr>
            <a:t>Делать инсценировки по сказкам, приобщать к играм с элементами ряженья, театра</a:t>
          </a:r>
          <a:r>
            <a:rPr lang="ru-RU" sz="1600" b="1" dirty="0" smtClean="0">
              <a:solidFill>
                <a:srgbClr val="002060"/>
              </a:solidFill>
              <a:latin typeface="Comic Sans MS" pitchFamily="66" charset="0"/>
            </a:rPr>
            <a:t>.</a:t>
          </a:r>
          <a:endParaRPr lang="ru-RU" sz="1600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8E356BB4-05BD-4C2F-90AB-3B4ED417E17A}" type="parTrans" cxnId="{BF46213A-6452-4DF0-8125-B1DFA58E12C6}">
      <dgm:prSet/>
      <dgm:spPr/>
      <dgm:t>
        <a:bodyPr/>
        <a:lstStyle/>
        <a:p>
          <a:endParaRPr lang="ru-RU"/>
        </a:p>
      </dgm:t>
    </dgm:pt>
    <dgm:pt modelId="{C4E4DE40-7886-4A9E-9BDC-6316B86D3E05}" type="sibTrans" cxnId="{BF46213A-6452-4DF0-8125-B1DFA58E12C6}">
      <dgm:prSet/>
      <dgm:spPr/>
      <dgm:t>
        <a:bodyPr/>
        <a:lstStyle/>
        <a:p>
          <a:endParaRPr lang="ru-RU"/>
        </a:p>
      </dgm:t>
    </dgm:pt>
    <dgm:pt modelId="{2FC42B6A-19EE-4C0D-AE71-3226CF4FECBF}">
      <dgm:prSet phldrT="[Текст]" custT="1"/>
      <dgm:spPr>
        <a:solidFill>
          <a:srgbClr val="CCFF66">
            <a:alpha val="89804"/>
          </a:srgb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 sz="1200" dirty="0"/>
        </a:p>
      </dgm:t>
    </dgm:pt>
    <dgm:pt modelId="{4AE3D500-B011-4A11-88C1-8EB1525A45DE}" type="parTrans" cxnId="{027164DE-9F05-41A7-A072-9A478004D116}">
      <dgm:prSet/>
      <dgm:spPr/>
      <dgm:t>
        <a:bodyPr/>
        <a:lstStyle/>
        <a:p>
          <a:endParaRPr lang="ru-RU"/>
        </a:p>
      </dgm:t>
    </dgm:pt>
    <dgm:pt modelId="{3707E47B-CE46-4E54-85AC-D543460F37B7}" type="sibTrans" cxnId="{027164DE-9F05-41A7-A072-9A478004D116}">
      <dgm:prSet/>
      <dgm:spPr/>
      <dgm:t>
        <a:bodyPr/>
        <a:lstStyle/>
        <a:p>
          <a:endParaRPr lang="ru-RU"/>
        </a:p>
      </dgm:t>
    </dgm:pt>
    <dgm:pt modelId="{E6821562-7828-47B0-8C7C-073C996CA5C0}">
      <dgm:prSet phldrT="[Текст]" custT="1"/>
      <dgm:spPr>
        <a:solidFill>
          <a:srgbClr val="CCFF66">
            <a:alpha val="89804"/>
          </a:srgbClr>
        </a:solidFill>
        <a:scene3d>
          <a:camera prst="orthographicFront"/>
          <a:lightRig rig="threePt" dir="t"/>
        </a:scene3d>
        <a:sp3d>
          <a:bevelT prst="angle"/>
        </a:sp3d>
      </dgm:spPr>
      <dgm:t>
        <a:bodyPr/>
        <a:lstStyle/>
        <a:p>
          <a:endParaRPr lang="ru-RU" sz="1200" dirty="0"/>
        </a:p>
      </dgm:t>
    </dgm:pt>
    <dgm:pt modelId="{5FAD024B-217B-4EC2-BE01-BCC2C5BD99B4}" type="parTrans" cxnId="{CB3A3DD7-B7A7-4C8D-B626-AAF124FE9226}">
      <dgm:prSet/>
      <dgm:spPr/>
      <dgm:t>
        <a:bodyPr/>
        <a:lstStyle/>
        <a:p>
          <a:endParaRPr lang="ru-RU"/>
        </a:p>
      </dgm:t>
    </dgm:pt>
    <dgm:pt modelId="{BDAF81AB-206E-431D-8894-0E3C990B08C2}" type="sibTrans" cxnId="{CB3A3DD7-B7A7-4C8D-B626-AAF124FE9226}">
      <dgm:prSet/>
      <dgm:spPr/>
      <dgm:t>
        <a:bodyPr/>
        <a:lstStyle/>
        <a:p>
          <a:endParaRPr lang="ru-RU"/>
        </a:p>
      </dgm:t>
    </dgm:pt>
    <dgm:pt modelId="{DDBF5666-392D-4018-A285-A30677E01BE5}" type="pres">
      <dgm:prSet presAssocID="{9DEDFF9A-EFBF-4B4F-AD23-43B89CC9044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30CE229-ED29-4DDE-B005-CF65CB7278F9}" type="pres">
      <dgm:prSet presAssocID="{67AC95FE-06B4-44F3-9458-6C2F4A772125}" presName="composite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ADE95F12-2011-4007-B2CC-7E5501745DB9}" type="pres">
      <dgm:prSet presAssocID="{67AC95FE-06B4-44F3-9458-6C2F4A772125}" presName="parentText" presStyleLbl="alignNode1" presStyleIdx="0" presStyleCnt="3" custLinFactNeighborX="0" custLinFactNeighborY="-7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B11CC-3267-49F9-9826-6B9E89570FC9}" type="pres">
      <dgm:prSet presAssocID="{67AC95FE-06B4-44F3-9458-6C2F4A772125}" presName="descendantText" presStyleLbl="alignAcc1" presStyleIdx="0" presStyleCnt="3" custScaleY="157752" custLinFactNeighborX="-1653" custLinFactNeighborY="-74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E6A05C-33F2-463D-A0B3-F1DA28280A23}" type="pres">
      <dgm:prSet presAssocID="{BC2FE733-6A3E-4381-96ED-C1D1482FAD1A}" presName="s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89E99857-5D32-4109-8874-5D34DFCD962C}" type="pres">
      <dgm:prSet presAssocID="{00920103-E745-4E52-8141-F6D5F62F6F31}" presName="composite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265D5B18-6B81-486A-9F61-918639EA228F}" type="pres">
      <dgm:prSet presAssocID="{00920103-E745-4E52-8141-F6D5F62F6F3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CB62B8-1005-4750-BB86-13833B9605FE}" type="pres">
      <dgm:prSet presAssocID="{00920103-E745-4E52-8141-F6D5F62F6F31}" presName="descendantText" presStyleLbl="alignAcc1" presStyleIdx="1" presStyleCnt="3" custScaleY="221234" custLinFactNeighborX="-1700" custLinFactNeighborY="-4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3B55A5-1DB4-42BF-8F75-7899037DB4B3}" type="pres">
      <dgm:prSet presAssocID="{E83B2436-CC10-4040-8910-1720B28B00AC}" presName="sp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B1D42A39-BD99-4382-8934-206321D2E475}" type="pres">
      <dgm:prSet presAssocID="{B0DD5265-0C28-478F-BFEC-29D2A33C00D9}" presName="composite" presStyleCnt="0"/>
      <dgm:spPr>
        <a:scene3d>
          <a:camera prst="orthographicFront"/>
          <a:lightRig rig="threePt" dir="t"/>
        </a:scene3d>
        <a:sp3d>
          <a:bevelT prst="angle"/>
        </a:sp3d>
      </dgm:spPr>
    </dgm:pt>
    <dgm:pt modelId="{406536CA-5F39-4D74-9AC8-FE93B4935EBA}" type="pres">
      <dgm:prSet presAssocID="{B0DD5265-0C28-478F-BFEC-29D2A33C00D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A51350-C8E5-4F24-B893-15FCF4403BA8}" type="pres">
      <dgm:prSet presAssocID="{B0DD5265-0C28-478F-BFEC-29D2A33C00D9}" presName="descendantText" presStyleLbl="alignAcc1" presStyleIdx="2" presStyleCnt="3" custScaleX="99070" custScaleY="154514" custLinFactNeighborX="-1943" custLinFactNeighborY="274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63E752-CE72-4807-9FF8-F2AD4D5D9C16}" type="presOf" srcId="{AC8C3EA8-5F15-431E-891C-E153786755CE}" destId="{80A51350-C8E5-4F24-B893-15FCF4403BA8}" srcOrd="0" destOrd="0" presId="urn:microsoft.com/office/officeart/2005/8/layout/chevron2"/>
    <dgm:cxn modelId="{B7863A3A-AC28-442B-A648-213D5247F457}" type="presOf" srcId="{2FC42B6A-19EE-4C0D-AE71-3226CF4FECBF}" destId="{F6FB11CC-3267-49F9-9826-6B9E89570FC9}" srcOrd="0" destOrd="0" presId="urn:microsoft.com/office/officeart/2005/8/layout/chevron2"/>
    <dgm:cxn modelId="{B18F531A-7325-46EC-834C-4B3F00FBC6BF}" srcId="{00920103-E745-4E52-8141-F6D5F62F6F31}" destId="{75F9959F-A127-4E19-B503-218015C76343}" srcOrd="1" destOrd="0" parTransId="{C831CA89-B440-4048-BB11-D87012595E74}" sibTransId="{FEB96A4E-8283-4BB9-ABDE-47C5716C2B12}"/>
    <dgm:cxn modelId="{9369A740-5B9A-46F6-A5ED-14F96483484F}" srcId="{9DEDFF9A-EFBF-4B4F-AD23-43B89CC90449}" destId="{67AC95FE-06B4-44F3-9458-6C2F4A772125}" srcOrd="0" destOrd="0" parTransId="{AAB18B71-72E8-44D5-99B7-910A4C1C9A34}" sibTransId="{BC2FE733-6A3E-4381-96ED-C1D1482FAD1A}"/>
    <dgm:cxn modelId="{18E50DFF-DE66-4F10-839B-D535CC3F6A6C}" type="presOf" srcId="{B0DD5265-0C28-478F-BFEC-29D2A33C00D9}" destId="{406536CA-5F39-4D74-9AC8-FE93B4935EBA}" srcOrd="0" destOrd="0" presId="urn:microsoft.com/office/officeart/2005/8/layout/chevron2"/>
    <dgm:cxn modelId="{8CB71868-E927-428E-9C01-BF751274BC36}" type="presOf" srcId="{9DEDFF9A-EFBF-4B4F-AD23-43B89CC90449}" destId="{DDBF5666-392D-4018-A285-A30677E01BE5}" srcOrd="0" destOrd="0" presId="urn:microsoft.com/office/officeart/2005/8/layout/chevron2"/>
    <dgm:cxn modelId="{2DA9A2C1-64D6-4E97-AC97-68DB945A4C41}" srcId="{00920103-E745-4E52-8141-F6D5F62F6F31}" destId="{CAF83E0C-9407-4320-B061-074BE9731283}" srcOrd="0" destOrd="0" parTransId="{0FA8DA3C-AAD9-4EDC-BB05-0989E695FB17}" sibTransId="{D869E970-51A1-4E45-A165-CA89305F5D83}"/>
    <dgm:cxn modelId="{C12FDB2D-1CA6-405D-8303-3B817AF4F903}" type="presOf" srcId="{01EA586F-1456-4C28-8BC9-2D1F4268A0AC}" destId="{F6FB11CC-3267-49F9-9826-6B9E89570FC9}" srcOrd="0" destOrd="2" presId="urn:microsoft.com/office/officeart/2005/8/layout/chevron2"/>
    <dgm:cxn modelId="{2E22587D-06E0-4A0F-91EE-76AAD4C2C081}" type="presOf" srcId="{75F9959F-A127-4E19-B503-218015C76343}" destId="{1FCB62B8-1005-4750-BB86-13833B9605FE}" srcOrd="0" destOrd="1" presId="urn:microsoft.com/office/officeart/2005/8/layout/chevron2"/>
    <dgm:cxn modelId="{E87DC432-38AF-45F8-AE75-FD7B23E84FA9}" srcId="{67AC95FE-06B4-44F3-9458-6C2F4A772125}" destId="{01EA586F-1456-4C28-8BC9-2D1F4268A0AC}" srcOrd="2" destOrd="0" parTransId="{23C770D2-616E-4209-8995-AA85FB47F753}" sibTransId="{F93E276D-B5D6-4F08-94BB-8B8DACB9E570}"/>
    <dgm:cxn modelId="{055C8E99-7A62-4341-A7D4-93F1D671102A}" type="presOf" srcId="{CAF83E0C-9407-4320-B061-074BE9731283}" destId="{1FCB62B8-1005-4750-BB86-13833B9605FE}" srcOrd="0" destOrd="0" presId="urn:microsoft.com/office/officeart/2005/8/layout/chevron2"/>
    <dgm:cxn modelId="{027164DE-9F05-41A7-A072-9A478004D116}" srcId="{67AC95FE-06B4-44F3-9458-6C2F4A772125}" destId="{2FC42B6A-19EE-4C0D-AE71-3226CF4FECBF}" srcOrd="0" destOrd="0" parTransId="{4AE3D500-B011-4A11-88C1-8EB1525A45DE}" sibTransId="{3707E47B-CE46-4E54-85AC-D543460F37B7}"/>
    <dgm:cxn modelId="{E5DDF7B5-17DE-40B3-89D8-184025CD34B5}" srcId="{9DEDFF9A-EFBF-4B4F-AD23-43B89CC90449}" destId="{00920103-E745-4E52-8141-F6D5F62F6F31}" srcOrd="1" destOrd="0" parTransId="{13746663-716B-4EBD-9E15-C9B600869145}" sibTransId="{E83B2436-CC10-4040-8910-1720B28B00AC}"/>
    <dgm:cxn modelId="{13459118-178D-456A-A4B9-D948CA210C7A}" type="presOf" srcId="{00920103-E745-4E52-8141-F6D5F62F6F31}" destId="{265D5B18-6B81-486A-9F61-918639EA228F}" srcOrd="0" destOrd="0" presId="urn:microsoft.com/office/officeart/2005/8/layout/chevron2"/>
    <dgm:cxn modelId="{2AA68C71-73B4-4A5B-80F3-5DBEBF9FC6DF}" srcId="{9DEDFF9A-EFBF-4B4F-AD23-43B89CC90449}" destId="{B0DD5265-0C28-478F-BFEC-29D2A33C00D9}" srcOrd="2" destOrd="0" parTransId="{CEF3049B-A752-4690-8DC3-D62D8F8678D0}" sibTransId="{3885B6D1-8FD1-43E1-AD27-370AED461B50}"/>
    <dgm:cxn modelId="{3365FDF1-AC33-4980-87A3-FA5CFBFF9830}" type="presOf" srcId="{154C1755-B605-460C-985A-FB5D54E7CBDF}" destId="{F6FB11CC-3267-49F9-9826-6B9E89570FC9}" srcOrd="0" destOrd="3" presId="urn:microsoft.com/office/officeart/2005/8/layout/chevron2"/>
    <dgm:cxn modelId="{4C972CD4-FEF3-4920-8C09-FEBDD1BDEE95}" type="presOf" srcId="{67AC95FE-06B4-44F3-9458-6C2F4A772125}" destId="{ADE95F12-2011-4007-B2CC-7E5501745DB9}" srcOrd="0" destOrd="0" presId="urn:microsoft.com/office/officeart/2005/8/layout/chevron2"/>
    <dgm:cxn modelId="{CB3A3DD7-B7A7-4C8D-B626-AAF124FE9226}" srcId="{67AC95FE-06B4-44F3-9458-6C2F4A772125}" destId="{E6821562-7828-47B0-8C7C-073C996CA5C0}" srcOrd="1" destOrd="0" parTransId="{5FAD024B-217B-4EC2-BE01-BCC2C5BD99B4}" sibTransId="{BDAF81AB-206E-431D-8894-0E3C990B08C2}"/>
    <dgm:cxn modelId="{BF46213A-6452-4DF0-8125-B1DFA58E12C6}" srcId="{B0DD5265-0C28-478F-BFEC-29D2A33C00D9}" destId="{AC8C3EA8-5F15-431E-891C-E153786755CE}" srcOrd="0" destOrd="0" parTransId="{8E356BB4-05BD-4C2F-90AB-3B4ED417E17A}" sibTransId="{C4E4DE40-7886-4A9E-9BDC-6316B86D3E05}"/>
    <dgm:cxn modelId="{0549A41D-AB2E-4014-A269-3455C5C6F603}" type="presOf" srcId="{E6821562-7828-47B0-8C7C-073C996CA5C0}" destId="{F6FB11CC-3267-49F9-9826-6B9E89570FC9}" srcOrd="0" destOrd="1" presId="urn:microsoft.com/office/officeart/2005/8/layout/chevron2"/>
    <dgm:cxn modelId="{439B69FD-AF48-4447-8CCE-62100CF768BA}" srcId="{67AC95FE-06B4-44F3-9458-6C2F4A772125}" destId="{154C1755-B605-460C-985A-FB5D54E7CBDF}" srcOrd="3" destOrd="0" parTransId="{FAF1991C-669F-470B-82A4-C36F994787F0}" sibTransId="{1FFB855A-3B76-4B71-9BD7-056FDD97CEA7}"/>
    <dgm:cxn modelId="{0F511627-96C0-4E6D-A7D0-EA6696069EDB}" type="presParOf" srcId="{DDBF5666-392D-4018-A285-A30677E01BE5}" destId="{230CE229-ED29-4DDE-B005-CF65CB7278F9}" srcOrd="0" destOrd="0" presId="urn:microsoft.com/office/officeart/2005/8/layout/chevron2"/>
    <dgm:cxn modelId="{ACB137D5-C007-4314-A5D3-D1498A42379B}" type="presParOf" srcId="{230CE229-ED29-4DDE-B005-CF65CB7278F9}" destId="{ADE95F12-2011-4007-B2CC-7E5501745DB9}" srcOrd="0" destOrd="0" presId="urn:microsoft.com/office/officeart/2005/8/layout/chevron2"/>
    <dgm:cxn modelId="{5FDD39DA-DC20-4435-A7B1-079957EBDEA3}" type="presParOf" srcId="{230CE229-ED29-4DDE-B005-CF65CB7278F9}" destId="{F6FB11CC-3267-49F9-9826-6B9E89570FC9}" srcOrd="1" destOrd="0" presId="urn:microsoft.com/office/officeart/2005/8/layout/chevron2"/>
    <dgm:cxn modelId="{6D9FA57B-27FC-412A-80EE-7D9476518081}" type="presParOf" srcId="{DDBF5666-392D-4018-A285-A30677E01BE5}" destId="{BBE6A05C-33F2-463D-A0B3-F1DA28280A23}" srcOrd="1" destOrd="0" presId="urn:microsoft.com/office/officeart/2005/8/layout/chevron2"/>
    <dgm:cxn modelId="{320FE199-5C9B-4020-B062-49F7787982AD}" type="presParOf" srcId="{DDBF5666-392D-4018-A285-A30677E01BE5}" destId="{89E99857-5D32-4109-8874-5D34DFCD962C}" srcOrd="2" destOrd="0" presId="urn:microsoft.com/office/officeart/2005/8/layout/chevron2"/>
    <dgm:cxn modelId="{875862CE-D59D-4E84-887F-586C71D6146D}" type="presParOf" srcId="{89E99857-5D32-4109-8874-5D34DFCD962C}" destId="{265D5B18-6B81-486A-9F61-918639EA228F}" srcOrd="0" destOrd="0" presId="urn:microsoft.com/office/officeart/2005/8/layout/chevron2"/>
    <dgm:cxn modelId="{0EEB7207-FC2B-4765-80D8-180F55C8085E}" type="presParOf" srcId="{89E99857-5D32-4109-8874-5D34DFCD962C}" destId="{1FCB62B8-1005-4750-BB86-13833B9605FE}" srcOrd="1" destOrd="0" presId="urn:microsoft.com/office/officeart/2005/8/layout/chevron2"/>
    <dgm:cxn modelId="{6D0E2672-5832-4E7D-A767-3E227AB55B84}" type="presParOf" srcId="{DDBF5666-392D-4018-A285-A30677E01BE5}" destId="{533B55A5-1DB4-42BF-8F75-7899037DB4B3}" srcOrd="3" destOrd="0" presId="urn:microsoft.com/office/officeart/2005/8/layout/chevron2"/>
    <dgm:cxn modelId="{53AC0574-3E9B-41ED-8F4A-4A486990243B}" type="presParOf" srcId="{DDBF5666-392D-4018-A285-A30677E01BE5}" destId="{B1D42A39-BD99-4382-8934-206321D2E475}" srcOrd="4" destOrd="0" presId="urn:microsoft.com/office/officeart/2005/8/layout/chevron2"/>
    <dgm:cxn modelId="{99E831CA-004F-491B-95E4-FE97707115EC}" type="presParOf" srcId="{B1D42A39-BD99-4382-8934-206321D2E475}" destId="{406536CA-5F39-4D74-9AC8-FE93B4935EBA}" srcOrd="0" destOrd="0" presId="urn:microsoft.com/office/officeart/2005/8/layout/chevron2"/>
    <dgm:cxn modelId="{CB66E091-69AA-45AE-8625-66F74BF06483}" type="presParOf" srcId="{B1D42A39-BD99-4382-8934-206321D2E475}" destId="{80A51350-C8E5-4F24-B893-15FCF4403BA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54159-0D5B-4512-847B-0FDE71E3F58A}" type="datetimeFigureOut">
              <a:rPr lang="ru-RU" smtClean="0"/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6E8A0-DD5C-4A0D-A388-A8EA1765A6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943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910E7-DC6C-4233-BE8D-4C87C5654071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F3613-1718-4EE2-851B-CA063C8F76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5059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3613-1718-4EE2-851B-CA063C8F76DB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1378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3613-1718-4EE2-851B-CA063C8F76DB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3613-1718-4EE2-851B-CA063C8F76DB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491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F3613-1718-4EE2-851B-CA063C8F76D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81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50117-D701-4CFF-9DA1-A426169CA7C3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9000">
              <a:srgbClr val="DDEBCF"/>
            </a:gs>
            <a:gs pos="50000">
              <a:srgbClr val="9CB86E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350117-D701-4CFF-9DA1-A426169CA7C3}" type="datetimeFigureOut">
              <a:rPr lang="ru-RU" smtClean="0"/>
              <a:pPr/>
              <a:t>26.04.2015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E9D2-5690-416C-BE3A-1138FDD0C13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29.jpe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7.jpeg"/><Relationship Id="rId5" Type="http://schemas.openxmlformats.org/officeDocument/2006/relationships/image" Target="../media/image1.png"/><Relationship Id="rId10" Type="http://schemas.openxmlformats.org/officeDocument/2006/relationships/image" Target="../media/image26.jpeg"/><Relationship Id="rId4" Type="http://schemas.openxmlformats.org/officeDocument/2006/relationships/image" Target="../media/image7.jpeg"/><Relationship Id="rId9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3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33.jpeg"/><Relationship Id="rId5" Type="http://schemas.openxmlformats.org/officeDocument/2006/relationships/image" Target="../media/image8.png"/><Relationship Id="rId10" Type="http://schemas.openxmlformats.org/officeDocument/2006/relationships/image" Target="../media/image32.jpeg"/><Relationship Id="rId4" Type="http://schemas.openxmlformats.org/officeDocument/2006/relationships/image" Target="../media/image4.pn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12" Type="http://schemas.openxmlformats.org/officeDocument/2006/relationships/image" Target="../media/image3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38.jpeg"/><Relationship Id="rId5" Type="http://schemas.openxmlformats.org/officeDocument/2006/relationships/image" Target="../media/image8.png"/><Relationship Id="rId10" Type="http://schemas.openxmlformats.org/officeDocument/2006/relationships/image" Target="../media/image37.jpeg"/><Relationship Id="rId4" Type="http://schemas.openxmlformats.org/officeDocument/2006/relationships/image" Target="../media/image4.png"/><Relationship Id="rId9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40.png"/><Relationship Id="rId7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9.png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4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6.png"/><Relationship Id="rId9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7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1.jpeg"/><Relationship Id="rId4" Type="http://schemas.openxmlformats.org/officeDocument/2006/relationships/image" Target="../media/image4.png"/><Relationship Id="rId9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24.jpeg"/><Relationship Id="rId4" Type="http://schemas.openxmlformats.org/officeDocument/2006/relationships/image" Target="../media/image4.pn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63688" y="0"/>
            <a:ext cx="648072" cy="6858000"/>
          </a:xfrm>
          <a:prstGeom prst="rect">
            <a:avLst/>
          </a:prstGeom>
          <a:solidFill>
            <a:srgbClr val="FFFF00"/>
          </a:solidFill>
          <a:ln w="19050">
            <a:solidFill>
              <a:srgbClr val="FFFF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2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44208" y="1916832"/>
            <a:ext cx="2413907" cy="4555672"/>
          </a:xfrm>
          <a:prstGeom prst="rect">
            <a:avLst/>
          </a:prstGeom>
        </p:spPr>
      </p:pic>
      <p:pic>
        <p:nvPicPr>
          <p:cNvPr id="4" name="Picture 0" descr="daisy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04"/>
          <a:stretch>
            <a:fillRect/>
          </a:stretch>
        </p:blipFill>
        <p:spPr>
          <a:xfrm>
            <a:off x="6320215" y="987018"/>
            <a:ext cx="2985407" cy="4620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821" y="688015"/>
            <a:ext cx="6400800" cy="1368152"/>
          </a:xfrm>
          <a:scene3d>
            <a:camera prst="perspectiveLeft"/>
            <a:lightRig rig="threePt" dir="t"/>
          </a:scene3d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ПРОЕКТ</a:t>
            </a:r>
            <a:endParaRPr lang="ru-RU" sz="4400" b="1" spc="5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380312" y="2132856"/>
            <a:ext cx="747712" cy="746125"/>
            <a:chOff x="8330" y="9874"/>
            <a:chExt cx="1176" cy="1176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8" name="Picture 1" descr="ladybug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72" y="3286124"/>
            <a:ext cx="1016453" cy="94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4" descr="stem_leaf_2.png"/>
          <p:cNvPicPr/>
          <p:nvPr/>
        </p:nvPicPr>
        <p:blipFill>
          <a:blip r:embed="rId5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4000500"/>
            <a:ext cx="1425938" cy="28575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750262" y="3664876"/>
            <a:ext cx="6192688" cy="830997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Подготовили воспитатели:</a:t>
            </a:r>
          </a:p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Чуркина С.В. Васильева Е.А.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" name="Рисунок 19" descr="я учусь.jpe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83406"/>
            <a:ext cx="3131840" cy="2774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523" y="2001367"/>
            <a:ext cx="6588224" cy="1296144"/>
          </a:xfrm>
          <a:gradFill flip="none" rotWithShape="1">
            <a:gsLst>
              <a:gs pos="0">
                <a:srgbClr val="E6F082">
                  <a:shade val="30000"/>
                  <a:satMod val="115000"/>
                </a:srgbClr>
              </a:gs>
              <a:gs pos="50000">
                <a:srgbClr val="E6F082">
                  <a:shade val="67500"/>
                  <a:satMod val="115000"/>
                </a:srgbClr>
              </a:gs>
              <a:gs pos="100000">
                <a:srgbClr val="E6F082">
                  <a:shade val="100000"/>
                  <a:satMod val="115000"/>
                </a:srgbClr>
              </a:gs>
            </a:gsLst>
            <a:path path="circle">
              <a:fillToRect t="100000" r="100000"/>
            </a:path>
            <a:tileRect l="-100000" b="-100000"/>
          </a:gradFill>
          <a:ln w="57150">
            <a:solidFill>
              <a:srgbClr val="FFFF00"/>
            </a:solidFill>
          </a:ln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В гости к сказке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9" name="Объект 8"/>
          <p:cNvPicPr>
            <a:picLocks noChangeAspect="1"/>
          </p:cNvPicPr>
          <p:nvPr/>
        </p:nvPicPr>
        <p:blipFill>
          <a:blip r:embed="rId7" cstate="screen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2" y="261169"/>
            <a:ext cx="1815139" cy="14847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4546" y="-14486"/>
            <a:ext cx="875752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ГБДОУ детский сад №67 Красногвардейского района</a:t>
            </a:r>
            <a:endParaRPr lang="ru-RU" sz="2400" b="1" cap="none" spc="0" dirty="0">
              <a:ln w="11430"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90322" y="6310993"/>
            <a:ext cx="51125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spc="50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г. Санкт-Петербург 2015 год</a:t>
            </a:r>
            <a:endParaRPr lang="ru-RU" sz="2000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0" descr="daisy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04"/>
          <a:stretch>
            <a:fillRect/>
          </a:stretch>
        </p:blipFill>
        <p:spPr>
          <a:xfrm>
            <a:off x="6372200" y="836712"/>
            <a:ext cx="2985407" cy="4620986"/>
          </a:xfrm>
          <a:prstGeom prst="rect">
            <a:avLst/>
          </a:prstGeom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0"/>
            <a:ext cx="642942" cy="685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5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16216" y="1124744"/>
            <a:ext cx="2413907" cy="4555672"/>
          </a:xfrm>
          <a:prstGeom prst="rect">
            <a:avLst/>
          </a:prstGeom>
        </p:spPr>
      </p:pic>
      <p:pic>
        <p:nvPicPr>
          <p:cNvPr id="12" name="Picture 4" descr="stem_leaf_2.png"/>
          <p:cNvPicPr/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786190"/>
            <a:ext cx="1425938" cy="2857500"/>
          </a:xfrm>
          <a:prstGeom prst="rect">
            <a:avLst/>
          </a:prstGeom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28662" y="4500570"/>
            <a:ext cx="457200" cy="457200"/>
            <a:chOff x="2128" y="13066"/>
            <a:chExt cx="632" cy="632"/>
          </a:xfrm>
        </p:grpSpPr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221088"/>
            <a:ext cx="6224736" cy="2016224"/>
          </a:xfrm>
        </p:spPr>
        <p:txBody>
          <a:bodyPr>
            <a:normAutofit fontScale="55000" lnSpcReduction="20000"/>
          </a:bodyPr>
          <a:lstStyle/>
          <a:p>
            <a:pPr marL="712788" lvl="0" indent="-511175" algn="l"/>
            <a:endParaRPr lang="ru-RU" sz="8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9600" dirty="0" smtClean="0"/>
          </a:p>
          <a:p>
            <a:r>
              <a:rPr lang="ru-RU" sz="4800" dirty="0" smtClean="0"/>
              <a:t> </a:t>
            </a:r>
            <a:endParaRPr lang="ru-RU" sz="4800" dirty="0">
              <a:solidFill>
                <a:srgbClr val="10BC24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332656"/>
            <a:ext cx="6636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" name="Picture 2" descr="daisy_1.pn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929066"/>
            <a:ext cx="1613173" cy="2694214"/>
          </a:xfrm>
          <a:prstGeom prst="rect">
            <a:avLst/>
          </a:prstGeom>
        </p:spPr>
      </p:pic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971600" y="4509120"/>
            <a:ext cx="457200" cy="457200"/>
            <a:chOff x="2128" y="13066"/>
            <a:chExt cx="632" cy="632"/>
          </a:xfrm>
        </p:grpSpPr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6" name="Picture 1" descr="ladybug.pn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13582">
            <a:off x="2113033" y="2608086"/>
            <a:ext cx="699082" cy="60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1" descr="ladybug.pn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57449">
            <a:off x="8198784" y="3435008"/>
            <a:ext cx="699082" cy="60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" descr="ladybug.pn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79236">
            <a:off x="5770809" y="6258917"/>
            <a:ext cx="699082" cy="60486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1619672" y="1556792"/>
            <a:ext cx="5166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0"/>
            <a:ext cx="9107512" cy="646331"/>
          </a:xfrm>
          <a:prstGeom prst="rect">
            <a:avLst/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lvl="3">
              <a:lnSpc>
                <a:spcPct val="150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Познавательно-творческая деятельность:</a:t>
            </a:r>
            <a:endParaRPr lang="ru-RU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452320" y="1772816"/>
            <a:ext cx="747712" cy="746125"/>
            <a:chOff x="8330" y="9874"/>
            <a:chExt cx="1176" cy="1176"/>
          </a:xfrm>
        </p:grpSpPr>
        <p:sp>
          <p:nvSpPr>
            <p:cNvPr id="33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52246"/>
              </p:ext>
            </p:extLst>
          </p:nvPr>
        </p:nvGraphicFramePr>
        <p:xfrm>
          <a:off x="5798524" y="713201"/>
          <a:ext cx="2806232" cy="26517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806232"/>
              </a:tblGrid>
              <a:tr h="202708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Рассматривание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иллюстраций русских народных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сказок.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  <a:p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Чтение и рассказывание русских народных сказок, беседа по прочитанной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сказке.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Театрализация на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фланелеграфе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«Путешествие колобка».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Просмотр мультфильма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Comic Sans MS" pitchFamily="66" charset="0"/>
                        </a:rPr>
                        <a:t> Сказки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Comic Sans MS" pitchFamily="66" charset="0"/>
                      </a:endParaRPr>
                    </a:p>
                  </a:txBody>
                  <a:tcPr marL="68580" marR="6858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7" name="Прямоугольник 46"/>
          <p:cNvSpPr/>
          <p:nvPr/>
        </p:nvSpPr>
        <p:spPr>
          <a:xfrm>
            <a:off x="3049843" y="2702501"/>
            <a:ext cx="2340000" cy="1569660"/>
          </a:xfrm>
          <a:prstGeom prst="rect">
            <a:avLst/>
          </a:prstGeom>
          <a:solidFill>
            <a:srgbClr val="CCFF66"/>
          </a:solidFill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2060"/>
                </a:solidFill>
                <a:latin typeface="Comic Sans MS" pitchFamily="66" charset="0"/>
              </a:rPr>
              <a:t>Чтобы сказки не обидеть – 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Comic Sans MS" pitchFamily="66" charset="0"/>
              </a:rPr>
              <a:t>Надо их почаще видеть. 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Comic Sans MS" pitchFamily="66" charset="0"/>
              </a:rPr>
              <a:t>Их читать и рисовать, 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Comic Sans MS" pitchFamily="66" charset="0"/>
              </a:rPr>
              <a:t>Их любить и в них играть! 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Comic Sans MS" pitchFamily="66" charset="0"/>
              </a:rPr>
              <a:t>Сказки всех отучат злиться, 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Comic Sans MS" pitchFamily="66" charset="0"/>
              </a:rPr>
              <a:t>А научат веселиться, 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Comic Sans MS" pitchFamily="66" charset="0"/>
              </a:rPr>
              <a:t>Быть добрее и скромнее, </a:t>
            </a:r>
          </a:p>
          <a:p>
            <a:r>
              <a:rPr lang="ru-RU" sz="1200" b="1" dirty="0" smtClean="0">
                <a:solidFill>
                  <a:srgbClr val="002060"/>
                </a:solidFill>
                <a:latin typeface="Comic Sans MS" pitchFamily="66" charset="0"/>
              </a:rPr>
              <a:t>Терпеливее, мудрее.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428" y="4053298"/>
            <a:ext cx="2704357" cy="27111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85511" y="4105617"/>
            <a:ext cx="2521678" cy="2347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6088" y="624341"/>
            <a:ext cx="2441346" cy="1969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7418" y="902464"/>
            <a:ext cx="2252632" cy="18741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4"/>
          <a:stretch/>
        </p:blipFill>
        <p:spPr>
          <a:xfrm rot="5400000">
            <a:off x="3217769" y="4385514"/>
            <a:ext cx="2263470" cy="21650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691680" y="0"/>
            <a:ext cx="64294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8184" y="1916832"/>
            <a:ext cx="2413907" cy="4555672"/>
          </a:xfrm>
          <a:prstGeom prst="rect">
            <a:avLst/>
          </a:prstGeom>
        </p:spPr>
      </p:pic>
      <p:pic>
        <p:nvPicPr>
          <p:cNvPr id="12" name="Picture 4" descr="stem_leaf_2.png"/>
          <p:cNvPicPr/>
          <p:nvPr/>
        </p:nvPicPr>
        <p:blipFill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786190"/>
            <a:ext cx="1425938" cy="2857500"/>
          </a:xfrm>
          <a:prstGeom prst="rect">
            <a:avLst/>
          </a:prstGeom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28662" y="4500570"/>
            <a:ext cx="457200" cy="457200"/>
            <a:chOff x="2128" y="13066"/>
            <a:chExt cx="632" cy="632"/>
          </a:xfrm>
        </p:grpSpPr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221088"/>
            <a:ext cx="6224736" cy="2016224"/>
          </a:xfrm>
        </p:spPr>
        <p:txBody>
          <a:bodyPr>
            <a:normAutofit fontScale="55000" lnSpcReduction="20000"/>
          </a:bodyPr>
          <a:lstStyle/>
          <a:p>
            <a:pPr marL="712788" lvl="0" indent="-511175" algn="l"/>
            <a:endParaRPr lang="ru-RU" sz="8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9600" dirty="0" smtClean="0"/>
          </a:p>
          <a:p>
            <a:r>
              <a:rPr lang="ru-RU" sz="4800" dirty="0" smtClean="0"/>
              <a:t> </a:t>
            </a:r>
            <a:endParaRPr lang="ru-RU" sz="4800" dirty="0">
              <a:solidFill>
                <a:srgbClr val="10BC24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332656"/>
            <a:ext cx="6636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" name="Picture 2" descr="daisy_1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929066"/>
            <a:ext cx="1613173" cy="2694214"/>
          </a:xfrm>
          <a:prstGeom prst="rect">
            <a:avLst/>
          </a:prstGeom>
        </p:spPr>
      </p:pic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971600" y="4509120"/>
            <a:ext cx="457200" cy="457200"/>
            <a:chOff x="2128" y="13066"/>
            <a:chExt cx="632" cy="632"/>
          </a:xfrm>
        </p:grpSpPr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6" name="Picture 1" descr="ladybug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13582">
            <a:off x="520481" y="5588297"/>
            <a:ext cx="699082" cy="60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1" descr="ladybug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57449">
            <a:off x="829944" y="279225"/>
            <a:ext cx="699082" cy="60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" descr="ladybug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79236">
            <a:off x="6675852" y="6153463"/>
            <a:ext cx="699082" cy="60486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1619672" y="1556792"/>
            <a:ext cx="5166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9108000" cy="954107"/>
          </a:xfrm>
          <a:prstGeom prst="rec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50000">
                <a:srgbClr val="CCFF66">
                  <a:shade val="67500"/>
                  <a:satMod val="115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Игровая деятельность: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3528" y="980728"/>
            <a:ext cx="7128792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28" name="Picture 0" descr="daisy.pn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04"/>
          <a:stretch>
            <a:fillRect/>
          </a:stretch>
        </p:blipFill>
        <p:spPr>
          <a:xfrm>
            <a:off x="6158593" y="2348880"/>
            <a:ext cx="2985407" cy="4620986"/>
          </a:xfrm>
          <a:prstGeom prst="rect">
            <a:avLst/>
          </a:prstGeom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236296" y="3645024"/>
            <a:ext cx="747712" cy="746125"/>
            <a:chOff x="8330" y="9874"/>
            <a:chExt cx="1176" cy="1176"/>
          </a:xfrm>
        </p:grpSpPr>
        <p:sp>
          <p:nvSpPr>
            <p:cNvPr id="33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76672"/>
            <a:ext cx="6156176" cy="820216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179511" y="1196752"/>
            <a:ext cx="3310561" cy="249299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Настольно-печатные, дидактические, речевые игры: «Собери сказку из частей», «Из какой сказки»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 Сюжетно-ролевые игры, игры – драматизации,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конструкторы.  </a:t>
            </a:r>
          </a:p>
          <a:p>
            <a:endParaRPr lang="ru-RU" sz="1200" b="1" dirty="0"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6326933" y="446938"/>
            <a:ext cx="2872859" cy="21546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595" y="4413379"/>
            <a:ext cx="3203847" cy="2402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90" y="1849717"/>
            <a:ext cx="3655158" cy="24625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079374" y="3971691"/>
            <a:ext cx="2677609" cy="26812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0"/>
            <a:ext cx="64294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8184" y="1916832"/>
            <a:ext cx="2413907" cy="4555672"/>
          </a:xfrm>
          <a:prstGeom prst="rect">
            <a:avLst/>
          </a:prstGeom>
        </p:spPr>
      </p:pic>
      <p:pic>
        <p:nvPicPr>
          <p:cNvPr id="12" name="Picture 4" descr="stem_leaf_2.png"/>
          <p:cNvPicPr/>
          <p:nvPr/>
        </p:nvPicPr>
        <p:blipFill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786190"/>
            <a:ext cx="1425938" cy="2857500"/>
          </a:xfrm>
          <a:prstGeom prst="rect">
            <a:avLst/>
          </a:prstGeom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28662" y="4500570"/>
            <a:ext cx="457200" cy="457200"/>
            <a:chOff x="2128" y="13066"/>
            <a:chExt cx="632" cy="632"/>
          </a:xfrm>
        </p:grpSpPr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221088"/>
            <a:ext cx="6224736" cy="2016224"/>
          </a:xfrm>
        </p:spPr>
        <p:txBody>
          <a:bodyPr>
            <a:normAutofit fontScale="55000" lnSpcReduction="20000"/>
          </a:bodyPr>
          <a:lstStyle/>
          <a:p>
            <a:pPr marL="712788" lvl="0" indent="-511175" algn="l"/>
            <a:endParaRPr lang="ru-RU" sz="8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9600" dirty="0" smtClean="0"/>
          </a:p>
          <a:p>
            <a:r>
              <a:rPr lang="ru-RU" sz="4800" dirty="0" smtClean="0"/>
              <a:t> </a:t>
            </a:r>
            <a:endParaRPr lang="ru-RU" sz="4800" dirty="0">
              <a:solidFill>
                <a:srgbClr val="10BC24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332656"/>
            <a:ext cx="6636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" name="Picture 2" descr="daisy_1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929066"/>
            <a:ext cx="1613173" cy="2694214"/>
          </a:xfrm>
          <a:prstGeom prst="rect">
            <a:avLst/>
          </a:prstGeom>
        </p:spPr>
      </p:pic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971600" y="4509120"/>
            <a:ext cx="457200" cy="457200"/>
            <a:chOff x="2128" y="13066"/>
            <a:chExt cx="632" cy="632"/>
          </a:xfrm>
        </p:grpSpPr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6" name="Picture 1" descr="ladybug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13582">
            <a:off x="76803" y="6085123"/>
            <a:ext cx="699082" cy="60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1" descr="ladybug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57449">
            <a:off x="829944" y="279225"/>
            <a:ext cx="699082" cy="60486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1619672" y="1556792"/>
            <a:ext cx="5166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6000" y="0"/>
            <a:ext cx="9108000" cy="954107"/>
          </a:xfrm>
          <a:prstGeom prst="rect">
            <a:avLst/>
          </a:prstGeom>
          <a:gradFill flip="none" rotWithShape="1">
            <a:gsLst>
              <a:gs pos="0">
                <a:srgbClr val="CCFF66">
                  <a:shade val="30000"/>
                  <a:satMod val="115000"/>
                </a:srgbClr>
              </a:gs>
              <a:gs pos="50000">
                <a:srgbClr val="CCFF66">
                  <a:shade val="67500"/>
                  <a:satMod val="115000"/>
                </a:srgbClr>
              </a:gs>
              <a:gs pos="100000">
                <a:srgbClr val="CCFF66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</a:rPr>
              <a:t>Продуктивная деятельность: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3528" y="980728"/>
            <a:ext cx="7128792" cy="40011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endParaRPr lang="ru-RU" sz="2000" b="1" dirty="0">
              <a:latin typeface="Comic Sans MS" pitchFamily="66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5829" y="254925"/>
            <a:ext cx="6156176" cy="820216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2828256" y="1233070"/>
            <a:ext cx="3399928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Рисование:«Дорожка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для колобка»;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Лепка:«Колобок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»;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Конструирование:«Дом»;</a:t>
            </a:r>
          </a:p>
          <a:p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Инсценирование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сказки:«Колобок»</a:t>
            </a:r>
            <a:endParaRPr lang="ru-RU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90818" y="1011768"/>
            <a:ext cx="2691981" cy="23864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567743" y="4348978"/>
            <a:ext cx="2718543" cy="1788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6526390" y="940654"/>
            <a:ext cx="2649067" cy="24857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47"/>
          <a:stretch/>
        </p:blipFill>
        <p:spPr>
          <a:xfrm rot="5400000">
            <a:off x="500804" y="4039969"/>
            <a:ext cx="2753801" cy="23926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00004" y="3781241"/>
            <a:ext cx="3083260" cy="23124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0"/>
            <a:ext cx="64294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0152" y="2276872"/>
            <a:ext cx="2387664" cy="4422486"/>
          </a:xfrm>
          <a:prstGeom prst="rect">
            <a:avLst/>
          </a:prstGeom>
        </p:spPr>
      </p:pic>
      <p:pic>
        <p:nvPicPr>
          <p:cNvPr id="12" name="Picture 4" descr="stem_leaf_2.png"/>
          <p:cNvPicPr/>
          <p:nvPr/>
        </p:nvPicPr>
        <p:blipFill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786190"/>
            <a:ext cx="1425938" cy="2857500"/>
          </a:xfrm>
          <a:prstGeom prst="rect">
            <a:avLst/>
          </a:prstGeom>
        </p:spPr>
      </p:pic>
      <p:pic>
        <p:nvPicPr>
          <p:cNvPr id="11" name="Picture 2" descr="daisy_1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929066"/>
            <a:ext cx="1613173" cy="2694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6"/>
          <p:cNvGrpSpPr>
            <a:grpSpLocks/>
          </p:cNvGrpSpPr>
          <p:nvPr/>
        </p:nvGrpSpPr>
        <p:grpSpPr bwMode="auto">
          <a:xfrm>
            <a:off x="928662" y="4500570"/>
            <a:ext cx="457200" cy="457200"/>
            <a:chOff x="2128" y="13066"/>
            <a:chExt cx="632" cy="632"/>
          </a:xfrm>
        </p:grpSpPr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16" name="Picture 1" descr="ladybug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57449">
            <a:off x="397894" y="5535809"/>
            <a:ext cx="699082" cy="60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" descr="ladybug.pn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256" y="5661248"/>
            <a:ext cx="1016453" cy="94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2" descr="daisy_1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6546"/>
          <a:stretch>
            <a:fillRect/>
          </a:stretch>
        </p:blipFill>
        <p:spPr>
          <a:xfrm rot="882235">
            <a:off x="7149416" y="215933"/>
            <a:ext cx="1938204" cy="1835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1" name="Group 6"/>
          <p:cNvGrpSpPr>
            <a:grpSpLocks/>
          </p:cNvGrpSpPr>
          <p:nvPr/>
        </p:nvGrpSpPr>
        <p:grpSpPr bwMode="auto">
          <a:xfrm>
            <a:off x="7884368" y="908720"/>
            <a:ext cx="648072" cy="601216"/>
            <a:chOff x="2128" y="13066"/>
            <a:chExt cx="632" cy="632"/>
          </a:xfrm>
        </p:grpSpPr>
        <p:sp>
          <p:nvSpPr>
            <p:cNvPr id="22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4" name="Picture 0" descr="daisy.pn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04"/>
          <a:stretch>
            <a:fillRect/>
          </a:stretch>
        </p:blipFill>
        <p:spPr>
          <a:xfrm>
            <a:off x="6158593" y="1916832"/>
            <a:ext cx="2985407" cy="4104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5" name="Group 2"/>
          <p:cNvGrpSpPr>
            <a:grpSpLocks/>
          </p:cNvGrpSpPr>
          <p:nvPr/>
        </p:nvGrpSpPr>
        <p:grpSpPr bwMode="auto">
          <a:xfrm>
            <a:off x="7164288" y="2852936"/>
            <a:ext cx="747712" cy="746125"/>
            <a:chOff x="8330" y="9874"/>
            <a:chExt cx="1176" cy="1176"/>
          </a:xfrm>
        </p:grpSpPr>
        <p:sp>
          <p:nvSpPr>
            <p:cNvPr id="26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8" name="Picture 1" descr="ladybug.pn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435640">
            <a:off x="467544" y="764704"/>
            <a:ext cx="1016453" cy="947057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/>
          <p:cNvSpPr txBox="1"/>
          <p:nvPr/>
        </p:nvSpPr>
        <p:spPr>
          <a:xfrm>
            <a:off x="539552" y="188640"/>
            <a:ext cx="6953512" cy="584775"/>
          </a:xfrm>
          <a:prstGeom prst="rect">
            <a:avLst/>
          </a:prstGeom>
          <a:gradFill flip="none" rotWithShape="1">
            <a:gsLst>
              <a:gs pos="0">
                <a:srgbClr val="E6F082">
                  <a:shade val="30000"/>
                  <a:satMod val="115000"/>
                </a:srgbClr>
              </a:gs>
              <a:gs pos="50000">
                <a:srgbClr val="E6F082">
                  <a:shade val="67500"/>
                  <a:satMod val="115000"/>
                </a:srgbClr>
              </a:gs>
              <a:gs pos="100000">
                <a:srgbClr val="E6F082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Взаимодействие с родителями:</a:t>
            </a:r>
          </a:p>
        </p:txBody>
      </p:sp>
      <p:grpSp>
        <p:nvGrpSpPr>
          <p:cNvPr id="30" name="Группа 29"/>
          <p:cNvGrpSpPr/>
          <p:nvPr/>
        </p:nvGrpSpPr>
        <p:grpSpPr>
          <a:xfrm>
            <a:off x="220101" y="1684713"/>
            <a:ext cx="3438877" cy="2140379"/>
            <a:chOff x="1428787" y="1080128"/>
            <a:chExt cx="3438877" cy="2140379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1428787" y="1080128"/>
              <a:ext cx="3438877" cy="2140379"/>
            </a:xfrm>
            <a:prstGeom prst="roundRect">
              <a:avLst/>
            </a:prstGeom>
            <a:solidFill>
              <a:srgbClr val="FFFF00">
                <a:alpha val="90000"/>
              </a:srgbClr>
            </a:solidFill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2" name="Скругленный прямоугольник 4"/>
            <p:cNvSpPr/>
            <p:nvPr/>
          </p:nvSpPr>
          <p:spPr>
            <a:xfrm>
              <a:off x="1533272" y="1184613"/>
              <a:ext cx="3229907" cy="19314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latin typeface="Comic Sans MS" pitchFamily="66" charset="0"/>
                </a:rPr>
                <a:t>Изготовление папки-передвижки «Роль семьи в деле развития языка детей».</a:t>
              </a:r>
              <a:endParaRPr lang="ru-RU" sz="2200" kern="1200" dirty="0">
                <a:latin typeface="Comic Sans MS" pitchFamily="66" charset="0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2301091" y="3985394"/>
            <a:ext cx="3438877" cy="2168914"/>
            <a:chOff x="2661772" y="3768351"/>
            <a:chExt cx="3438877" cy="2168914"/>
          </a:xfrm>
        </p:grpSpPr>
        <p:sp>
          <p:nvSpPr>
            <p:cNvPr id="34" name="Скругленный прямоугольник 33"/>
            <p:cNvSpPr/>
            <p:nvPr/>
          </p:nvSpPr>
          <p:spPr>
            <a:xfrm>
              <a:off x="2661772" y="3796886"/>
              <a:ext cx="3438877" cy="2140379"/>
            </a:xfrm>
            <a:prstGeom prst="roundRect">
              <a:avLst/>
            </a:prstGeom>
            <a:solidFill>
              <a:srgbClr val="FFC000">
                <a:alpha val="90000"/>
              </a:srgbClr>
            </a:solidFill>
          </p:spPr>
          <p:style>
            <a:lnRef idx="2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Скругленный прямоугольник 4"/>
            <p:cNvSpPr/>
            <p:nvPr/>
          </p:nvSpPr>
          <p:spPr>
            <a:xfrm>
              <a:off x="2749775" y="3768351"/>
              <a:ext cx="3229907" cy="193140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lvl="0" algn="ctr" defTabSz="9779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b="1" kern="1200" dirty="0" smtClean="0">
                  <a:latin typeface="Comic Sans MS" pitchFamily="66" charset="0"/>
                </a:rPr>
                <a:t>Памятка для родителей:«Какие сказки читать детям»</a:t>
              </a:r>
              <a:endParaRPr lang="ru-RU" sz="2200" kern="1200" dirty="0">
                <a:latin typeface="Comic Sans MS" pitchFamily="66" charset="0"/>
              </a:endParaRPr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981944" y="901459"/>
            <a:ext cx="2717991" cy="26772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0" descr="daisy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04"/>
          <a:stretch>
            <a:fillRect/>
          </a:stretch>
        </p:blipFill>
        <p:spPr>
          <a:xfrm>
            <a:off x="6158593" y="1268760"/>
            <a:ext cx="2985407" cy="4620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0"/>
            <a:ext cx="642942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16216" y="1124744"/>
            <a:ext cx="2413907" cy="4555672"/>
          </a:xfrm>
          <a:prstGeom prst="rect">
            <a:avLst/>
          </a:prstGeom>
        </p:spPr>
      </p:pic>
      <p:pic>
        <p:nvPicPr>
          <p:cNvPr id="12" name="Picture 4" descr="stem_leaf_2.png"/>
          <p:cNvPicPr/>
          <p:nvPr/>
        </p:nvPicPr>
        <p:blipFill>
          <a:blip r:embed="rId5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786190"/>
            <a:ext cx="1425938" cy="28575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221088"/>
            <a:ext cx="6224736" cy="2016224"/>
          </a:xfrm>
        </p:spPr>
        <p:txBody>
          <a:bodyPr>
            <a:normAutofit fontScale="55000" lnSpcReduction="20000"/>
          </a:bodyPr>
          <a:lstStyle/>
          <a:p>
            <a:pPr marL="712788" lvl="0" indent="-511175" algn="l"/>
            <a:endParaRPr lang="ru-RU" sz="8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9600" dirty="0" smtClean="0"/>
          </a:p>
          <a:p>
            <a:r>
              <a:rPr lang="ru-RU" sz="4800" dirty="0" smtClean="0"/>
              <a:t> </a:t>
            </a:r>
            <a:endParaRPr lang="ru-RU" sz="4800" dirty="0">
              <a:solidFill>
                <a:srgbClr val="10BC24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332656"/>
            <a:ext cx="6636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" name="Picture 1" descr="ladybug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69617">
            <a:off x="7793288" y="475731"/>
            <a:ext cx="699082" cy="60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1" descr="ladybug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57449">
            <a:off x="1478014" y="5751833"/>
            <a:ext cx="699082" cy="60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" descr="ladybug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634566">
            <a:off x="6675852" y="6153463"/>
            <a:ext cx="699082" cy="60486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1619672" y="1556792"/>
            <a:ext cx="5166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05622" y="172159"/>
            <a:ext cx="6264696" cy="612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Результаты проекта: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23528" y="980728"/>
            <a:ext cx="712879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Обогатилось содержание воспитательно-образовательного процесса.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Дети познакомились со сказками, научились распознавать сказочных героев по иллюстрациям.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Расширился кругозор детей.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Развитие у детей творческих способностей, познавательной активности, коммуникативных навыков.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Во время дидактических игр дети закрепили знания цветов, количество, счет.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Улучшилась мелкая моторика рук.</a:t>
            </a:r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164288" y="2420888"/>
            <a:ext cx="747712" cy="746125"/>
            <a:chOff x="8330" y="9874"/>
            <a:chExt cx="1176" cy="1176"/>
          </a:xfrm>
        </p:grpSpPr>
        <p:sp>
          <p:nvSpPr>
            <p:cNvPr id="33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0"/>
            <a:ext cx="64294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0760" y="2071678"/>
            <a:ext cx="2413907" cy="4555672"/>
          </a:xfrm>
          <a:prstGeom prst="rect">
            <a:avLst/>
          </a:prstGeom>
        </p:spPr>
      </p:pic>
      <p:pic>
        <p:nvPicPr>
          <p:cNvPr id="4" name="Picture 0" descr="daisy.pn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04"/>
          <a:stretch>
            <a:fillRect/>
          </a:stretch>
        </p:blipFill>
        <p:spPr>
          <a:xfrm>
            <a:off x="6012160" y="2237014"/>
            <a:ext cx="2985407" cy="4620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7020272" y="3356992"/>
            <a:ext cx="747712" cy="746125"/>
            <a:chOff x="8330" y="9874"/>
            <a:chExt cx="1176" cy="1176"/>
          </a:xfrm>
        </p:grpSpPr>
        <p:sp>
          <p:nvSpPr>
            <p:cNvPr id="1027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28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8" name="Picture 1" descr="ladybug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3356992"/>
            <a:ext cx="1016453" cy="947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4" descr="stem_leaf_2.png"/>
          <p:cNvPicPr/>
          <p:nvPr/>
        </p:nvPicPr>
        <p:blipFill>
          <a:blip r:embed="rId6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786190"/>
            <a:ext cx="1425938" cy="2857500"/>
          </a:xfrm>
          <a:prstGeom prst="rect">
            <a:avLst/>
          </a:prstGeom>
        </p:spPr>
      </p:pic>
      <p:pic>
        <p:nvPicPr>
          <p:cNvPr id="11" name="Picture 2" descr="daisy_1.pn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929066"/>
            <a:ext cx="1613173" cy="2694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928662" y="4500570"/>
            <a:ext cx="457200" cy="457200"/>
            <a:chOff x="2128" y="13066"/>
            <a:chExt cx="632" cy="632"/>
          </a:xfrm>
        </p:grpSpPr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16" name="Picture 1" descr="ladybug.pn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57449">
            <a:off x="253879" y="927298"/>
            <a:ext cx="699082" cy="604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0" y="332656"/>
            <a:ext cx="7668344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       Содержание проекта: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7088832" cy="4752528"/>
          </a:xfrm>
        </p:spPr>
        <p:txBody>
          <a:bodyPr>
            <a:normAutofit fontScale="25000" lnSpcReduction="20000"/>
          </a:bodyPr>
          <a:lstStyle/>
          <a:p>
            <a:pPr marL="712788" lvl="0" indent="-511175" algn="l">
              <a:lnSpc>
                <a:spcPct val="120000"/>
              </a:lnSpc>
              <a:buFont typeface="+mj-lt"/>
              <a:buAutoNum type="arabicPeriod"/>
            </a:pPr>
            <a:r>
              <a:rPr lang="ru-RU" sz="6400" b="1" dirty="0" smtClean="0">
                <a:solidFill>
                  <a:srgbClr val="002060"/>
                </a:solidFill>
                <a:latin typeface="Comic Sans MS" pitchFamily="66" charset="0"/>
              </a:rPr>
              <a:t>Постановка проблемы , актуальность.</a:t>
            </a:r>
          </a:p>
          <a:p>
            <a:pPr marL="712788" lvl="0" indent="-511175" algn="l">
              <a:lnSpc>
                <a:spcPct val="120000"/>
              </a:lnSpc>
              <a:buFont typeface="+mj-lt"/>
              <a:buAutoNum type="arabicPeriod"/>
            </a:pPr>
            <a:r>
              <a:rPr lang="ru-RU" sz="6400" b="1" dirty="0" smtClean="0">
                <a:solidFill>
                  <a:srgbClr val="002060"/>
                </a:solidFill>
                <a:latin typeface="Comic Sans MS" pitchFamily="66" charset="0"/>
              </a:rPr>
              <a:t>Паспорт проекта «В гости к сказке».  </a:t>
            </a:r>
          </a:p>
          <a:p>
            <a:pPr marL="712788" lvl="0" indent="-511175" algn="l">
              <a:lnSpc>
                <a:spcPct val="120000"/>
              </a:lnSpc>
              <a:buFont typeface="+mj-lt"/>
              <a:buAutoNum type="arabicPeriod"/>
            </a:pPr>
            <a:r>
              <a:rPr lang="ru-RU" sz="6400" b="1" dirty="0" smtClean="0">
                <a:solidFill>
                  <a:srgbClr val="002060"/>
                </a:solidFill>
                <a:latin typeface="Comic Sans MS" pitchFamily="66" charset="0"/>
              </a:rPr>
              <a:t>Цель и задачи проекта.</a:t>
            </a:r>
          </a:p>
          <a:p>
            <a:pPr marL="712788" lvl="0" indent="-511175" algn="l">
              <a:lnSpc>
                <a:spcPct val="120000"/>
              </a:lnSpc>
              <a:buFont typeface="+mj-lt"/>
              <a:buAutoNum type="arabicPeriod"/>
            </a:pPr>
            <a:r>
              <a:rPr lang="ru-RU" sz="6400" b="1" dirty="0" smtClean="0">
                <a:solidFill>
                  <a:srgbClr val="002060"/>
                </a:solidFill>
                <a:latin typeface="Comic Sans MS" pitchFamily="66" charset="0"/>
              </a:rPr>
              <a:t>Схема</a:t>
            </a:r>
            <a:r>
              <a:rPr lang="ru-RU" sz="6400" b="1" i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6400" b="1" dirty="0" smtClean="0">
                <a:solidFill>
                  <a:srgbClr val="002060"/>
                </a:solidFill>
                <a:latin typeface="Comic Sans MS" pitchFamily="66" charset="0"/>
              </a:rPr>
              <a:t>осуществления проекта.</a:t>
            </a:r>
          </a:p>
          <a:p>
            <a:pPr marL="712788" lvl="0" indent="-511175" algn="l">
              <a:lnSpc>
                <a:spcPct val="120000"/>
              </a:lnSpc>
              <a:buFont typeface="+mj-lt"/>
              <a:buAutoNum type="arabicPeriod"/>
            </a:pPr>
            <a:r>
              <a:rPr lang="ru-RU" sz="6400" b="1" smtClean="0">
                <a:solidFill>
                  <a:srgbClr val="002060"/>
                </a:solidFill>
                <a:latin typeface="Comic Sans MS" pitchFamily="66" charset="0"/>
              </a:rPr>
              <a:t>Материально-техническое оснащение.</a:t>
            </a:r>
          </a:p>
          <a:p>
            <a:pPr marL="712788" lvl="0" indent="-511175" algn="l">
              <a:lnSpc>
                <a:spcPct val="120000"/>
              </a:lnSpc>
              <a:buFont typeface="+mj-lt"/>
              <a:buAutoNum type="arabicPeriod"/>
            </a:pPr>
            <a:r>
              <a:rPr lang="ru-RU" sz="6400" b="1" smtClean="0">
                <a:solidFill>
                  <a:srgbClr val="002060"/>
                </a:solidFill>
                <a:latin typeface="Comic Sans MS" pitchFamily="66" charset="0"/>
              </a:rPr>
              <a:t>Образовательные </a:t>
            </a:r>
            <a:r>
              <a:rPr lang="ru-RU" sz="6400" b="1" dirty="0" smtClean="0">
                <a:solidFill>
                  <a:srgbClr val="002060"/>
                </a:solidFill>
                <a:latin typeface="Comic Sans MS" pitchFamily="66" charset="0"/>
              </a:rPr>
              <a:t>области, реализуемые в ходе проекта.</a:t>
            </a:r>
          </a:p>
          <a:p>
            <a:pPr marL="712788" lvl="0" indent="-511175" algn="l">
              <a:lnSpc>
                <a:spcPct val="120000"/>
              </a:lnSpc>
              <a:buFont typeface="+mj-lt"/>
              <a:buAutoNum type="arabicPeriod"/>
            </a:pPr>
            <a:r>
              <a:rPr lang="ru-RU" sz="6400" b="1" dirty="0" smtClean="0">
                <a:solidFill>
                  <a:srgbClr val="002060"/>
                </a:solidFill>
                <a:latin typeface="Comic Sans MS" pitchFamily="66" charset="0"/>
              </a:rPr>
              <a:t>Совместное планирование работы по проекту.</a:t>
            </a:r>
          </a:p>
          <a:p>
            <a:pPr marL="712788" lvl="0" indent="-511175" algn="l">
              <a:lnSpc>
                <a:spcPct val="120000"/>
              </a:lnSpc>
              <a:buFont typeface="+mj-lt"/>
              <a:buAutoNum type="arabicPeriod"/>
            </a:pPr>
            <a:r>
              <a:rPr lang="ru-RU" sz="6400" b="1" dirty="0" smtClean="0">
                <a:solidFill>
                  <a:srgbClr val="002060"/>
                </a:solidFill>
                <a:latin typeface="Comic Sans MS" pitchFamily="66" charset="0"/>
              </a:rPr>
              <a:t>Виды деятельности.</a:t>
            </a:r>
          </a:p>
          <a:p>
            <a:pPr marL="712788" lvl="0" indent="-511175" algn="l">
              <a:lnSpc>
                <a:spcPct val="120000"/>
              </a:lnSpc>
              <a:buFont typeface="+mj-lt"/>
              <a:buAutoNum type="arabicPeriod"/>
            </a:pPr>
            <a:r>
              <a:rPr lang="ru-RU" sz="6400" b="1" dirty="0" smtClean="0">
                <a:solidFill>
                  <a:srgbClr val="002060"/>
                </a:solidFill>
                <a:latin typeface="Comic Sans MS" pitchFamily="66" charset="0"/>
              </a:rPr>
              <a:t>Результативность</a:t>
            </a:r>
            <a:r>
              <a:rPr lang="ru-RU" sz="7200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</a:p>
          <a:p>
            <a:endParaRPr lang="ru-RU" sz="9600" dirty="0" smtClean="0"/>
          </a:p>
          <a:p>
            <a:r>
              <a:rPr lang="ru-RU" sz="4800" dirty="0" smtClean="0"/>
              <a:t> </a:t>
            </a:r>
            <a:endParaRPr lang="ru-RU" sz="4800" dirty="0">
              <a:solidFill>
                <a:srgbClr val="10BC24"/>
              </a:solidFill>
              <a:latin typeface="Comic Sans MS" pitchFamily="66" charset="0"/>
            </a:endParaRPr>
          </a:p>
        </p:txBody>
      </p:sp>
      <p:pic>
        <p:nvPicPr>
          <p:cNvPr id="18" name="Picture 1" descr="ladybug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723428">
            <a:off x="1459187" y="5793463"/>
            <a:ext cx="1016453" cy="947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Фото-0195.jpg"/>
          <p:cNvPicPr>
            <a:picLocks noChangeAspect="1"/>
          </p:cNvPicPr>
          <p:nvPr/>
        </p:nvPicPr>
        <p:blipFill>
          <a:blip r:embed="rId9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7531" y="291030"/>
            <a:ext cx="1131590" cy="1508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Рисунок 19" descr="детсад.jpe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4077072"/>
            <a:ext cx="2592288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0"/>
            <a:ext cx="64294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0760" y="2071678"/>
            <a:ext cx="2413907" cy="4555672"/>
          </a:xfrm>
          <a:prstGeom prst="rect">
            <a:avLst/>
          </a:prstGeom>
        </p:spPr>
      </p:pic>
      <p:pic>
        <p:nvPicPr>
          <p:cNvPr id="12" name="Picture 4" descr="stem_leaf_2.png"/>
          <p:cNvPicPr/>
          <p:nvPr/>
        </p:nvPicPr>
        <p:blipFill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786190"/>
            <a:ext cx="1425938" cy="2857500"/>
          </a:xfrm>
          <a:prstGeom prst="rect">
            <a:avLst/>
          </a:prstGeom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28662" y="4500570"/>
            <a:ext cx="457200" cy="457200"/>
            <a:chOff x="2128" y="13066"/>
            <a:chExt cx="632" cy="632"/>
          </a:xfrm>
        </p:grpSpPr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221088"/>
            <a:ext cx="6224736" cy="2016224"/>
          </a:xfrm>
        </p:spPr>
        <p:txBody>
          <a:bodyPr>
            <a:normAutofit fontScale="55000" lnSpcReduction="20000"/>
          </a:bodyPr>
          <a:lstStyle/>
          <a:p>
            <a:pPr marL="712788" lvl="0" indent="-511175" algn="l"/>
            <a:endParaRPr lang="ru-RU" sz="8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9600" dirty="0" smtClean="0"/>
          </a:p>
          <a:p>
            <a:r>
              <a:rPr lang="ru-RU" sz="4800" dirty="0" smtClean="0"/>
              <a:t> </a:t>
            </a:r>
            <a:endParaRPr lang="ru-RU" sz="4800" dirty="0">
              <a:solidFill>
                <a:srgbClr val="10BC24"/>
              </a:solidFill>
              <a:latin typeface="Comic Sans MS" pitchFamily="66" charset="0"/>
            </a:endParaRPr>
          </a:p>
        </p:txBody>
      </p:sp>
      <p:pic>
        <p:nvPicPr>
          <p:cNvPr id="13" name="Рисунок 12" descr="0_25a3f_6cc80e73_XL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367" b="4558"/>
          <a:stretch>
            <a:fillRect/>
          </a:stretch>
        </p:blipFill>
        <p:spPr>
          <a:xfrm>
            <a:off x="0" y="0"/>
            <a:ext cx="9236436" cy="7164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0" y="188640"/>
            <a:ext cx="9143999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Паспорт  проекта: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" name="Picture 2" descr="daisy_1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929066"/>
            <a:ext cx="1613173" cy="2694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5" name="Group 6"/>
          <p:cNvGrpSpPr>
            <a:grpSpLocks/>
          </p:cNvGrpSpPr>
          <p:nvPr/>
        </p:nvGrpSpPr>
        <p:grpSpPr bwMode="auto">
          <a:xfrm>
            <a:off x="899592" y="4437112"/>
            <a:ext cx="457200" cy="457200"/>
            <a:chOff x="2128" y="13066"/>
            <a:chExt cx="632" cy="632"/>
          </a:xfrm>
        </p:grpSpPr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6" name="Picture 1" descr="ladybug.pn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13582">
            <a:off x="7526686" y="423241"/>
            <a:ext cx="699082" cy="60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1" descr="ladybug.pn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57449">
            <a:off x="74366" y="3591594"/>
            <a:ext cx="699082" cy="60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" descr="ladybug.png"/>
          <p:cNvPicPr/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79236">
            <a:off x="4365684" y="5545174"/>
            <a:ext cx="553986" cy="767622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1619672" y="1556792"/>
            <a:ext cx="516632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Тип проекта:</a:t>
            </a:r>
            <a:r>
              <a:rPr lang="ru-RU" sz="2400" b="1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познавательно-творческий </a:t>
            </a:r>
          </a:p>
          <a:p>
            <a: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Вид проекта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групповой</a:t>
            </a:r>
            <a:r>
              <a:rPr lang="ru-RU" sz="24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.</a:t>
            </a:r>
            <a:br>
              <a:rPr lang="ru-RU" sz="24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Длительность:</a:t>
            </a:r>
            <a: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 </a:t>
            </a:r>
            <a:br>
              <a:rPr lang="ru-RU" sz="2400" b="1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краткосрочный  </a:t>
            </a:r>
            <a:r>
              <a:rPr lang="ru-RU" sz="24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u="sng" dirty="0" smtClean="0">
                <a:solidFill>
                  <a:srgbClr val="FF000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Направленность развития деятельности</a:t>
            </a:r>
            <a:r>
              <a:rPr lang="ru-RU" sz="2400" b="1" u="sng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:</a:t>
            </a:r>
            <a:br>
              <a:rPr lang="ru-RU" sz="2400" b="1" u="sng" dirty="0" smtClean="0">
                <a:solidFill>
                  <a:srgbClr val="7030A0"/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>комплексная, познавательно-речевая, игровая, </a:t>
            </a:r>
            <a:r>
              <a:rPr lang="ru-RU" sz="16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600" b="1" dirty="0" smtClean="0"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Comic Sans MS" pitchFamily="66" charset="0"/>
                <a:ea typeface="Arial Unicode MS" pitchFamily="34" charset="-128"/>
                <a:cs typeface="Arial Unicode MS" pitchFamily="34" charset="-128"/>
              </a:rPr>
            </a:br>
            <a:endParaRPr lang="ru-RU" sz="16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0" descr="daisy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04"/>
          <a:stretch>
            <a:fillRect/>
          </a:stretch>
        </p:blipFill>
        <p:spPr>
          <a:xfrm>
            <a:off x="6012160" y="2348880"/>
            <a:ext cx="3131840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Рисунок 26" descr="воздушный шар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97784" y="345579"/>
            <a:ext cx="2497882" cy="2003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1916832"/>
            <a:ext cx="6224736" cy="3456384"/>
          </a:xfrm>
        </p:spPr>
        <p:txBody>
          <a:bodyPr>
            <a:normAutofit fontScale="92500" lnSpcReduction="10000"/>
          </a:bodyPr>
          <a:lstStyle/>
          <a:p>
            <a:pPr marL="712788" lvl="0" indent="-511175" algn="l"/>
            <a:endParaRPr lang="ru-RU" sz="8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9600" dirty="0" smtClean="0"/>
          </a:p>
          <a:p>
            <a:r>
              <a:rPr lang="ru-RU" sz="4800" dirty="0" smtClean="0"/>
              <a:t> </a:t>
            </a:r>
            <a:endParaRPr lang="ru-RU" sz="4800" dirty="0">
              <a:solidFill>
                <a:srgbClr val="10BC24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32656"/>
            <a:ext cx="5508104" cy="646331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      Актуальность:</a:t>
            </a:r>
            <a:endParaRPr lang="ru-RU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" name="Picture 1" descr="ladybug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71031">
            <a:off x="5428738" y="6175174"/>
            <a:ext cx="699082" cy="60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1" descr="ladybug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34647">
            <a:off x="9403" y="6175173"/>
            <a:ext cx="699082" cy="60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" descr="ladybug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0262">
            <a:off x="8135370" y="3758253"/>
            <a:ext cx="699082" cy="6048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Group 2"/>
          <p:cNvGrpSpPr>
            <a:grpSpLocks/>
          </p:cNvGrpSpPr>
          <p:nvPr/>
        </p:nvGrpSpPr>
        <p:grpSpPr bwMode="auto">
          <a:xfrm>
            <a:off x="7164288" y="3429000"/>
            <a:ext cx="747712" cy="746125"/>
            <a:chOff x="8330" y="9874"/>
            <a:chExt cx="1176" cy="1176"/>
          </a:xfrm>
        </p:grpSpPr>
        <p:sp>
          <p:nvSpPr>
            <p:cNvPr id="29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15003" y="978987"/>
            <a:ext cx="54006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Овладение родным языком, развитие речи и творческих способностей ребенка</a:t>
            </a:r>
            <a:endParaRPr lang="ru-RU" sz="36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sz="24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4" name="Рисунок 23" descr="Фото-0187.jpg"/>
          <p:cNvPicPr>
            <a:picLocks noChangeAspect="1"/>
          </p:cNvPicPr>
          <p:nvPr/>
        </p:nvPicPr>
        <p:blipFill>
          <a:blip r:embed="rId6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9399" y="27058"/>
            <a:ext cx="1296144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3" descr="stem_leaf.png"/>
          <p:cNvPicPr/>
          <p:nvPr/>
        </p:nvPicPr>
        <p:blipFill>
          <a:blip r:embed="rId7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593" t="-31437"/>
          <a:stretch>
            <a:fillRect/>
          </a:stretch>
        </p:blipFill>
        <p:spPr>
          <a:xfrm>
            <a:off x="4474654" y="836711"/>
            <a:ext cx="4142099" cy="602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844824"/>
            <a:ext cx="6224736" cy="3456384"/>
          </a:xfrm>
        </p:spPr>
        <p:txBody>
          <a:bodyPr>
            <a:normAutofit fontScale="92500" lnSpcReduction="10000"/>
          </a:bodyPr>
          <a:lstStyle/>
          <a:p>
            <a:pPr marL="712788" lvl="0" indent="-511175" algn="l"/>
            <a:endParaRPr lang="ru-RU" sz="8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9600" dirty="0" smtClean="0"/>
          </a:p>
          <a:p>
            <a:r>
              <a:rPr lang="ru-RU" sz="4800" dirty="0" smtClean="0"/>
              <a:t> </a:t>
            </a:r>
            <a:endParaRPr lang="ru-RU" sz="4800" dirty="0">
              <a:solidFill>
                <a:srgbClr val="10BC24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2314" y="1167398"/>
            <a:ext cx="4571999" cy="830997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  <a:latin typeface="Comic Sans MS" pitchFamily="66" charset="0"/>
              </a:rPr>
              <a:t>  Проблема:</a:t>
            </a:r>
            <a:r>
              <a:rPr lang="ru-RU" sz="48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6" name="Picture 1" descr="ladybug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473178">
            <a:off x="7891115" y="645111"/>
            <a:ext cx="699082" cy="60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1" descr="ladybug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57449">
            <a:off x="613918" y="5895850"/>
            <a:ext cx="699082" cy="60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" descr="ladybug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0262">
            <a:off x="6767220" y="5990501"/>
            <a:ext cx="699082" cy="60486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/>
          <p:cNvSpPr txBox="1"/>
          <p:nvPr/>
        </p:nvSpPr>
        <p:spPr>
          <a:xfrm>
            <a:off x="323528" y="1167398"/>
            <a:ext cx="8064896" cy="561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>
              <a:lnSpc>
                <a:spcPct val="150000"/>
              </a:lnSpc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</a:p>
          <a:p>
            <a:pPr algn="just">
              <a:lnSpc>
                <a:spcPct val="150000"/>
              </a:lnSpc>
            </a:pPr>
            <a:endParaRPr lang="ru-RU" sz="1600" b="1" dirty="0">
              <a:solidFill>
                <a:srgbClr val="002060"/>
              </a:solidFill>
              <a:latin typeface="Comic Sans MS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ru-RU" sz="2400" b="1" dirty="0" smtClean="0">
                <a:solidFill>
                  <a:srgbClr val="002060"/>
                </a:solidFill>
                <a:latin typeface="Comic Sans MS" pitchFamily="66" charset="0"/>
              </a:rPr>
              <a:t>Работая с детьми, мы столкнулись с тем, что у них плохо развита связная речь, они с трудом рассказывают о событиях своей жизни, не могут пересказать литературное произведение.</a:t>
            </a:r>
          </a:p>
          <a:p>
            <a:pPr algn="just"/>
            <a:endParaRPr lang="ru-RU" sz="2000" dirty="0" smtClean="0">
              <a:latin typeface="Comic Sans MS" pitchFamily="66" charset="0"/>
            </a:endParaRP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27" name="Рисунок 26" descr="воздушный шар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6381" y="-137775"/>
            <a:ext cx="2520280" cy="2021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2195736" y="404664"/>
            <a:ext cx="6048000" cy="1508105"/>
          </a:xfrm>
          <a:prstGeom prst="rect">
            <a:avLst/>
          </a:prstGeom>
          <a:solidFill>
            <a:srgbClr val="92D050"/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Активизировать познавательную и речевую            деятельность детей.</a:t>
            </a:r>
          </a:p>
          <a:p>
            <a:pPr lvl="0">
              <a:buFont typeface="Arial" pitchFamily="34" charset="0"/>
              <a:buChar char="•"/>
              <a:tabLst>
                <a:tab pos="177800" algn="l"/>
              </a:tabLst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Формировать интерес к сказкам, желание их                       	слушать.</a:t>
            </a:r>
          </a:p>
          <a:p>
            <a:endParaRPr lang="ru-RU" dirty="0"/>
          </a:p>
        </p:txBody>
      </p:sp>
      <p:pic>
        <p:nvPicPr>
          <p:cNvPr id="25" name="Picture 0" descr="daisy.png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04"/>
          <a:stretch>
            <a:fillRect/>
          </a:stretch>
        </p:blipFill>
        <p:spPr>
          <a:xfrm>
            <a:off x="6228184" y="1484784"/>
            <a:ext cx="3131840" cy="45091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stem_leaf.png"/>
          <p:cNvPicPr/>
          <p:nvPr/>
        </p:nvPicPr>
        <p:blipFill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71593" t="-31437"/>
          <a:stretch>
            <a:fillRect/>
          </a:stretch>
        </p:blipFill>
        <p:spPr>
          <a:xfrm>
            <a:off x="4644008" y="476672"/>
            <a:ext cx="4142099" cy="6021288"/>
          </a:xfrm>
          <a:prstGeom prst="rect">
            <a:avLst/>
          </a:prstGeom>
        </p:spPr>
      </p:pic>
      <p:pic>
        <p:nvPicPr>
          <p:cNvPr id="12" name="Picture 4" descr="stem_leaf_2.png"/>
          <p:cNvPicPr/>
          <p:nvPr/>
        </p:nvPicPr>
        <p:blipFill>
          <a:blip r:embed="rId5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000500"/>
            <a:ext cx="1425938" cy="28575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1844824"/>
            <a:ext cx="6224736" cy="3456384"/>
          </a:xfrm>
        </p:spPr>
        <p:txBody>
          <a:bodyPr>
            <a:normAutofit fontScale="92500" lnSpcReduction="10000"/>
          </a:bodyPr>
          <a:lstStyle/>
          <a:p>
            <a:pPr marL="712788" lvl="0" indent="-511175" algn="l"/>
            <a:endParaRPr lang="ru-RU" sz="8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9600" dirty="0" smtClean="0"/>
          </a:p>
          <a:p>
            <a:r>
              <a:rPr lang="ru-RU" sz="4800" dirty="0" smtClean="0"/>
              <a:t> </a:t>
            </a:r>
            <a:endParaRPr lang="ru-RU" sz="4800" dirty="0">
              <a:solidFill>
                <a:srgbClr val="10BC24"/>
              </a:solidFill>
              <a:latin typeface="Comic Sans MS" pitchFamily="66" charset="0"/>
            </a:endParaRPr>
          </a:p>
        </p:txBody>
      </p:sp>
      <p:pic>
        <p:nvPicPr>
          <p:cNvPr id="11" name="Picture 2" descr="daisy_1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3861048"/>
            <a:ext cx="1800200" cy="29969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411760" y="4509120"/>
            <a:ext cx="457200" cy="457200"/>
            <a:chOff x="2128" y="13066"/>
            <a:chExt cx="632" cy="632"/>
          </a:xfrm>
        </p:grpSpPr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6" name="Picture 1" descr="ladybug.pn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13582">
            <a:off x="520480" y="979786"/>
            <a:ext cx="699082" cy="60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1" descr="ladybug.pn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834647">
            <a:off x="246072" y="5383663"/>
            <a:ext cx="699082" cy="60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" descr="ladybug.pn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70262">
            <a:off x="5327060" y="1670020"/>
            <a:ext cx="699082" cy="60486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7308304" y="2636912"/>
            <a:ext cx="747712" cy="746125"/>
            <a:chOff x="8330" y="9874"/>
            <a:chExt cx="1176" cy="1176"/>
          </a:xfrm>
        </p:grpSpPr>
        <p:sp>
          <p:nvSpPr>
            <p:cNvPr id="29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aphicFrame>
        <p:nvGraphicFramePr>
          <p:cNvPr id="26" name="Схема 25"/>
          <p:cNvGraphicFramePr/>
          <p:nvPr>
            <p:extLst>
              <p:ext uri="{D42A27DB-BD31-4B8C-83A1-F6EECF244321}">
                <p14:modId xmlns:p14="http://schemas.microsoft.com/office/powerpoint/2010/main" val="119842463"/>
              </p:ext>
            </p:extLst>
          </p:nvPr>
        </p:nvGraphicFramePr>
        <p:xfrm>
          <a:off x="1425938" y="2285380"/>
          <a:ext cx="6912768" cy="435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2" name="Прямоугольник 31"/>
          <p:cNvSpPr/>
          <p:nvPr/>
        </p:nvSpPr>
        <p:spPr>
          <a:xfrm>
            <a:off x="251520" y="1844824"/>
            <a:ext cx="1872207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pPr lvl="0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Задачи: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23528" y="404664"/>
            <a:ext cx="1800200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Цель:</a:t>
            </a:r>
            <a:endParaRPr lang="ru-RU" sz="3200" dirty="0">
              <a:latin typeface="Comic Sans MS" pitchFamily="66" charset="0"/>
            </a:endParaRPr>
          </a:p>
        </p:txBody>
      </p:sp>
      <p:grpSp>
        <p:nvGrpSpPr>
          <p:cNvPr id="34" name="Group 6"/>
          <p:cNvGrpSpPr>
            <a:grpSpLocks/>
          </p:cNvGrpSpPr>
          <p:nvPr/>
        </p:nvGrpSpPr>
        <p:grpSpPr bwMode="auto">
          <a:xfrm>
            <a:off x="611560" y="4509120"/>
            <a:ext cx="457200" cy="457200"/>
            <a:chOff x="2128" y="13066"/>
            <a:chExt cx="632" cy="632"/>
          </a:xfrm>
        </p:grpSpPr>
        <p:sp>
          <p:nvSpPr>
            <p:cNvPr id="35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4" name="Прямоугольник 23"/>
          <p:cNvSpPr/>
          <p:nvPr/>
        </p:nvSpPr>
        <p:spPr>
          <a:xfrm>
            <a:off x="2411760" y="40050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0"/>
            <a:ext cx="64294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000760" y="2071678"/>
            <a:ext cx="2413907" cy="4555672"/>
          </a:xfrm>
          <a:prstGeom prst="rect">
            <a:avLst/>
          </a:prstGeom>
        </p:spPr>
      </p:pic>
      <p:pic>
        <p:nvPicPr>
          <p:cNvPr id="12" name="Picture 4" descr="stem_leaf_2.png"/>
          <p:cNvPicPr/>
          <p:nvPr/>
        </p:nvPicPr>
        <p:blipFill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3501008"/>
            <a:ext cx="1425938" cy="28575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221088"/>
            <a:ext cx="6224736" cy="2016224"/>
          </a:xfrm>
        </p:spPr>
        <p:txBody>
          <a:bodyPr>
            <a:normAutofit fontScale="55000" lnSpcReduction="20000"/>
          </a:bodyPr>
          <a:lstStyle/>
          <a:p>
            <a:pPr marL="712788" lvl="0" indent="-511175" algn="l"/>
            <a:endParaRPr lang="ru-RU" sz="8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9600" dirty="0" smtClean="0"/>
          </a:p>
          <a:p>
            <a:r>
              <a:rPr lang="ru-RU" sz="4800" dirty="0" smtClean="0"/>
              <a:t> </a:t>
            </a:r>
            <a:endParaRPr lang="ru-RU" sz="4800" dirty="0">
              <a:solidFill>
                <a:srgbClr val="10BC24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332656"/>
            <a:ext cx="6636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" name="Picture 2" descr="daisy_1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3933056"/>
            <a:ext cx="1613173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" descr="ladybug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13582">
            <a:off x="592489" y="2059906"/>
            <a:ext cx="699082" cy="60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1" descr="ladybug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57449">
            <a:off x="74366" y="3591594"/>
            <a:ext cx="699082" cy="60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" descr="ladybug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879236">
            <a:off x="8260028" y="4968837"/>
            <a:ext cx="699082" cy="60486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1619672" y="1556792"/>
            <a:ext cx="5166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59632" y="188640"/>
            <a:ext cx="7488832" cy="58477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Схема осуществления проекта:</a:t>
            </a:r>
            <a:endParaRPr lang="ru-RU" sz="32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9" name="Рисунок 28" descr="теремок.jpe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309835" cy="1296000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1835696" y="836712"/>
            <a:ext cx="6552000" cy="19442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1этап -подготовительный </a:t>
            </a: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endParaRPr lang="ru-RU" sz="20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Подбор </a:t>
            </a:r>
            <a:r>
              <a:rPr lang="ru-RU" sz="2000" b="1" dirty="0">
                <a:solidFill>
                  <a:srgbClr val="002060"/>
                </a:solidFill>
                <a:latin typeface="Comic Sans MS" pitchFamily="66" charset="0"/>
              </a:rPr>
              <a:t>методической литературы</a:t>
            </a:r>
            <a:endParaRPr lang="ru-RU" sz="2000" dirty="0">
              <a:latin typeface="Comic Sans MS" pitchFamily="66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92685" y="2895704"/>
            <a:ext cx="6552728" cy="197345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 2этап –практическая деятельность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• Внедрение в воспитательно-образовательный процесс эффективных методов и приемов по расширению знаний детей русских народных сказок. 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835696" y="4983936"/>
            <a:ext cx="6552000" cy="16134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698625" algn="ctr"/>
              </a:tabLst>
            </a:pP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3этап -заключительный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• Презентация проекта. </a:t>
            </a:r>
          </a:p>
          <a:p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• Показ досуга по русской народной сказки КОЛОБОК</a:t>
            </a:r>
            <a:r>
              <a:rPr lang="en-US" sz="2000" b="1" dirty="0" smtClean="0">
                <a:solidFill>
                  <a:srgbClr val="002060"/>
                </a:solidFill>
                <a:latin typeface="Comic Sans MS" pitchFamily="66" charset="0"/>
              </a:rPr>
              <a:t>.</a:t>
            </a:r>
            <a:r>
              <a:rPr 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ru-RU" sz="20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grpSp>
        <p:nvGrpSpPr>
          <p:cNvPr id="36" name="Group 6"/>
          <p:cNvGrpSpPr>
            <a:grpSpLocks/>
          </p:cNvGrpSpPr>
          <p:nvPr/>
        </p:nvGrpSpPr>
        <p:grpSpPr bwMode="auto">
          <a:xfrm>
            <a:off x="827584" y="4365104"/>
            <a:ext cx="457200" cy="457200"/>
            <a:chOff x="2128" y="13066"/>
            <a:chExt cx="632" cy="632"/>
          </a:xfrm>
        </p:grpSpPr>
        <p:sp>
          <p:nvSpPr>
            <p:cNvPr id="37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691680" y="0"/>
            <a:ext cx="64294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8184" y="1916832"/>
            <a:ext cx="2413907" cy="4555672"/>
          </a:xfrm>
          <a:prstGeom prst="rect">
            <a:avLst/>
          </a:prstGeom>
        </p:spPr>
      </p:pic>
      <p:pic>
        <p:nvPicPr>
          <p:cNvPr id="12" name="Picture 4" descr="stem_leaf_2.png"/>
          <p:cNvPicPr/>
          <p:nvPr/>
        </p:nvPicPr>
        <p:blipFill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786190"/>
            <a:ext cx="1425938" cy="2857500"/>
          </a:xfrm>
          <a:prstGeom prst="rect">
            <a:avLst/>
          </a:prstGeom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28662" y="4500570"/>
            <a:ext cx="457200" cy="457200"/>
            <a:chOff x="2128" y="13066"/>
            <a:chExt cx="632" cy="632"/>
          </a:xfrm>
        </p:grpSpPr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221088"/>
            <a:ext cx="6224736" cy="2016224"/>
          </a:xfrm>
        </p:spPr>
        <p:txBody>
          <a:bodyPr>
            <a:normAutofit fontScale="55000" lnSpcReduction="20000"/>
          </a:bodyPr>
          <a:lstStyle/>
          <a:p>
            <a:pPr marL="712788" lvl="0" indent="-511175" algn="l"/>
            <a:endParaRPr lang="ru-RU" sz="8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9600" dirty="0" smtClean="0"/>
          </a:p>
          <a:p>
            <a:r>
              <a:rPr lang="ru-RU" sz="4800" dirty="0" smtClean="0"/>
              <a:t> </a:t>
            </a:r>
            <a:endParaRPr lang="ru-RU" sz="4800" dirty="0">
              <a:solidFill>
                <a:srgbClr val="10BC24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332656"/>
            <a:ext cx="6636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" name="Picture 2" descr="daisy_1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17032"/>
            <a:ext cx="1613173" cy="2694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683568" y="4293096"/>
            <a:ext cx="457200" cy="457200"/>
            <a:chOff x="2128" y="13066"/>
            <a:chExt cx="632" cy="632"/>
          </a:xfrm>
        </p:grpSpPr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6" name="Picture 1" descr="ladybug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13582">
            <a:off x="592489" y="1411835"/>
            <a:ext cx="699082" cy="60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1" descr="ladybug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57449">
            <a:off x="74366" y="3591594"/>
            <a:ext cx="699082" cy="60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1" descr="ladybug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131088">
            <a:off x="8116011" y="2880605"/>
            <a:ext cx="699082" cy="60486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1619672" y="1556792"/>
            <a:ext cx="5166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99592" y="188640"/>
            <a:ext cx="6593472" cy="107721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Материально-техническое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оснащение проекта: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763688" y="1340768"/>
            <a:ext cx="5832648" cy="46166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  <a:tabLst>
                <a:tab pos="273050" algn="ctr"/>
              </a:tabLst>
            </a:pPr>
            <a:endParaRPr lang="ru-RU" sz="24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8" name="Picture 0" descr="daisy.pn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04"/>
          <a:stretch>
            <a:fillRect/>
          </a:stretch>
        </p:blipFill>
        <p:spPr>
          <a:xfrm>
            <a:off x="5940152" y="1916832"/>
            <a:ext cx="2985407" cy="4620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7020272" y="3068960"/>
            <a:ext cx="747712" cy="746125"/>
            <a:chOff x="8330" y="9874"/>
            <a:chExt cx="1176" cy="1176"/>
          </a:xfrm>
        </p:grpSpPr>
        <p:sp>
          <p:nvSpPr>
            <p:cNvPr id="33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9" name="Рисунок 28" descr="Фото-0198.jpg"/>
          <p:cNvPicPr>
            <a:picLocks noChangeAspect="1"/>
          </p:cNvPicPr>
          <p:nvPr/>
        </p:nvPicPr>
        <p:blipFill>
          <a:blip r:embed="rId8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66319">
            <a:off x="6542483" y="632644"/>
            <a:ext cx="2391173" cy="17933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 descr="Фото-0199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04" y="4653136"/>
            <a:ext cx="3096344" cy="2004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Рисунок 31" descr="Фото-0054.jpg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76676">
            <a:off x="6325616" y="3819136"/>
            <a:ext cx="2133887" cy="16004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Прямоугольник 35"/>
          <p:cNvSpPr/>
          <p:nvPr/>
        </p:nvSpPr>
        <p:spPr>
          <a:xfrm rot="20965238">
            <a:off x="1072410" y="1599808"/>
            <a:ext cx="4710615" cy="2354491"/>
          </a:xfrm>
          <a:prstGeom prst="rect">
            <a:avLst/>
          </a:prstGeom>
          <a:solidFill>
            <a:srgbClr val="CCFF66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Литература, иллюстрации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 Музыкальный центр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 Атрибуты для настольного, пальчикового, кукольного театра, маски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 Проектор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600" b="1" dirty="0" smtClean="0">
                <a:solidFill>
                  <a:srgbClr val="002060"/>
                </a:solidFill>
                <a:latin typeface="Comic Sans MS" pitchFamily="66" charset="0"/>
              </a:rPr>
              <a:t> Фонограммы русских народных песен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714480" y="0"/>
            <a:ext cx="642942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  <a:ln w="19050">
            <a:solidFill>
              <a:srgbClr val="92D05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cene3d>
              <a:camera prst="isometricLeftDown"/>
              <a:lightRig rig="threePt" dir="t"/>
            </a:scene3d>
          </a:bodyPr>
          <a:lstStyle/>
          <a:p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" name="Picture 3" descr="stem_leaf.png"/>
          <p:cNvPicPr/>
          <p:nvPr/>
        </p:nvPicPr>
        <p:blipFill>
          <a:blip r:embed="rId3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-29000" contrast="4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28184" y="1916832"/>
            <a:ext cx="2413907" cy="4555672"/>
          </a:xfrm>
          <a:prstGeom prst="rect">
            <a:avLst/>
          </a:prstGeom>
        </p:spPr>
      </p:pic>
      <p:pic>
        <p:nvPicPr>
          <p:cNvPr id="12" name="Picture 4" descr="stem_leaf_2.png"/>
          <p:cNvPicPr/>
          <p:nvPr/>
        </p:nvPicPr>
        <p:blipFill>
          <a:blip r:embed="rId4" cstate="screen">
            <a:duotone>
              <a:prstClr val="black"/>
              <a:schemeClr val="accent3">
                <a:tint val="45000"/>
                <a:satMod val="400000"/>
              </a:schemeClr>
            </a:duotone>
            <a:lum bright="-39000"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786190"/>
            <a:ext cx="1425938" cy="2857500"/>
          </a:xfrm>
          <a:prstGeom prst="rect">
            <a:avLst/>
          </a:prstGeom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928662" y="4500570"/>
            <a:ext cx="457200" cy="457200"/>
            <a:chOff x="2128" y="13066"/>
            <a:chExt cx="632" cy="632"/>
          </a:xfrm>
        </p:grpSpPr>
        <p:sp>
          <p:nvSpPr>
            <p:cNvPr id="1031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2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221088"/>
            <a:ext cx="6224736" cy="2016224"/>
          </a:xfrm>
        </p:spPr>
        <p:txBody>
          <a:bodyPr>
            <a:normAutofit fontScale="55000" lnSpcReduction="20000"/>
          </a:bodyPr>
          <a:lstStyle/>
          <a:p>
            <a:pPr marL="712788" lvl="0" indent="-511175" algn="l"/>
            <a:endParaRPr lang="ru-RU" sz="80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ru-RU" sz="9600" dirty="0" smtClean="0"/>
          </a:p>
          <a:p>
            <a:r>
              <a:rPr lang="ru-RU" sz="4800" dirty="0" smtClean="0"/>
              <a:t> </a:t>
            </a:r>
            <a:endParaRPr lang="ru-RU" sz="4800" dirty="0">
              <a:solidFill>
                <a:srgbClr val="10BC24"/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6" y="332656"/>
            <a:ext cx="66369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48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1" name="Picture 2" descr="daisy_1.png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82" y="3929066"/>
            <a:ext cx="1613173" cy="2694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971600" y="4509120"/>
            <a:ext cx="457200" cy="457200"/>
            <a:chOff x="2128" y="13066"/>
            <a:chExt cx="632" cy="632"/>
          </a:xfrm>
        </p:grpSpPr>
        <p:sp>
          <p:nvSpPr>
            <p:cNvPr id="19" name="Oval 7"/>
            <p:cNvSpPr>
              <a:spLocks noChangeArrowheads="1"/>
            </p:cNvSpPr>
            <p:nvPr/>
          </p:nvSpPr>
          <p:spPr bwMode="auto">
            <a:xfrm>
              <a:off x="2128" y="13066"/>
              <a:ext cx="632" cy="632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2196" y="13134"/>
              <a:ext cx="496" cy="496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16" name="Picture 1" descr="ladybug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113582">
            <a:off x="1096545" y="5948339"/>
            <a:ext cx="699082" cy="6048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1" descr="ladybug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757449">
            <a:off x="74366" y="3591594"/>
            <a:ext cx="699082" cy="60486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Прямоугольник 13"/>
          <p:cNvSpPr/>
          <p:nvPr/>
        </p:nvSpPr>
        <p:spPr>
          <a:xfrm>
            <a:off x="1619672" y="1556792"/>
            <a:ext cx="51663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solidFill>
                <a:schemeClr val="tx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3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3">
                  <a:lumMod val="60000"/>
                  <a:lumOff val="4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Интеграция образовательных  областей: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Comic Sans MS" pitchFamily="66" charset="0"/>
              </a:rPr>
              <a:t> 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252332" y="871980"/>
            <a:ext cx="3734406" cy="3139321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Arial" pitchFamily="34" charset="0"/>
              <a:buChar char="•"/>
              <a:tabLst>
                <a:tab pos="273050" algn="ctr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Познавательно речевое развитие 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  <a:tabLst>
                <a:tab pos="273050" algn="ctr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  <a:cs typeface="Courier New" panose="02070309020205020404" pitchFamily="49" charset="0"/>
              </a:rPr>
              <a:t>  Художественно эстетическое развитие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  <a:tabLst>
                <a:tab pos="273050" algn="ctr"/>
              </a:tabLst>
            </a:pPr>
            <a:r>
              <a:rPr lang="ru-RU" sz="20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  Физическое развитие</a:t>
            </a:r>
          </a:p>
          <a:p>
            <a:pPr lvl="0">
              <a:lnSpc>
                <a:spcPct val="150000"/>
              </a:lnSpc>
              <a:buFont typeface="Arial" pitchFamily="34" charset="0"/>
              <a:buChar char="•"/>
              <a:tabLst>
                <a:tab pos="273050" algn="ctr"/>
              </a:tabLst>
            </a:pPr>
            <a:endParaRPr lang="ru-RU" sz="1600" b="1" i="1" dirty="0" smtClean="0">
              <a:solidFill>
                <a:srgbClr val="002060"/>
              </a:solidFill>
              <a:latin typeface="Constantia" panose="02030602050306030303" pitchFamily="18" charset="0"/>
            </a:endParaRPr>
          </a:p>
          <a:p>
            <a:pPr lvl="0">
              <a:lnSpc>
                <a:spcPct val="150000"/>
              </a:lnSpc>
              <a:buFont typeface="Arial" pitchFamily="34" charset="0"/>
              <a:buChar char="•"/>
              <a:tabLst>
                <a:tab pos="273050" algn="ctr"/>
              </a:tabLst>
            </a:pPr>
            <a:endParaRPr lang="ru-RU" sz="1600" b="1" i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28" name="Picture 0" descr="daisy.png"/>
          <p:cNvPicPr/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704"/>
          <a:stretch>
            <a:fillRect/>
          </a:stretch>
        </p:blipFill>
        <p:spPr>
          <a:xfrm>
            <a:off x="6158593" y="1700808"/>
            <a:ext cx="2985407" cy="4620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2" name="Group 2"/>
          <p:cNvGrpSpPr>
            <a:grpSpLocks/>
          </p:cNvGrpSpPr>
          <p:nvPr/>
        </p:nvGrpSpPr>
        <p:grpSpPr bwMode="auto">
          <a:xfrm>
            <a:off x="7236296" y="2924944"/>
            <a:ext cx="747712" cy="746125"/>
            <a:chOff x="8330" y="9874"/>
            <a:chExt cx="1176" cy="1176"/>
          </a:xfrm>
        </p:grpSpPr>
        <p:sp>
          <p:nvSpPr>
            <p:cNvPr id="33" name="Oval 3"/>
            <p:cNvSpPr>
              <a:spLocks noChangeArrowheads="1"/>
            </p:cNvSpPr>
            <p:nvPr/>
          </p:nvSpPr>
          <p:spPr bwMode="auto">
            <a:xfrm>
              <a:off x="8330" y="9874"/>
              <a:ext cx="1176" cy="1176"/>
            </a:xfrm>
            <a:prstGeom prst="ellipse">
              <a:avLst/>
            </a:prstGeom>
            <a:solidFill>
              <a:srgbClr val="FEB80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Oval 4"/>
            <p:cNvSpPr>
              <a:spLocks noChangeArrowheads="1"/>
            </p:cNvSpPr>
            <p:nvPr/>
          </p:nvSpPr>
          <p:spPr bwMode="auto">
            <a:xfrm>
              <a:off x="8405" y="9950"/>
              <a:ext cx="1025" cy="1025"/>
            </a:xfrm>
            <a:prstGeom prst="ellipse">
              <a:avLst/>
            </a:prstGeom>
            <a:noFill/>
            <a:ln w="12700">
              <a:solidFill>
                <a:srgbClr val="FF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5" name="Рисунок 24" descr="Фото-0187.jp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7477"/>
          <a:stretch>
            <a:fillRect/>
          </a:stretch>
        </p:blipFill>
        <p:spPr>
          <a:xfrm rot="5021938">
            <a:off x="-73803" y="792493"/>
            <a:ext cx="2097067" cy="1690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Рисунок 30" descr="400_F_5177809_B8ZTu1fLuFPZwplYmBvoy1Q3bpviOJkQ.jpg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21503" y="4660283"/>
            <a:ext cx="1728866" cy="2127048"/>
          </a:xfrm>
          <a:prstGeom prst="rect">
            <a:avLst/>
          </a:prstGeom>
        </p:spPr>
      </p:pic>
      <p:pic>
        <p:nvPicPr>
          <p:cNvPr id="29" name="Рисунок 28" descr="Фото-0186.jpg"/>
          <p:cNvPicPr>
            <a:picLocks noChangeAspect="1"/>
          </p:cNvPicPr>
          <p:nvPr/>
        </p:nvPicPr>
        <p:blipFill>
          <a:blip r:embed="rId10" cstate="screen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3020">
            <a:off x="6318781" y="826960"/>
            <a:ext cx="1851171" cy="24682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1" descr="ladybug.pn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11946">
            <a:off x="8411272" y="3540625"/>
            <a:ext cx="699082" cy="6048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(5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BE135B8-1A27-4040-9F12-32549F8E10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CSC(5)</Template>
  <TotalTime>2976</TotalTime>
  <Words>492</Words>
  <Application>Microsoft Office PowerPoint</Application>
  <PresentationFormat>Экран (4:3)</PresentationFormat>
  <Paragraphs>140</Paragraphs>
  <Slides>14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 Unicode MS</vt:lpstr>
      <vt:lpstr>Arial</vt:lpstr>
      <vt:lpstr>Calibri</vt:lpstr>
      <vt:lpstr>Comic Sans MS</vt:lpstr>
      <vt:lpstr>Constantia</vt:lpstr>
      <vt:lpstr>Courier New</vt:lpstr>
      <vt:lpstr>CSC(5)</vt:lpstr>
      <vt:lpstr>В гости к сказке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Божья  Коровка</dc:title>
  <dc:creator>User</dc:creator>
  <cp:keywords/>
  <cp:lastModifiedBy>PCASUS</cp:lastModifiedBy>
  <cp:revision>221</cp:revision>
  <dcterms:created xsi:type="dcterms:W3CDTF">2013-10-21T19:56:53Z</dcterms:created>
  <dcterms:modified xsi:type="dcterms:W3CDTF">2015-04-26T17:26:44Z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TC300101909990</vt:lpwstr>
  </property>
</Properties>
</file>