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3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78" y="438"/>
      </p:cViewPr>
      <p:guideLst>
        <p:guide orient="horz" pos="229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8BB914-37FD-4E40-8ED6-13A276AAC2B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34391B-AC8F-4C20-8D00-098509050B79}">
      <dgm:prSet phldrT="[Текст]" custT="1"/>
      <dgm:spPr/>
      <dgm:t>
        <a:bodyPr/>
        <a:lstStyle/>
        <a:p>
          <a:r>
            <a:rPr lang="ru-RU" sz="2400" i="0" dirty="0" smtClean="0"/>
            <a:t>развивающая: </a:t>
          </a:r>
          <a:r>
            <a:rPr lang="ru-RU" sz="2000" i="0" dirty="0" smtClean="0"/>
            <a:t>	</a:t>
          </a:r>
          <a:r>
            <a:rPr lang="ru-RU" sz="2000" dirty="0" smtClean="0"/>
            <a:t>совершенствовать интеллектуальные способности и мыслительные умения, коммуникативные свойства речи; </a:t>
          </a:r>
          <a:endParaRPr lang="ru-RU" sz="2000" dirty="0"/>
        </a:p>
      </dgm:t>
    </dgm:pt>
    <dgm:pt modelId="{57768896-740B-4B98-A20F-B16B4A226E86}" type="parTrans" cxnId="{C3E088BB-F00A-4C71-BA59-E2144339A6B6}">
      <dgm:prSet/>
      <dgm:spPr/>
      <dgm:t>
        <a:bodyPr/>
        <a:lstStyle/>
        <a:p>
          <a:endParaRPr lang="ru-RU"/>
        </a:p>
      </dgm:t>
    </dgm:pt>
    <dgm:pt modelId="{8961B3C9-BB18-4B15-8F06-EA7AA54632F1}" type="sibTrans" cxnId="{C3E088BB-F00A-4C71-BA59-E2144339A6B6}">
      <dgm:prSet/>
      <dgm:spPr/>
      <dgm:t>
        <a:bodyPr/>
        <a:lstStyle/>
        <a:p>
          <a:endParaRPr lang="ru-RU"/>
        </a:p>
      </dgm:t>
    </dgm:pt>
    <dgm:pt modelId="{732F7B52-AD90-4FAE-8B20-2514AF1A0868}">
      <dgm:prSet phldrT="[Текст]" custT="1"/>
      <dgm:spPr/>
      <dgm:t>
        <a:bodyPr/>
        <a:lstStyle/>
        <a:p>
          <a:r>
            <a:rPr lang="ru-RU" sz="2400" i="1" dirty="0" smtClean="0"/>
            <a:t>воспитательная:  </a:t>
          </a:r>
          <a:r>
            <a:rPr lang="ru-RU" sz="2000" i="1" dirty="0" smtClean="0"/>
            <a:t>	</a:t>
          </a:r>
          <a:r>
            <a:rPr lang="ru-RU" sz="2000" dirty="0" smtClean="0"/>
            <a:t>формирование добросовестного отношения к учебному труду и положительных мотивов учения; коммуникативных умений, эстетического и научного восприятия мира</a:t>
          </a:r>
          <a:r>
            <a:rPr lang="ru-RU" sz="800" dirty="0" smtClean="0"/>
            <a:t>.</a:t>
          </a:r>
          <a:endParaRPr lang="ru-RU" sz="800" dirty="0"/>
        </a:p>
      </dgm:t>
    </dgm:pt>
    <dgm:pt modelId="{80730116-79AC-4690-BF6C-0B45D16038D1}" type="parTrans" cxnId="{8FAE471F-2E81-47ED-9DDF-52BE6DAD77DF}">
      <dgm:prSet/>
      <dgm:spPr/>
      <dgm:t>
        <a:bodyPr/>
        <a:lstStyle/>
        <a:p>
          <a:endParaRPr lang="ru-RU"/>
        </a:p>
      </dgm:t>
    </dgm:pt>
    <dgm:pt modelId="{CBFFBF77-7F08-4C6A-A9FF-F5B3D5AE08CD}" type="sibTrans" cxnId="{8FAE471F-2E81-47ED-9DDF-52BE6DAD77DF}">
      <dgm:prSet/>
      <dgm:spPr/>
      <dgm:t>
        <a:bodyPr/>
        <a:lstStyle/>
        <a:p>
          <a:endParaRPr lang="ru-RU"/>
        </a:p>
      </dgm:t>
    </dgm:pt>
    <dgm:pt modelId="{FFA4988C-00EF-478E-B24B-265C18BF724A}">
      <dgm:prSet custT="1"/>
      <dgm:spPr/>
      <dgm:t>
        <a:bodyPr/>
        <a:lstStyle/>
        <a:p>
          <a:r>
            <a:rPr lang="ru-RU" sz="2400" b="0" i="1" dirty="0" smtClean="0"/>
            <a:t>дидактическая: </a:t>
          </a:r>
          <a:r>
            <a:rPr lang="ru-RU" sz="2000" b="0" i="1" dirty="0" smtClean="0"/>
            <a:t>	</a:t>
          </a:r>
          <a:r>
            <a:rPr lang="ru-RU" sz="2000" dirty="0" smtClean="0"/>
            <a:t>добиться усвоения основных понятий</a:t>
          </a:r>
          <a:endParaRPr lang="ru-RU" sz="2000" dirty="0"/>
        </a:p>
      </dgm:t>
    </dgm:pt>
    <dgm:pt modelId="{7CB82FA2-980B-4081-9813-516C881E453B}" type="parTrans" cxnId="{5BD0C885-A896-4369-A9A1-2FAA31D7F456}">
      <dgm:prSet/>
      <dgm:spPr/>
      <dgm:t>
        <a:bodyPr/>
        <a:lstStyle/>
        <a:p>
          <a:endParaRPr lang="ru-RU"/>
        </a:p>
      </dgm:t>
    </dgm:pt>
    <dgm:pt modelId="{C006A46E-E357-4809-9079-861A4A6F2A73}" type="sibTrans" cxnId="{5BD0C885-A896-4369-A9A1-2FAA31D7F456}">
      <dgm:prSet/>
      <dgm:spPr/>
      <dgm:t>
        <a:bodyPr/>
        <a:lstStyle/>
        <a:p>
          <a:endParaRPr lang="ru-RU"/>
        </a:p>
      </dgm:t>
    </dgm:pt>
    <dgm:pt modelId="{42C117DF-15D6-406A-9321-E25E7CD9B959}" type="pres">
      <dgm:prSet presAssocID="{E48BB914-37FD-4E40-8ED6-13A276AAC2BE}" presName="linear" presStyleCnt="0">
        <dgm:presLayoutVars>
          <dgm:dir/>
          <dgm:animLvl val="lvl"/>
          <dgm:resizeHandles val="exact"/>
        </dgm:presLayoutVars>
      </dgm:prSet>
      <dgm:spPr/>
    </dgm:pt>
    <dgm:pt modelId="{84AA0F02-1655-4572-94C1-892EF3807D40}" type="pres">
      <dgm:prSet presAssocID="{FFA4988C-00EF-478E-B24B-265C18BF724A}" presName="parentLin" presStyleCnt="0"/>
      <dgm:spPr/>
    </dgm:pt>
    <dgm:pt modelId="{B24FB334-3597-427D-966B-7BD8E7B4A42E}" type="pres">
      <dgm:prSet presAssocID="{FFA4988C-00EF-478E-B24B-265C18BF724A}" presName="parentLeftMargin" presStyleLbl="node1" presStyleIdx="0" presStyleCnt="3"/>
      <dgm:spPr/>
    </dgm:pt>
    <dgm:pt modelId="{E9140FA3-6062-4FCE-A591-1A82ADC4BDCE}" type="pres">
      <dgm:prSet presAssocID="{FFA4988C-00EF-478E-B24B-265C18BF724A}" presName="parentText" presStyleLbl="node1" presStyleIdx="0" presStyleCnt="3" custScaleX="142857" custScaleY="249498" custLinFactY="-300000" custLinFactNeighborX="-29969" custLinFactNeighborY="-3029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47AB46-C154-445C-828E-1CEBAD36FC5E}" type="pres">
      <dgm:prSet presAssocID="{FFA4988C-00EF-478E-B24B-265C18BF724A}" presName="negativeSpace" presStyleCnt="0"/>
      <dgm:spPr/>
    </dgm:pt>
    <dgm:pt modelId="{9191DAFD-BF0C-4373-9990-767F07A3AF19}" type="pres">
      <dgm:prSet presAssocID="{FFA4988C-00EF-478E-B24B-265C18BF724A}" presName="childText" presStyleLbl="conFgAcc1" presStyleIdx="0" presStyleCnt="3">
        <dgm:presLayoutVars>
          <dgm:bulletEnabled val="1"/>
        </dgm:presLayoutVars>
      </dgm:prSet>
      <dgm:spPr/>
    </dgm:pt>
    <dgm:pt modelId="{A0963B3B-C053-4854-91BB-259673C6369C}" type="pres">
      <dgm:prSet presAssocID="{C006A46E-E357-4809-9079-861A4A6F2A73}" presName="spaceBetweenRectangles" presStyleCnt="0"/>
      <dgm:spPr/>
    </dgm:pt>
    <dgm:pt modelId="{92E3EB3E-72CF-408C-96F7-EED3BD4088BC}" type="pres">
      <dgm:prSet presAssocID="{CC34391B-AC8F-4C20-8D00-098509050B79}" presName="parentLin" presStyleCnt="0"/>
      <dgm:spPr/>
    </dgm:pt>
    <dgm:pt modelId="{E6850059-88D1-46BB-A18F-F4BB7A18638D}" type="pres">
      <dgm:prSet presAssocID="{CC34391B-AC8F-4C20-8D00-098509050B79}" presName="parentLeftMargin" presStyleLbl="node1" presStyleIdx="0" presStyleCnt="3"/>
      <dgm:spPr/>
    </dgm:pt>
    <dgm:pt modelId="{00E3E8BC-A716-48D4-8334-9DA67A34C6CD}" type="pres">
      <dgm:prSet presAssocID="{CC34391B-AC8F-4C20-8D00-098509050B79}" presName="parentText" presStyleLbl="node1" presStyleIdx="1" presStyleCnt="3" custAng="0" custScaleX="142857" custScaleY="447321" custLinFactNeighborX="-28304" custLinFactNeighborY="-1680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F16898-E4F1-42ED-9565-AF90A7713C73}" type="pres">
      <dgm:prSet presAssocID="{CC34391B-AC8F-4C20-8D00-098509050B79}" presName="negativeSpace" presStyleCnt="0"/>
      <dgm:spPr/>
    </dgm:pt>
    <dgm:pt modelId="{44EA0773-7A3A-43F7-B571-2E67A041B775}" type="pres">
      <dgm:prSet presAssocID="{CC34391B-AC8F-4C20-8D00-098509050B79}" presName="childText" presStyleLbl="conFgAcc1" presStyleIdx="1" presStyleCnt="3">
        <dgm:presLayoutVars>
          <dgm:bulletEnabled val="1"/>
        </dgm:presLayoutVars>
      </dgm:prSet>
      <dgm:spPr/>
    </dgm:pt>
    <dgm:pt modelId="{CD97EC06-190D-418E-BC4C-B7B577361E54}" type="pres">
      <dgm:prSet presAssocID="{8961B3C9-BB18-4B15-8F06-EA7AA54632F1}" presName="spaceBetweenRectangles" presStyleCnt="0"/>
      <dgm:spPr/>
    </dgm:pt>
    <dgm:pt modelId="{3E66437E-D75D-42DB-A50E-C65489823298}" type="pres">
      <dgm:prSet presAssocID="{732F7B52-AD90-4FAE-8B20-2514AF1A0868}" presName="parentLin" presStyleCnt="0"/>
      <dgm:spPr/>
    </dgm:pt>
    <dgm:pt modelId="{50057A04-5458-4314-90B7-DDE2027C553F}" type="pres">
      <dgm:prSet presAssocID="{732F7B52-AD90-4FAE-8B20-2514AF1A0868}" presName="parentLeftMargin" presStyleLbl="node1" presStyleIdx="1" presStyleCnt="3"/>
      <dgm:spPr/>
    </dgm:pt>
    <dgm:pt modelId="{CD71B56C-04C7-4965-A87D-2D90BF9C05E8}" type="pres">
      <dgm:prSet presAssocID="{732F7B52-AD90-4FAE-8B20-2514AF1A0868}" presName="parentText" presStyleLbl="node1" presStyleIdx="2" presStyleCnt="3" custScaleX="142857" custScaleY="72419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6AFDA5-844F-4ED9-8F3C-A75E6681A6C1}" type="pres">
      <dgm:prSet presAssocID="{732F7B52-AD90-4FAE-8B20-2514AF1A0868}" presName="negativeSpace" presStyleCnt="0"/>
      <dgm:spPr/>
    </dgm:pt>
    <dgm:pt modelId="{9B07BBFD-A7E6-4EA7-B2B1-E2C2D1DBB769}" type="pres">
      <dgm:prSet presAssocID="{732F7B52-AD90-4FAE-8B20-2514AF1A086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FAE471F-2E81-47ED-9DDF-52BE6DAD77DF}" srcId="{E48BB914-37FD-4E40-8ED6-13A276AAC2BE}" destId="{732F7B52-AD90-4FAE-8B20-2514AF1A0868}" srcOrd="2" destOrd="0" parTransId="{80730116-79AC-4690-BF6C-0B45D16038D1}" sibTransId="{CBFFBF77-7F08-4C6A-A9FF-F5B3D5AE08CD}"/>
    <dgm:cxn modelId="{A63197BD-8264-4A01-9BF7-4A903BCB68D2}" type="presOf" srcId="{CC34391B-AC8F-4C20-8D00-098509050B79}" destId="{E6850059-88D1-46BB-A18F-F4BB7A18638D}" srcOrd="0" destOrd="0" presId="urn:microsoft.com/office/officeart/2005/8/layout/list1"/>
    <dgm:cxn modelId="{5BD0C885-A896-4369-A9A1-2FAA31D7F456}" srcId="{E48BB914-37FD-4E40-8ED6-13A276AAC2BE}" destId="{FFA4988C-00EF-478E-B24B-265C18BF724A}" srcOrd="0" destOrd="0" parTransId="{7CB82FA2-980B-4081-9813-516C881E453B}" sibTransId="{C006A46E-E357-4809-9079-861A4A6F2A73}"/>
    <dgm:cxn modelId="{F44EAD3F-B7B5-471E-BAB7-8509EBF41342}" type="presOf" srcId="{732F7B52-AD90-4FAE-8B20-2514AF1A0868}" destId="{CD71B56C-04C7-4965-A87D-2D90BF9C05E8}" srcOrd="1" destOrd="0" presId="urn:microsoft.com/office/officeart/2005/8/layout/list1"/>
    <dgm:cxn modelId="{89701798-92EA-4321-96BE-8DFD3E6A9C25}" type="presOf" srcId="{CC34391B-AC8F-4C20-8D00-098509050B79}" destId="{00E3E8BC-A716-48D4-8334-9DA67A34C6CD}" srcOrd="1" destOrd="0" presId="urn:microsoft.com/office/officeart/2005/8/layout/list1"/>
    <dgm:cxn modelId="{B3E140A7-E043-4212-BEF6-9421A5C62089}" type="presOf" srcId="{E48BB914-37FD-4E40-8ED6-13A276AAC2BE}" destId="{42C117DF-15D6-406A-9321-E25E7CD9B959}" srcOrd="0" destOrd="0" presId="urn:microsoft.com/office/officeart/2005/8/layout/list1"/>
    <dgm:cxn modelId="{A41F990C-19CD-455C-B8D6-2BD47673AD42}" type="presOf" srcId="{FFA4988C-00EF-478E-B24B-265C18BF724A}" destId="{E9140FA3-6062-4FCE-A591-1A82ADC4BDCE}" srcOrd="1" destOrd="0" presId="urn:microsoft.com/office/officeart/2005/8/layout/list1"/>
    <dgm:cxn modelId="{C3E088BB-F00A-4C71-BA59-E2144339A6B6}" srcId="{E48BB914-37FD-4E40-8ED6-13A276AAC2BE}" destId="{CC34391B-AC8F-4C20-8D00-098509050B79}" srcOrd="1" destOrd="0" parTransId="{57768896-740B-4B98-A20F-B16B4A226E86}" sibTransId="{8961B3C9-BB18-4B15-8F06-EA7AA54632F1}"/>
    <dgm:cxn modelId="{0A8D3B08-DC9D-40B4-BD18-B8F98A00F3D1}" type="presOf" srcId="{FFA4988C-00EF-478E-B24B-265C18BF724A}" destId="{B24FB334-3597-427D-966B-7BD8E7B4A42E}" srcOrd="0" destOrd="0" presId="urn:microsoft.com/office/officeart/2005/8/layout/list1"/>
    <dgm:cxn modelId="{C20B88DE-A6D7-4A9F-A073-774E0A76FCE2}" type="presOf" srcId="{732F7B52-AD90-4FAE-8B20-2514AF1A0868}" destId="{50057A04-5458-4314-90B7-DDE2027C553F}" srcOrd="0" destOrd="0" presId="urn:microsoft.com/office/officeart/2005/8/layout/list1"/>
    <dgm:cxn modelId="{2D86EA30-0510-49AB-B7A3-36285B0BA331}" type="presParOf" srcId="{42C117DF-15D6-406A-9321-E25E7CD9B959}" destId="{84AA0F02-1655-4572-94C1-892EF3807D40}" srcOrd="0" destOrd="0" presId="urn:microsoft.com/office/officeart/2005/8/layout/list1"/>
    <dgm:cxn modelId="{B78F3F05-3141-4364-9289-FAA9B2F87CEB}" type="presParOf" srcId="{84AA0F02-1655-4572-94C1-892EF3807D40}" destId="{B24FB334-3597-427D-966B-7BD8E7B4A42E}" srcOrd="0" destOrd="0" presId="urn:microsoft.com/office/officeart/2005/8/layout/list1"/>
    <dgm:cxn modelId="{2BFC5D86-1D2B-487D-A827-524CAA785D05}" type="presParOf" srcId="{84AA0F02-1655-4572-94C1-892EF3807D40}" destId="{E9140FA3-6062-4FCE-A591-1A82ADC4BDCE}" srcOrd="1" destOrd="0" presId="urn:microsoft.com/office/officeart/2005/8/layout/list1"/>
    <dgm:cxn modelId="{5BD85B14-3220-4CE3-9E1C-8FC6CFA34606}" type="presParOf" srcId="{42C117DF-15D6-406A-9321-E25E7CD9B959}" destId="{C947AB46-C154-445C-828E-1CEBAD36FC5E}" srcOrd="1" destOrd="0" presId="urn:microsoft.com/office/officeart/2005/8/layout/list1"/>
    <dgm:cxn modelId="{1471948D-0B85-4D6E-BA56-890F53B7D1B9}" type="presParOf" srcId="{42C117DF-15D6-406A-9321-E25E7CD9B959}" destId="{9191DAFD-BF0C-4373-9990-767F07A3AF19}" srcOrd="2" destOrd="0" presId="urn:microsoft.com/office/officeart/2005/8/layout/list1"/>
    <dgm:cxn modelId="{C64BA16B-4AC8-414D-A6EE-4006C5A70222}" type="presParOf" srcId="{42C117DF-15D6-406A-9321-E25E7CD9B959}" destId="{A0963B3B-C053-4854-91BB-259673C6369C}" srcOrd="3" destOrd="0" presId="urn:microsoft.com/office/officeart/2005/8/layout/list1"/>
    <dgm:cxn modelId="{2DBC4C38-24F3-4B9F-B5AA-61C02A20A2CF}" type="presParOf" srcId="{42C117DF-15D6-406A-9321-E25E7CD9B959}" destId="{92E3EB3E-72CF-408C-96F7-EED3BD4088BC}" srcOrd="4" destOrd="0" presId="urn:microsoft.com/office/officeart/2005/8/layout/list1"/>
    <dgm:cxn modelId="{72D9ECDD-9F23-4FA1-8B74-7A517DEBC0B8}" type="presParOf" srcId="{92E3EB3E-72CF-408C-96F7-EED3BD4088BC}" destId="{E6850059-88D1-46BB-A18F-F4BB7A18638D}" srcOrd="0" destOrd="0" presId="urn:microsoft.com/office/officeart/2005/8/layout/list1"/>
    <dgm:cxn modelId="{BA10EACB-D453-4CA2-88D0-0A9632D10FD1}" type="presParOf" srcId="{92E3EB3E-72CF-408C-96F7-EED3BD4088BC}" destId="{00E3E8BC-A716-48D4-8334-9DA67A34C6CD}" srcOrd="1" destOrd="0" presId="urn:microsoft.com/office/officeart/2005/8/layout/list1"/>
    <dgm:cxn modelId="{12AA4DF4-13DC-42B2-9D3B-A0E053404F27}" type="presParOf" srcId="{42C117DF-15D6-406A-9321-E25E7CD9B959}" destId="{CDF16898-E4F1-42ED-9565-AF90A7713C73}" srcOrd="5" destOrd="0" presId="urn:microsoft.com/office/officeart/2005/8/layout/list1"/>
    <dgm:cxn modelId="{99860778-66B7-4AB7-9C46-A47B04FBF860}" type="presParOf" srcId="{42C117DF-15D6-406A-9321-E25E7CD9B959}" destId="{44EA0773-7A3A-43F7-B571-2E67A041B775}" srcOrd="6" destOrd="0" presId="urn:microsoft.com/office/officeart/2005/8/layout/list1"/>
    <dgm:cxn modelId="{610CA945-DE98-4B62-94DA-5E122B930013}" type="presParOf" srcId="{42C117DF-15D6-406A-9321-E25E7CD9B959}" destId="{CD97EC06-190D-418E-BC4C-B7B577361E54}" srcOrd="7" destOrd="0" presId="urn:microsoft.com/office/officeart/2005/8/layout/list1"/>
    <dgm:cxn modelId="{06AD2D12-A38C-4209-824A-A0775E412445}" type="presParOf" srcId="{42C117DF-15D6-406A-9321-E25E7CD9B959}" destId="{3E66437E-D75D-42DB-A50E-C65489823298}" srcOrd="8" destOrd="0" presId="urn:microsoft.com/office/officeart/2005/8/layout/list1"/>
    <dgm:cxn modelId="{E96EAB39-C97F-482A-AA57-42B73DEC1A46}" type="presParOf" srcId="{3E66437E-D75D-42DB-A50E-C65489823298}" destId="{50057A04-5458-4314-90B7-DDE2027C553F}" srcOrd="0" destOrd="0" presId="urn:microsoft.com/office/officeart/2005/8/layout/list1"/>
    <dgm:cxn modelId="{6F166074-9E93-4792-B3BC-B7AF42B53B02}" type="presParOf" srcId="{3E66437E-D75D-42DB-A50E-C65489823298}" destId="{CD71B56C-04C7-4965-A87D-2D90BF9C05E8}" srcOrd="1" destOrd="0" presId="urn:microsoft.com/office/officeart/2005/8/layout/list1"/>
    <dgm:cxn modelId="{869F7475-9B5F-4102-8F71-76B849C709A6}" type="presParOf" srcId="{42C117DF-15D6-406A-9321-E25E7CD9B959}" destId="{416AFDA5-844F-4ED9-8F3C-A75E6681A6C1}" srcOrd="9" destOrd="0" presId="urn:microsoft.com/office/officeart/2005/8/layout/list1"/>
    <dgm:cxn modelId="{0362FC07-9D47-4A17-8EC8-C2C0DD1565A4}" type="presParOf" srcId="{42C117DF-15D6-406A-9321-E25E7CD9B959}" destId="{9B07BBFD-A7E6-4EA7-B2B1-E2C2D1DBB76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91DAFD-BF0C-4373-9990-767F07A3AF19}">
      <dsp:nvSpPr>
        <dsp:cNvPr id="0" name=""/>
        <dsp:cNvSpPr/>
      </dsp:nvSpPr>
      <dsp:spPr>
        <a:xfrm>
          <a:off x="0" y="663937"/>
          <a:ext cx="10883153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140FA3-6062-4FCE-A591-1A82ADC4BDCE}">
      <dsp:nvSpPr>
        <dsp:cNvPr id="0" name=""/>
        <dsp:cNvSpPr/>
      </dsp:nvSpPr>
      <dsp:spPr>
        <a:xfrm>
          <a:off x="362843" y="0"/>
          <a:ext cx="10362366" cy="8101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950" tIns="0" rIns="28795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1" kern="1200" dirty="0" smtClean="0"/>
            <a:t>дидактическая: </a:t>
          </a:r>
          <a:r>
            <a:rPr lang="ru-RU" sz="2000" b="0" i="1" kern="1200" dirty="0" smtClean="0"/>
            <a:t>	</a:t>
          </a:r>
          <a:r>
            <a:rPr lang="ru-RU" sz="2000" kern="1200" dirty="0" smtClean="0"/>
            <a:t>добиться усвоения основных понятий</a:t>
          </a:r>
          <a:endParaRPr lang="ru-RU" sz="2000" kern="1200" dirty="0"/>
        </a:p>
      </dsp:txBody>
      <dsp:txXfrm>
        <a:off x="402392" y="39549"/>
        <a:ext cx="10283268" cy="731071"/>
      </dsp:txXfrm>
    </dsp:sp>
    <dsp:sp modelId="{44EA0773-7A3A-43F7-B571-2E67A041B775}">
      <dsp:nvSpPr>
        <dsp:cNvPr id="0" name=""/>
        <dsp:cNvSpPr/>
      </dsp:nvSpPr>
      <dsp:spPr>
        <a:xfrm>
          <a:off x="0" y="2290718"/>
          <a:ext cx="10883153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E3E8BC-A716-48D4-8334-9DA67A34C6CD}">
      <dsp:nvSpPr>
        <dsp:cNvPr id="0" name=""/>
        <dsp:cNvSpPr/>
      </dsp:nvSpPr>
      <dsp:spPr>
        <a:xfrm>
          <a:off x="371470" y="945971"/>
          <a:ext cx="10362366" cy="14525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950" tIns="0" rIns="28795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0" kern="1200" dirty="0" smtClean="0"/>
            <a:t>развивающая: </a:t>
          </a:r>
          <a:r>
            <a:rPr lang="ru-RU" sz="2000" i="0" kern="1200" dirty="0" smtClean="0"/>
            <a:t>	</a:t>
          </a:r>
          <a:r>
            <a:rPr lang="ru-RU" sz="2000" kern="1200" dirty="0" smtClean="0"/>
            <a:t>совершенствовать интеллектуальные способности и мыслительные умения, коммуникативные свойства речи; </a:t>
          </a:r>
          <a:endParaRPr lang="ru-RU" sz="2000" kern="1200" dirty="0"/>
        </a:p>
      </dsp:txBody>
      <dsp:txXfrm>
        <a:off x="442377" y="1016878"/>
        <a:ext cx="10220552" cy="1310726"/>
      </dsp:txXfrm>
    </dsp:sp>
    <dsp:sp modelId="{9B07BBFD-A7E6-4EA7-B2B1-E2C2D1DBB769}">
      <dsp:nvSpPr>
        <dsp:cNvPr id="0" name=""/>
        <dsp:cNvSpPr/>
      </dsp:nvSpPr>
      <dsp:spPr>
        <a:xfrm>
          <a:off x="0" y="4816554"/>
          <a:ext cx="10883153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71B56C-04C7-4965-A87D-2D90BF9C05E8}">
      <dsp:nvSpPr>
        <dsp:cNvPr id="0" name=""/>
        <dsp:cNvSpPr/>
      </dsp:nvSpPr>
      <dsp:spPr>
        <a:xfrm>
          <a:off x="518118" y="2627318"/>
          <a:ext cx="10362366" cy="23515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950" tIns="0" rIns="28795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1" kern="1200" dirty="0" smtClean="0"/>
            <a:t>воспитательная:  </a:t>
          </a:r>
          <a:r>
            <a:rPr lang="ru-RU" sz="2000" i="1" kern="1200" dirty="0" smtClean="0"/>
            <a:t>	</a:t>
          </a:r>
          <a:r>
            <a:rPr lang="ru-RU" sz="2000" kern="1200" dirty="0" smtClean="0"/>
            <a:t>формирование добросовестного отношения к учебному труду и положительных мотивов учения; коммуникативных умений, эстетического и научного восприятия мира</a:t>
          </a:r>
          <a:r>
            <a:rPr lang="ru-RU" sz="800" kern="1200" dirty="0" smtClean="0"/>
            <a:t>.</a:t>
          </a:r>
          <a:endParaRPr lang="ru-RU" sz="800" kern="1200" dirty="0"/>
        </a:p>
      </dsp:txBody>
      <dsp:txXfrm>
        <a:off x="632913" y="2742113"/>
        <a:ext cx="10132776" cy="21220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A15E-E3C4-4D2F-B9DC-1CD85D1E44C3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9EC44B9-5CF1-4FEC-B500-6A682F343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97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A15E-E3C4-4D2F-B9DC-1CD85D1E44C3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EC44B9-5CF1-4FEC-B500-6A682F343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387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A15E-E3C4-4D2F-B9DC-1CD85D1E44C3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EC44B9-5CF1-4FEC-B500-6A682F34322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2318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A15E-E3C4-4D2F-B9DC-1CD85D1E44C3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EC44B9-5CF1-4FEC-B500-6A682F343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775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A15E-E3C4-4D2F-B9DC-1CD85D1E44C3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EC44B9-5CF1-4FEC-B500-6A682F34322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3935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A15E-E3C4-4D2F-B9DC-1CD85D1E44C3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EC44B9-5CF1-4FEC-B500-6A682F343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405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A15E-E3C4-4D2F-B9DC-1CD85D1E44C3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44B9-5CF1-4FEC-B500-6A682F343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414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A15E-E3C4-4D2F-B9DC-1CD85D1E44C3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44B9-5CF1-4FEC-B500-6A682F343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834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A15E-E3C4-4D2F-B9DC-1CD85D1E44C3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44B9-5CF1-4FEC-B500-6A682F343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33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A15E-E3C4-4D2F-B9DC-1CD85D1E44C3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EC44B9-5CF1-4FEC-B500-6A682F343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267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A15E-E3C4-4D2F-B9DC-1CD85D1E44C3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9EC44B9-5CF1-4FEC-B500-6A682F343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03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A15E-E3C4-4D2F-B9DC-1CD85D1E44C3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9EC44B9-5CF1-4FEC-B500-6A682F343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952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A15E-E3C4-4D2F-B9DC-1CD85D1E44C3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44B9-5CF1-4FEC-B500-6A682F343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09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A15E-E3C4-4D2F-B9DC-1CD85D1E44C3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44B9-5CF1-4FEC-B500-6A682F343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A15E-E3C4-4D2F-B9DC-1CD85D1E44C3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44B9-5CF1-4FEC-B500-6A682F343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347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A15E-E3C4-4D2F-B9DC-1CD85D1E44C3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EC44B9-5CF1-4FEC-B500-6A682F343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21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8A15E-E3C4-4D2F-B9DC-1CD85D1E44C3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9EC44B9-5CF1-4FEC-B500-6A682F343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643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ФОТОЭФФЕКТА.</a:t>
            </a:r>
            <a:r>
              <a:rPr lang="ru-RU" altLang="ru-RU" sz="4800" b="1" dirty="0"/>
              <a:t/>
            </a:r>
            <a:br>
              <a:rPr lang="ru-RU" altLang="ru-RU" sz="4800" b="1" dirty="0"/>
            </a:br>
            <a:endParaRPr lang="ru-RU" alt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3005401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Работа с текстом учебника: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523999"/>
            <a:ext cx="8915400" cy="4840941"/>
          </a:xfrm>
        </p:spPr>
        <p:txBody>
          <a:bodyPr>
            <a:normAutofit fontScale="85000" lnSpcReduction="20000"/>
          </a:bodyPr>
          <a:lstStyle/>
          <a:p>
            <a:r>
              <a:rPr lang="ru-RU" sz="3300" dirty="0"/>
              <a:t>В стихотворении Пушкина есть слова "гений, парадоксов друг". Знаете ли вы, что такое парадокс? Парадокс - это умышленное допускание ошибки в рассуждении. Сейчас просмотрите §66 стр. 163 и найдите, </a:t>
            </a:r>
            <a:r>
              <a:rPr lang="ru-RU" sz="3300" dirty="0">
                <a:solidFill>
                  <a:schemeClr val="accent1"/>
                </a:solidFill>
              </a:rPr>
              <a:t>в чем же заключается парадокс фотоэффекта</a:t>
            </a:r>
            <a:r>
              <a:rPr lang="ru-RU" sz="3300" dirty="0"/>
              <a:t>, найдите ошибку и этим опровергните неправильный результат. </a:t>
            </a:r>
            <a:endParaRPr lang="ru-RU" sz="3300" dirty="0" smtClean="0"/>
          </a:p>
          <a:p>
            <a:pPr marL="0" indent="0">
              <a:buNone/>
            </a:pPr>
            <a:endParaRPr lang="ru-RU" sz="3300" dirty="0" smtClean="0"/>
          </a:p>
          <a:p>
            <a:pPr marL="0" indent="0">
              <a:buNone/>
            </a:pPr>
            <a:r>
              <a:rPr lang="ru-RU" sz="2100" dirty="0"/>
              <a:t>(Парадокс фотоэффекта состоит в том, что увеличение энергии падающего света заданной длины волны путем увеличения светового потока не вызывает увеличения скорости фотоэлектронов, а ряд длин волн света вообще не в состоянии выбить из металла электрон независимо от мощности светового потока).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662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Тестирование </a:t>
            </a:r>
            <a:r>
              <a:rPr lang="ru-RU" dirty="0">
                <a:solidFill>
                  <a:schemeClr val="accent1"/>
                </a:solidFill>
              </a:rPr>
              <a:t>по теме «Теория фотоэффекта»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621306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accent1"/>
                </a:solidFill>
              </a:rPr>
              <a:t>1. В каком случае электроскоп, заряженный отрицательным зарядом, быстрее разрядится?</a:t>
            </a:r>
          </a:p>
          <a:p>
            <a:pPr marL="0" indent="0">
              <a:buNone/>
            </a:pPr>
            <a:r>
              <a:rPr lang="ru-RU" dirty="0"/>
              <a:t>1.	При освещении инфракрасным излучением</a:t>
            </a:r>
          </a:p>
          <a:p>
            <a:pPr marL="0" indent="0">
              <a:buNone/>
            </a:pPr>
            <a:r>
              <a:rPr lang="ru-RU" dirty="0"/>
              <a:t>2.	При освещении ультрафиолетовым излучением.</a:t>
            </a:r>
          </a:p>
          <a:p>
            <a:pPr marL="0" indent="0">
              <a:buNone/>
            </a:pPr>
            <a:r>
              <a:rPr lang="ru-RU" dirty="0"/>
              <a:t>3.	При освещении рентгеновским излучением</a:t>
            </a:r>
          </a:p>
          <a:p>
            <a:r>
              <a:rPr lang="ru-RU" dirty="0">
                <a:solidFill>
                  <a:schemeClr val="accent1"/>
                </a:solidFill>
              </a:rPr>
              <a:t>2. Как изменится скорость электронов при фотоэффекте, если уменьшить частоту облучающего света, не изменяя общую мощность излучения?</a:t>
            </a:r>
          </a:p>
          <a:p>
            <a:pPr marL="0" indent="0">
              <a:buNone/>
            </a:pPr>
            <a:r>
              <a:rPr lang="ru-RU" dirty="0"/>
              <a:t>1.	уменьшится </a:t>
            </a:r>
          </a:p>
          <a:p>
            <a:pPr marL="0" indent="0">
              <a:buNone/>
            </a:pPr>
            <a:r>
              <a:rPr lang="ru-RU" dirty="0"/>
              <a:t>2.	увеличится </a:t>
            </a:r>
          </a:p>
          <a:p>
            <a:pPr marL="0" indent="0">
              <a:buNone/>
            </a:pPr>
            <a:r>
              <a:rPr lang="ru-RU" dirty="0"/>
              <a:t>3.	не изменится</a:t>
            </a:r>
          </a:p>
          <a:p>
            <a:r>
              <a:rPr lang="ru-RU" dirty="0">
                <a:solidFill>
                  <a:schemeClr val="accent1"/>
                </a:solidFill>
              </a:rPr>
              <a:t>3. Как изменится максимальная кинетическая энергия фотоэлектронов при увеличении частоты света? </a:t>
            </a:r>
          </a:p>
          <a:p>
            <a:pPr marL="0" indent="0">
              <a:buNone/>
            </a:pPr>
            <a:r>
              <a:rPr lang="ru-RU" dirty="0"/>
              <a:t>1.	не изменится</a:t>
            </a:r>
          </a:p>
          <a:p>
            <a:pPr marL="0" indent="0">
              <a:buNone/>
            </a:pPr>
            <a:r>
              <a:rPr lang="ru-RU" dirty="0"/>
              <a:t>2.	увеличится</a:t>
            </a:r>
          </a:p>
          <a:p>
            <a:pPr marL="0" indent="0">
              <a:buNone/>
            </a:pPr>
            <a:r>
              <a:rPr lang="ru-RU" dirty="0"/>
              <a:t>3.	уменьшится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319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412376"/>
            <a:ext cx="8915400" cy="5988424"/>
          </a:xfrm>
        </p:spPr>
        <p:txBody>
          <a:bodyPr>
            <a:normAutofit fontScale="77500" lnSpcReduction="20000"/>
          </a:bodyPr>
          <a:lstStyle/>
          <a:p>
            <a:r>
              <a:rPr lang="ru-RU" sz="2100" dirty="0">
                <a:solidFill>
                  <a:schemeClr val="accent1"/>
                </a:solidFill>
              </a:rPr>
              <a:t>4. Практическая безынерционность фотоэффекта:</a:t>
            </a:r>
          </a:p>
          <a:p>
            <a:pPr marL="0" indent="0">
              <a:buNone/>
            </a:pPr>
            <a:r>
              <a:rPr lang="ru-RU" sz="2100" dirty="0"/>
              <a:t>1.	Возникает всегда</a:t>
            </a:r>
          </a:p>
          <a:p>
            <a:pPr marL="0" indent="0">
              <a:buNone/>
            </a:pPr>
            <a:r>
              <a:rPr lang="ru-RU" sz="2100" dirty="0"/>
              <a:t>2.	Возникает при длине волны больше «красной» длины волны.</a:t>
            </a:r>
          </a:p>
          <a:p>
            <a:pPr marL="0" indent="0">
              <a:buNone/>
            </a:pPr>
            <a:r>
              <a:rPr lang="ru-RU" sz="2100" dirty="0"/>
              <a:t>3.	Немедленно возникает при освещении тела, если частота больше или равна красной границе фотоэффекта.</a:t>
            </a:r>
          </a:p>
          <a:p>
            <a:r>
              <a:rPr lang="ru-RU" sz="2100" dirty="0">
                <a:solidFill>
                  <a:schemeClr val="accent1"/>
                </a:solidFill>
              </a:rPr>
              <a:t>5. Какие из явлений можно описать с помощью фотонной теории света:</a:t>
            </a:r>
          </a:p>
          <a:p>
            <a:pPr marL="0" indent="0">
              <a:buNone/>
            </a:pPr>
            <a:r>
              <a:rPr lang="ru-RU" sz="2100" dirty="0"/>
              <a:t>1. Интерференция.</a:t>
            </a:r>
          </a:p>
          <a:p>
            <a:pPr marL="0" indent="0">
              <a:buNone/>
            </a:pPr>
            <a:r>
              <a:rPr lang="ru-RU" sz="2100" dirty="0"/>
              <a:t>2. Дифракция.</a:t>
            </a:r>
          </a:p>
          <a:p>
            <a:pPr marL="0" indent="0">
              <a:buNone/>
            </a:pPr>
            <a:r>
              <a:rPr lang="ru-RU" sz="2100" dirty="0"/>
              <a:t>3. Внешний фотоэффект.</a:t>
            </a:r>
          </a:p>
          <a:p>
            <a:r>
              <a:rPr lang="ru-RU" sz="2100" dirty="0">
                <a:solidFill>
                  <a:schemeClr val="accent1"/>
                </a:solidFill>
              </a:rPr>
              <a:t>6. Какие из перечисленных приборов основаны на квантовых (корпускулярных) свойствах света?</a:t>
            </a:r>
          </a:p>
          <a:p>
            <a:pPr marL="0" indent="0">
              <a:buNone/>
            </a:pPr>
            <a:r>
              <a:rPr lang="ru-RU" sz="2100" dirty="0"/>
              <a:t>1. Дифракционная решетка.</a:t>
            </a:r>
          </a:p>
          <a:p>
            <a:pPr marL="0" indent="0">
              <a:buNone/>
            </a:pPr>
            <a:r>
              <a:rPr lang="ru-RU" sz="2100" dirty="0"/>
              <a:t>2. Фотоэлемент. </a:t>
            </a:r>
          </a:p>
          <a:p>
            <a:pPr marL="0" indent="0">
              <a:buNone/>
            </a:pPr>
            <a:r>
              <a:rPr lang="ru-RU" sz="2100" dirty="0"/>
              <a:t>3. Микроскоп.</a:t>
            </a:r>
          </a:p>
          <a:p>
            <a:r>
              <a:rPr lang="ru-RU" sz="2100" dirty="0">
                <a:solidFill>
                  <a:schemeClr val="accent1"/>
                </a:solidFill>
              </a:rPr>
              <a:t>7. Какие из перечисленных параметров определяют красную границу фотоэффекта?</a:t>
            </a:r>
          </a:p>
          <a:p>
            <a:pPr marL="0" indent="0">
              <a:buNone/>
            </a:pPr>
            <a:r>
              <a:rPr lang="ru-RU" sz="2100" dirty="0"/>
              <a:t>1. Свойства вещества катода (химическая природа металла и состояние его поверхности).</a:t>
            </a:r>
          </a:p>
          <a:p>
            <a:pPr marL="0" indent="0">
              <a:buNone/>
            </a:pPr>
            <a:r>
              <a:rPr lang="ru-RU" sz="2100" dirty="0"/>
              <a:t>2. Площадь катода.</a:t>
            </a:r>
          </a:p>
          <a:p>
            <a:pPr marL="0" indent="0">
              <a:buNone/>
            </a:pPr>
            <a:r>
              <a:rPr lang="ru-RU" sz="2100" dirty="0"/>
              <a:t>3. Частота света.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661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681318"/>
            <a:ext cx="8915400" cy="5611906"/>
          </a:xfrm>
        </p:spPr>
        <p:txBody>
          <a:bodyPr/>
          <a:lstStyle/>
          <a:p>
            <a:r>
              <a:rPr lang="ru-RU" dirty="0">
                <a:solidFill>
                  <a:schemeClr val="accent1"/>
                </a:solidFill>
              </a:rPr>
              <a:t>8. По Эйнштейну скорость света определяется только</a:t>
            </a:r>
          </a:p>
          <a:p>
            <a:pPr marL="0" indent="0">
              <a:buNone/>
            </a:pPr>
            <a:r>
              <a:rPr lang="ru-RU" dirty="0"/>
              <a:t>1.	Интенсивностью света.</a:t>
            </a:r>
          </a:p>
          <a:p>
            <a:pPr marL="0" indent="0">
              <a:buNone/>
            </a:pPr>
            <a:r>
              <a:rPr lang="ru-RU" dirty="0"/>
              <a:t>2.	Частотой света и работой выхода, зависящей от рода металла и состояния его поверхности.</a:t>
            </a:r>
          </a:p>
          <a:p>
            <a:pPr marL="0" indent="0">
              <a:buNone/>
            </a:pPr>
            <a:r>
              <a:rPr lang="ru-RU" dirty="0"/>
              <a:t>3.	Частотой света.</a:t>
            </a:r>
          </a:p>
          <a:p>
            <a:r>
              <a:rPr lang="ru-RU" dirty="0">
                <a:solidFill>
                  <a:schemeClr val="accent1"/>
                </a:solidFill>
              </a:rPr>
              <a:t>9. Фотон - это элементарная частица,</a:t>
            </a:r>
          </a:p>
          <a:p>
            <a:pPr marL="0" indent="0">
              <a:buNone/>
            </a:pPr>
            <a:r>
              <a:rPr lang="ru-RU" dirty="0"/>
              <a:t>1.	Лишенная массы покоя и электрического заряда, обладающая энергией и импульсом.</a:t>
            </a:r>
          </a:p>
          <a:p>
            <a:pPr marL="0" indent="0">
              <a:buNone/>
            </a:pPr>
            <a:r>
              <a:rPr lang="ru-RU" dirty="0"/>
              <a:t>2.	Лишенная массы покоя.</a:t>
            </a:r>
          </a:p>
          <a:p>
            <a:pPr marL="0" indent="0">
              <a:buNone/>
            </a:pPr>
            <a:r>
              <a:rPr lang="ru-RU" dirty="0" smtClean="0"/>
              <a:t>3.	Обладающая </a:t>
            </a:r>
            <a:r>
              <a:rPr lang="ru-RU" dirty="0"/>
              <a:t>импульсом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>
                <a:solidFill>
                  <a:schemeClr val="accent1"/>
                </a:solidFill>
              </a:rPr>
              <a:t>10. Свет обладает:</a:t>
            </a:r>
          </a:p>
          <a:p>
            <a:pPr marL="0" indent="0">
              <a:buNone/>
            </a:pPr>
            <a:r>
              <a:rPr lang="ru-RU" dirty="0"/>
              <a:t>1.	Волновыми свойствами.</a:t>
            </a:r>
          </a:p>
          <a:p>
            <a:pPr marL="0" indent="0">
              <a:buNone/>
            </a:pPr>
            <a:r>
              <a:rPr lang="ru-RU" dirty="0"/>
              <a:t>2.	 Корпускулярными свойствами.</a:t>
            </a:r>
          </a:p>
          <a:p>
            <a:pPr marL="0" indent="0">
              <a:buNone/>
            </a:pPr>
            <a:r>
              <a:rPr lang="ru-RU" dirty="0"/>
              <a:t>3.	 Дуализмом (двойственностью) свойств.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495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10243"/>
          </a:xfrm>
        </p:spPr>
        <p:txBody>
          <a:bodyPr/>
          <a:lstStyle/>
          <a:p>
            <a:r>
              <a:rPr lang="ru-RU" dirty="0">
                <a:solidFill>
                  <a:schemeClr val="accent1"/>
                </a:solidFill>
              </a:rPr>
              <a:t>Домашнее задание: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accent1"/>
                </a:solidFill>
              </a:rPr>
              <a:t>1. Подготовиться к самостоятельной работе по теме «Теория фотоэффекта»</a:t>
            </a:r>
          </a:p>
          <a:p>
            <a:r>
              <a:rPr lang="ru-RU" dirty="0">
                <a:solidFill>
                  <a:schemeClr val="accent1"/>
                </a:solidFill>
              </a:rPr>
              <a:t>2. Творческое: </a:t>
            </a:r>
            <a:r>
              <a:rPr lang="ru-RU" dirty="0"/>
              <a:t>написать мини-сочинение по теме «Как моя жизнь связана с фотоэффектом?», «Интервью у </a:t>
            </a:r>
            <a:r>
              <a:rPr lang="ru-RU" dirty="0" err="1"/>
              <a:t>П.Н.Лебедева</a:t>
            </a:r>
            <a:r>
              <a:rPr lang="ru-RU" dirty="0"/>
              <a:t>», «Фотосинтез».</a:t>
            </a:r>
          </a:p>
          <a:p>
            <a:r>
              <a:rPr lang="ru-RU" dirty="0">
                <a:solidFill>
                  <a:schemeClr val="accent1"/>
                </a:solidFill>
              </a:rPr>
              <a:t>3. Решить задачи:</a:t>
            </a:r>
          </a:p>
          <a:p>
            <a:pPr marL="0" indent="0">
              <a:buNone/>
            </a:pPr>
            <a:r>
              <a:rPr lang="ru-RU" dirty="0"/>
              <a:t>№1. Красная граница фотоэффекта для цезия 653 </a:t>
            </a:r>
            <a:r>
              <a:rPr lang="ru-RU" dirty="0" err="1"/>
              <a:t>нм</a:t>
            </a:r>
            <a:r>
              <a:rPr lang="ru-RU" dirty="0"/>
              <a:t>. Найти скорость фотоэлектронов, выбитых при облучении цезия фиолетовым светом. Длина волны фиолетового света 400 </a:t>
            </a:r>
            <a:r>
              <a:rPr lang="ru-RU" dirty="0" err="1"/>
              <a:t>нм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№2. При увеличении в 2 раза энергии фотона, падающего на металл, максимальная кинетическая энергия электронов увеличилась в 3 раза. Определить в эВ работу выхода электронов из металла, если первоначальная энергия фотона равнялась 5эВ.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634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2388031"/>
          </a:xfrm>
        </p:spPr>
        <p:txBody>
          <a:bodyPr>
            <a:normAutofit/>
          </a:bodyPr>
          <a:lstStyle/>
          <a:p>
            <a:r>
              <a:rPr lang="ru-RU" sz="2800" dirty="0"/>
              <a:t>Тема </a:t>
            </a:r>
            <a:r>
              <a:rPr lang="ru-RU" sz="2800" dirty="0" err="1"/>
              <a:t>математизирована</a:t>
            </a:r>
            <a:r>
              <a:rPr lang="ru-RU" sz="2800" dirty="0"/>
              <a:t>, поэтому следует повторить </a:t>
            </a:r>
            <a:r>
              <a:rPr lang="ru-RU" sz="2800" dirty="0" smtClean="0"/>
              <a:t>необходимые сведения </a:t>
            </a:r>
            <a:r>
              <a:rPr lang="ru-RU" sz="2800" dirty="0"/>
              <a:t>из курса математики, а также осуществить </a:t>
            </a:r>
            <a:r>
              <a:rPr lang="ru-RU" sz="2800" dirty="0" err="1"/>
              <a:t>межпредметные</a:t>
            </a:r>
            <a:r>
              <a:rPr lang="ru-RU" sz="2800" dirty="0"/>
              <a:t> </a:t>
            </a:r>
            <a:r>
              <a:rPr lang="ru-RU" sz="2800" dirty="0" smtClean="0"/>
              <a:t>связи с </a:t>
            </a:r>
            <a:r>
              <a:rPr lang="ru-RU" sz="2800" dirty="0"/>
              <a:t>историей и </a:t>
            </a:r>
            <a:r>
              <a:rPr lang="ru-RU" sz="2800" dirty="0" err="1"/>
              <a:t>ОИиВТ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3299011"/>
            <a:ext cx="8915400" cy="283284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800" dirty="0"/>
              <a:t>Максимальный результат может быть достигнут в классах с </a:t>
            </a:r>
            <a:r>
              <a:rPr lang="ru-RU" sz="3800" dirty="0" smtClean="0"/>
              <a:t>достаточно хорошей </a:t>
            </a:r>
            <a:r>
              <a:rPr lang="ru-RU" sz="3800" dirty="0"/>
              <a:t>математической и компьютерной подготовкой, развитыми</a:t>
            </a:r>
          </a:p>
          <a:p>
            <a:pPr marL="0" indent="0">
              <a:buNone/>
            </a:pPr>
            <a:r>
              <a:rPr lang="ru-RU" sz="3800" dirty="0"/>
              <a:t>навыками самостоятельной работы при </a:t>
            </a:r>
            <a:r>
              <a:rPr lang="ru-RU" sz="3800" dirty="0" smtClean="0"/>
              <a:t>сформированном доброжелательном </a:t>
            </a:r>
            <a:r>
              <a:rPr lang="ru-RU" sz="3800" dirty="0"/>
              <a:t>отношении ребят друг к другу.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444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2314"/>
          </a:xfrm>
        </p:spPr>
        <p:txBody>
          <a:bodyPr/>
          <a:lstStyle/>
          <a:p>
            <a:r>
              <a:rPr lang="ru-RU" dirty="0">
                <a:solidFill>
                  <a:schemeClr val="accent1"/>
                </a:solidFill>
              </a:rPr>
              <a:t>Средства обучения: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241176"/>
            <a:ext cx="8915400" cy="3670046"/>
          </a:xfrm>
        </p:spPr>
        <p:txBody>
          <a:bodyPr/>
          <a:lstStyle/>
          <a:p>
            <a:r>
              <a:rPr lang="ru-RU" dirty="0"/>
              <a:t>-	компьютерный класс;</a:t>
            </a:r>
          </a:p>
          <a:p>
            <a:r>
              <a:rPr lang="ru-RU" dirty="0"/>
              <a:t>-	учебник </a:t>
            </a:r>
            <a:r>
              <a:rPr lang="ru-RU" dirty="0" err="1"/>
              <a:t>Г.Я.Мякишева</a:t>
            </a:r>
            <a:r>
              <a:rPr lang="ru-RU" dirty="0"/>
              <a:t>, </a:t>
            </a:r>
            <a:r>
              <a:rPr lang="ru-RU" dirty="0" err="1"/>
              <a:t>Б.Б.Буховцева</a:t>
            </a:r>
            <a:r>
              <a:rPr lang="ru-RU" dirty="0"/>
              <a:t> «Физика11», М. «Просвещение», 2006г.;</a:t>
            </a:r>
          </a:p>
          <a:p>
            <a:r>
              <a:rPr lang="ru-RU" dirty="0"/>
              <a:t>-	сборник задач по физике под редакцией </a:t>
            </a:r>
            <a:r>
              <a:rPr lang="ru-RU" dirty="0" err="1"/>
              <a:t>А.П.Рымкевича</a:t>
            </a:r>
            <a:r>
              <a:rPr lang="ru-RU" dirty="0"/>
              <a:t>;</a:t>
            </a:r>
          </a:p>
          <a:p>
            <a:r>
              <a:rPr lang="ru-RU" dirty="0"/>
              <a:t>-	мультимедийный диск «1С: образовательная коллекция»;</a:t>
            </a:r>
          </a:p>
          <a:p>
            <a:r>
              <a:rPr lang="ru-RU" dirty="0"/>
              <a:t>-	«Открытая физика 1.1» под редакцией профессора МФТИ </a:t>
            </a:r>
            <a:r>
              <a:rPr lang="ru-RU" dirty="0" err="1"/>
              <a:t>С.М.Козела</a:t>
            </a:r>
            <a:r>
              <a:rPr lang="ru-RU" dirty="0"/>
              <a:t>;</a:t>
            </a:r>
          </a:p>
          <a:p>
            <a:r>
              <a:rPr lang="ru-RU" dirty="0"/>
              <a:t>-	комплект приборов по фотоэффекту.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659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43973"/>
          </a:xfrm>
        </p:spPr>
        <p:txBody>
          <a:bodyPr/>
          <a:lstStyle/>
          <a:p>
            <a:r>
              <a:rPr lang="ru-RU" dirty="0" smtClean="0"/>
              <a:t>Цели: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9779885"/>
              </p:ext>
            </p:extLst>
          </p:nvPr>
        </p:nvGraphicFramePr>
        <p:xfrm>
          <a:off x="1039906" y="1416424"/>
          <a:ext cx="10883153" cy="51098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225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Правила поведения на уроке: </a:t>
            </a:r>
            <a:r>
              <a:rPr lang="ru-RU" dirty="0"/>
              <a:t>«Краткость - сестра таланта», «Знание-сила», «Шепот слышнее крика», «Критикуя - предлагай», «Будь бдителен».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3080378"/>
            <a:ext cx="8915400" cy="3230775"/>
          </a:xfrm>
        </p:spPr>
        <p:txBody>
          <a:bodyPr>
            <a:normAutofit/>
          </a:bodyPr>
          <a:lstStyle/>
          <a:p>
            <a:r>
              <a:rPr lang="ru-RU" sz="4400" dirty="0"/>
              <a:t>Путь познания природы таков: наблюдение - опыт - открытие - исследование - объяснение. </a:t>
            </a:r>
            <a:endParaRPr lang="ru-RU" sz="4400" dirty="0" smtClean="0"/>
          </a:p>
          <a:p>
            <a:pPr marL="0" indent="0">
              <a:buNone/>
            </a:pP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68244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941" y="624110"/>
            <a:ext cx="9711671" cy="128089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Ф.И.Тютчев</a:t>
            </a:r>
            <a:r>
              <a:rPr lang="ru-RU" dirty="0" smtClean="0"/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chemeClr val="accent1"/>
                </a:solidFill>
              </a:rPr>
              <a:t>Не то, что мните Вы, природа:</a:t>
            </a:r>
            <a:br>
              <a:rPr lang="ru-RU" dirty="0">
                <a:solidFill>
                  <a:schemeClr val="accent1"/>
                </a:solidFill>
              </a:rPr>
            </a:br>
            <a:r>
              <a:rPr lang="ru-RU" dirty="0">
                <a:solidFill>
                  <a:schemeClr val="accent1"/>
                </a:solidFill>
              </a:rPr>
              <a:t>Не слепок, не бездушный лик,</a:t>
            </a:r>
            <a:br>
              <a:rPr lang="ru-RU" dirty="0">
                <a:solidFill>
                  <a:schemeClr val="accent1"/>
                </a:solidFill>
              </a:rPr>
            </a:br>
            <a:r>
              <a:rPr lang="ru-RU" dirty="0">
                <a:solidFill>
                  <a:schemeClr val="accent1"/>
                </a:solidFill>
              </a:rPr>
              <a:t>В ней есть душа, в ней есть свобода.</a:t>
            </a:r>
            <a:br>
              <a:rPr lang="ru-RU" dirty="0">
                <a:solidFill>
                  <a:schemeClr val="accent1"/>
                </a:solidFill>
              </a:rPr>
            </a:br>
            <a:r>
              <a:rPr lang="ru-RU" dirty="0">
                <a:solidFill>
                  <a:schemeClr val="accent1"/>
                </a:solidFill>
              </a:rPr>
              <a:t>В ней есть любовь, в ней есть язык.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4213411"/>
            <a:ext cx="8915400" cy="3777622"/>
          </a:xfrm>
        </p:spPr>
        <p:txBody>
          <a:bodyPr>
            <a:normAutofit/>
          </a:bodyPr>
          <a:lstStyle/>
          <a:p>
            <a:r>
              <a:rPr lang="ru-RU" sz="2400" dirty="0"/>
              <a:t>На каждом уроке физики, при изучении любого явления мы учимся с вами понимать этот </a:t>
            </a:r>
            <a:r>
              <a:rPr lang="ru-RU" sz="2400" dirty="0" smtClean="0"/>
              <a:t>язык природы.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1279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Три даты можно сопоставить этим этапам: 1887-1889-1905гг.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О каком событии идет речь? </a:t>
            </a:r>
          </a:p>
          <a:p>
            <a:r>
              <a:rPr lang="ru-RU" sz="2800" dirty="0"/>
              <a:t>С именами каких ученых можно связать каждый этап? </a:t>
            </a:r>
          </a:p>
          <a:p>
            <a:r>
              <a:rPr lang="ru-RU" sz="2800" dirty="0"/>
              <a:t>Какое значение имели их работы для квантовой физики?</a:t>
            </a:r>
          </a:p>
          <a:p>
            <a:r>
              <a:rPr lang="ru-RU" dirty="0"/>
              <a:t>(Ответы уч-ся: 1887 Генрих Герц открыл явление фотоэффекта; 1889 Александр Григорьевич Столетов установил количественные закономерности фотоэффекта; 1905 Альберт Эйнштейн обосновал квантовую природу фотоэффекта и все его закономерности)</a:t>
            </a:r>
          </a:p>
        </p:txBody>
      </p:sp>
    </p:spTree>
    <p:extLst>
      <p:ext uri="{BB962C8B-B14F-4D97-AF65-F5344CB8AC3E}">
        <p14:creationId xmlns:p14="http://schemas.microsoft.com/office/powerpoint/2010/main" val="355906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Эпиграфом урока нам будут слова </a:t>
            </a:r>
            <a:r>
              <a:rPr lang="ru-RU" dirty="0" err="1"/>
              <a:t>А.С.Пушкина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4400" dirty="0">
                <a:solidFill>
                  <a:schemeClr val="accent1"/>
                </a:solidFill>
              </a:rPr>
              <a:t>О, сколько нам открытий чудных</a:t>
            </a:r>
          </a:p>
          <a:p>
            <a:pPr marL="0" indent="0">
              <a:buNone/>
            </a:pPr>
            <a:r>
              <a:rPr lang="ru-RU" sz="4400" dirty="0">
                <a:solidFill>
                  <a:schemeClr val="accent1"/>
                </a:solidFill>
              </a:rPr>
              <a:t>Готовит просвещенья дух,</a:t>
            </a:r>
          </a:p>
          <a:p>
            <a:pPr marL="0" indent="0">
              <a:buNone/>
            </a:pPr>
            <a:r>
              <a:rPr lang="ru-RU" sz="4400" dirty="0">
                <a:solidFill>
                  <a:schemeClr val="accent1"/>
                </a:solidFill>
              </a:rPr>
              <a:t>И опыт, сын ошибок трудных,</a:t>
            </a:r>
          </a:p>
          <a:p>
            <a:pPr marL="0" indent="0">
              <a:buNone/>
            </a:pPr>
            <a:r>
              <a:rPr lang="ru-RU" sz="4400" dirty="0">
                <a:solidFill>
                  <a:schemeClr val="accent1"/>
                </a:solidFill>
              </a:rPr>
              <a:t>И гений, парадоксов друг,</a:t>
            </a:r>
          </a:p>
          <a:p>
            <a:pPr marL="0" indent="0">
              <a:buNone/>
            </a:pPr>
            <a:r>
              <a:rPr lang="ru-RU" sz="4400" dirty="0">
                <a:solidFill>
                  <a:schemeClr val="accent1"/>
                </a:solidFill>
              </a:rPr>
              <a:t>И случай, бог-изобретатель...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487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/>
                </a:solidFill>
              </a:rPr>
              <a:t>Для принятия в команду знатоков необходимо решить задачи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решаем в общем виде. (№№ 1223-1226). </a:t>
            </a:r>
            <a:endParaRPr lang="ru-RU" dirty="0" smtClean="0"/>
          </a:p>
          <a:p>
            <a:r>
              <a:rPr lang="ru-RU" dirty="0" smtClean="0"/>
              <a:t>Каждый </a:t>
            </a:r>
            <a:r>
              <a:rPr lang="ru-RU" dirty="0"/>
              <a:t>решает самостоятельно</a:t>
            </a:r>
            <a:r>
              <a:rPr lang="ru-RU" dirty="0" smtClean="0"/>
              <a:t>,</a:t>
            </a:r>
            <a:r>
              <a:rPr lang="ru-RU" dirty="0"/>
              <a:t> первые ученики, решившие верно задачи, получают звание «Знаток решения задач». </a:t>
            </a:r>
            <a:endParaRPr lang="ru-RU" dirty="0" smtClean="0"/>
          </a:p>
          <a:p>
            <a:pPr marL="0" indent="0">
              <a:buNone/>
            </a:pPr>
            <a:r>
              <a:rPr lang="ru-RU" sz="3600" dirty="0" smtClean="0">
                <a:solidFill>
                  <a:schemeClr val="accent1"/>
                </a:solidFill>
              </a:rPr>
              <a:t>У доски  студенты работают </a:t>
            </a:r>
            <a:r>
              <a:rPr lang="ru-RU" sz="3600" dirty="0">
                <a:solidFill>
                  <a:schemeClr val="accent1"/>
                </a:solidFill>
              </a:rPr>
              <a:t>по карточкам </a:t>
            </a:r>
            <a:r>
              <a:rPr lang="ru-RU" sz="3600" dirty="0" smtClean="0">
                <a:solidFill>
                  <a:schemeClr val="accent1"/>
                </a:solidFill>
              </a:rPr>
              <a:t>, их работу контролируют тоже студенты, </a:t>
            </a:r>
            <a:endParaRPr lang="ru-RU" sz="2800" dirty="0">
              <a:solidFill>
                <a:schemeClr val="accent1"/>
              </a:solidFill>
            </a:endParaRPr>
          </a:p>
          <a:p>
            <a:r>
              <a:rPr lang="ru-RU" dirty="0"/>
              <a:t>Решение задач из «Сборника задач по физике» </a:t>
            </a:r>
            <a:r>
              <a:rPr lang="ru-RU" dirty="0" err="1"/>
              <a:t>А.П.Рымкевича</a:t>
            </a:r>
            <a:r>
              <a:rPr lang="ru-RU" dirty="0"/>
              <a:t> №1223, №1224, №1225, №1226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177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81961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Карточки с задачами: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№1. Длина волны света, соответствующая красной границе фотоэффекта, для некоторого металла 275 </a:t>
            </a:r>
            <a:r>
              <a:rPr lang="ru-RU" sz="2400" dirty="0" err="1"/>
              <a:t>нм</a:t>
            </a:r>
            <a:r>
              <a:rPr lang="ru-RU" sz="2400" dirty="0"/>
              <a:t>. Найти максимальную скорость электронов, вырываемых из металла светом с длиной волны 180 </a:t>
            </a:r>
            <a:r>
              <a:rPr lang="ru-RU" sz="2400" dirty="0" err="1"/>
              <a:t>нм</a:t>
            </a:r>
            <a:r>
              <a:rPr lang="ru-RU" sz="2400" dirty="0"/>
              <a:t>.</a:t>
            </a:r>
          </a:p>
          <a:p>
            <a:r>
              <a:rPr lang="ru-RU" sz="2400" dirty="0"/>
              <a:t>№2. Найти частоту света, вырывающего из металла электроны, которые полностью задерживаются разностью потенциалов в 3В. Красная граница фотоэффекта для данного металла 60*1013 Гц.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986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448235"/>
            <a:ext cx="8911687" cy="645459"/>
          </a:xfrm>
        </p:spPr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Вопросы фронтального опроса: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36376" y="1093695"/>
            <a:ext cx="9568236" cy="5432612"/>
          </a:xfrm>
        </p:spPr>
        <p:txBody>
          <a:bodyPr>
            <a:noAutofit/>
          </a:bodyPr>
          <a:lstStyle/>
          <a:p>
            <a:pPr algn="just"/>
            <a:r>
              <a:rPr lang="ru-RU" dirty="0"/>
              <a:t>1.	В чем состоит фотоэлектрический эффект?</a:t>
            </a:r>
          </a:p>
          <a:p>
            <a:pPr algn="just"/>
            <a:r>
              <a:rPr lang="ru-RU" dirty="0"/>
              <a:t>2.	В чем состоит экспериментальное исследование, проведенное</a:t>
            </a:r>
          </a:p>
          <a:p>
            <a:pPr algn="just"/>
            <a:r>
              <a:rPr lang="ru-RU" dirty="0"/>
              <a:t>А.Г. Столетовым?</a:t>
            </a:r>
          </a:p>
          <a:p>
            <a:pPr algn="just"/>
            <a:r>
              <a:rPr lang="ru-RU" dirty="0"/>
              <a:t>3.	Сформулируйте законы внешнего фотоэффекта.</a:t>
            </a:r>
          </a:p>
          <a:p>
            <a:pPr algn="just"/>
            <a:r>
              <a:rPr lang="ru-RU" dirty="0"/>
              <a:t>4.	На графике видно, что сила фототока отлична от нуля и при нулевом</a:t>
            </a:r>
          </a:p>
          <a:p>
            <a:pPr algn="just"/>
            <a:r>
              <a:rPr lang="ru-RU" dirty="0"/>
              <a:t>напряжении. Почему?</a:t>
            </a:r>
          </a:p>
          <a:p>
            <a:pPr algn="just"/>
            <a:r>
              <a:rPr lang="ru-RU" dirty="0"/>
              <a:t>5.	Какое напряжение называется задерживающим?</a:t>
            </a:r>
          </a:p>
          <a:p>
            <a:pPr algn="just"/>
            <a:r>
              <a:rPr lang="ru-RU" dirty="0"/>
              <a:t>6.	На что расходуется энергия фотонов при фотоэффекте?</a:t>
            </a:r>
          </a:p>
          <a:p>
            <a:pPr algn="just"/>
            <a:r>
              <a:rPr lang="ru-RU" dirty="0"/>
              <a:t>7.	В чем сущность гипотезы Эйнштейна в теории фотоэффекта?</a:t>
            </a:r>
          </a:p>
          <a:p>
            <a:pPr algn="just"/>
            <a:r>
              <a:rPr lang="ru-RU" dirty="0"/>
              <a:t>8.	Поясните, что такое фотон?</a:t>
            </a:r>
          </a:p>
          <a:p>
            <a:pPr algn="just"/>
            <a:r>
              <a:rPr lang="ru-RU" dirty="0"/>
              <a:t>9.	Что такое красная граница фотоэффекта?</a:t>
            </a:r>
          </a:p>
          <a:p>
            <a:pPr algn="just"/>
            <a:r>
              <a:rPr lang="ru-RU" dirty="0"/>
              <a:t>10.	Где применяется фотоэффект?</a:t>
            </a:r>
          </a:p>
          <a:p>
            <a:pPr algn="just"/>
            <a:r>
              <a:rPr lang="ru-RU" dirty="0"/>
              <a:t>11.	К каким выводам пришли ученые относительно природы света после открытия явления фотоэффекта</a:t>
            </a:r>
            <a:r>
              <a:rPr lang="ru-RU" dirty="0" smtClean="0"/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710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67</TotalTime>
  <Words>624</Words>
  <Application>Microsoft Office PowerPoint</Application>
  <PresentationFormat>Широкоэкранный</PresentationFormat>
  <Paragraphs>103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Times New Roman</vt:lpstr>
      <vt:lpstr>Wingdings 3</vt:lpstr>
      <vt:lpstr>Легкий дым</vt:lpstr>
      <vt:lpstr>ТЕОРИЯ ФОТОЭФФЕКТА. </vt:lpstr>
      <vt:lpstr>Цели:</vt:lpstr>
      <vt:lpstr>Правила поведения на уроке: «Краткость - сестра таланта», «Знание-сила», «Шепот слышнее крика», «Критикуя - предлагай», «Будь бдителен».</vt:lpstr>
      <vt:lpstr>Ф.И.Тютчев: Не то, что мните Вы, природа: Не слепок, не бездушный лик, В ней есть душа, в ней есть свобода. В ней есть любовь, в ней есть язык. </vt:lpstr>
      <vt:lpstr>Три даты можно сопоставить этим этапам: 1887-1889-1905гг. </vt:lpstr>
      <vt:lpstr>Эпиграфом урока нам будут слова А.С.Пушкина</vt:lpstr>
      <vt:lpstr>Для принятия в команду знатоков необходимо решить задачи </vt:lpstr>
      <vt:lpstr>Карточки с задачами:</vt:lpstr>
      <vt:lpstr>Вопросы фронтального опроса:</vt:lpstr>
      <vt:lpstr>Работа с текстом учебника:</vt:lpstr>
      <vt:lpstr>Тестирование по теме «Теория фотоэффекта»</vt:lpstr>
      <vt:lpstr>Презентация PowerPoint</vt:lpstr>
      <vt:lpstr>Презентация PowerPoint</vt:lpstr>
      <vt:lpstr>Домашнее задание:</vt:lpstr>
      <vt:lpstr>Тема математизирована, поэтому следует повторить необходимые сведения из курса математики, а также осуществить межпредметные связи с историей и ОИиВТ.</vt:lpstr>
      <vt:lpstr>Средства обучения: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ФОТОЭФФЕКТА.</dc:title>
  <dc:creator>Мельничук Елена Ивановна</dc:creator>
  <cp:lastModifiedBy>Мельничук Елена Ивановна</cp:lastModifiedBy>
  <cp:revision>8</cp:revision>
  <dcterms:created xsi:type="dcterms:W3CDTF">2015-03-17T19:24:33Z</dcterms:created>
  <dcterms:modified xsi:type="dcterms:W3CDTF">2015-03-17T20:31:48Z</dcterms:modified>
</cp:coreProperties>
</file>