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59" r:id="rId5"/>
    <p:sldId id="267" r:id="rId6"/>
    <p:sldId id="258" r:id="rId7"/>
    <p:sldId id="263" r:id="rId8"/>
    <p:sldId id="260" r:id="rId9"/>
    <p:sldId id="261" r:id="rId10"/>
    <p:sldId id="268" r:id="rId11"/>
    <p:sldId id="264" r:id="rId12"/>
    <p:sldId id="265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90" autoAdjust="0"/>
    <p:restoredTop sz="93146" autoAdjust="0"/>
  </p:normalViewPr>
  <p:slideViewPr>
    <p:cSldViewPr>
      <p:cViewPr varScale="1">
        <p:scale>
          <a:sx n="95" d="100"/>
          <a:sy n="95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0FE24-D466-4257-B626-72A8747505B3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BA589-E537-4F25-9EB0-57A8E6F12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BA589-E537-4F25-9EB0-57A8E6F12E7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BA589-E537-4F25-9EB0-57A8E6F12E7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78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BA589-E537-4F25-9EB0-57A8E6F12E7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47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BA589-E537-4F25-9EB0-57A8E6F12E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1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7BF-3137-418C-8E49-9D09B972DC6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D3D-614B-4C97-BD78-8C9BD4A11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49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7BF-3137-418C-8E49-9D09B972DC6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D3D-614B-4C97-BD78-8C9BD4A11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8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7BF-3137-418C-8E49-9D09B972DC6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D3D-614B-4C97-BD78-8C9BD4A11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9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7BF-3137-418C-8E49-9D09B972DC6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D3D-614B-4C97-BD78-8C9BD4A11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9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7BF-3137-418C-8E49-9D09B972DC6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D3D-614B-4C97-BD78-8C9BD4A11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1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7BF-3137-418C-8E49-9D09B972DC6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D3D-614B-4C97-BD78-8C9BD4A11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6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7BF-3137-418C-8E49-9D09B972DC6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D3D-614B-4C97-BD78-8C9BD4A11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0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7BF-3137-418C-8E49-9D09B972DC6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D3D-614B-4C97-BD78-8C9BD4A11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8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7BF-3137-418C-8E49-9D09B972DC6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D3D-614B-4C97-BD78-8C9BD4A11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2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7BF-3137-418C-8E49-9D09B972DC6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D3D-614B-4C97-BD78-8C9BD4A11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2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D7BF-3137-418C-8E49-9D09B972DC6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D3D-614B-4C97-BD78-8C9BD4A11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0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BD7BF-3137-418C-8E49-9D09B972DC6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FAD3D-614B-4C97-BD78-8C9BD4A11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Исполнитель 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«Калькулятор»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1680" y="4149080"/>
            <a:ext cx="6400800" cy="1752600"/>
          </a:xfrm>
        </p:spPr>
        <p:txBody>
          <a:bodyPr>
            <a:normAutofit fontScale="92500"/>
          </a:bodyPr>
          <a:lstStyle/>
          <a:p>
            <a:pPr lvl="1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«Подсчитать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количество вариантов…»</a:t>
            </a:r>
          </a:p>
          <a:p>
            <a:pPr lvl="1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«Оптимально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распределить…»</a:t>
            </a:r>
          </a:p>
          <a:p>
            <a:pPr lvl="1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«Найти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оптимальный маршрут…»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6125"/>
            <a:ext cx="3203848" cy="27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3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Решение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585641"/>
              </p:ext>
            </p:extLst>
          </p:nvPr>
        </p:nvGraphicFramePr>
        <p:xfrm>
          <a:off x="502342" y="1412776"/>
          <a:ext cx="8208913" cy="98274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62896"/>
                <a:gridCol w="324746"/>
                <a:gridCol w="324746"/>
                <a:gridCol w="324746"/>
                <a:gridCol w="324746"/>
                <a:gridCol w="324746"/>
                <a:gridCol w="324746"/>
                <a:gridCol w="324746"/>
                <a:gridCol w="324746"/>
                <a:gridCol w="324746"/>
                <a:gridCol w="447573"/>
                <a:gridCol w="447573"/>
                <a:gridCol w="447573"/>
                <a:gridCol w="447573"/>
                <a:gridCol w="447573"/>
                <a:gridCol w="447573"/>
                <a:gridCol w="447573"/>
                <a:gridCol w="447573"/>
                <a:gridCol w="447573"/>
                <a:gridCol w="447573"/>
                <a:gridCol w="447573"/>
              </a:tblGrid>
              <a:tr h="491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93542"/>
              </p:ext>
            </p:extLst>
          </p:nvPr>
        </p:nvGraphicFramePr>
        <p:xfrm>
          <a:off x="539552" y="4077072"/>
          <a:ext cx="8064891" cy="1126758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044587"/>
                <a:gridCol w="737978"/>
                <a:gridCol w="737978"/>
                <a:gridCol w="737978"/>
                <a:gridCol w="737978"/>
                <a:gridCol w="1017098"/>
                <a:gridCol w="1017098"/>
                <a:gridCol w="1017098"/>
                <a:gridCol w="1017098"/>
              </a:tblGrid>
              <a:tr h="563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3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7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15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9552" y="2564904"/>
            <a:ext cx="8136904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ea typeface="Times New Roman"/>
                <a:cs typeface="Times New Roman"/>
              </a:rPr>
              <a:t>Заметим, что количество вариантов меняется только в тех столбцах, где N делится на 3, поэтому из всей таблицы можно оставить только эти столбцы: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5373216"/>
            <a:ext cx="6264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заданное число 20 попадает в последний интервал (от 18 до 21), поэтому …</a:t>
            </a:r>
          </a:p>
          <a:p>
            <a:pPr lvl="0"/>
            <a:r>
              <a:rPr lang="ru-RU" sz="4000" b="1" dirty="0"/>
              <a:t>ответ – 12.</a:t>
            </a:r>
          </a:p>
        </p:txBody>
      </p:sp>
    </p:spTree>
    <p:extLst>
      <p:ext uri="{BB962C8B-B14F-4D97-AF65-F5344CB8AC3E}">
        <p14:creationId xmlns:p14="http://schemas.microsoft.com/office/powerpoint/2010/main" val="44583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Задание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  <a:solidFill>
            <a:srgbClr val="FFCC99">
              <a:alpha val="63922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ru-RU" i="1" dirty="0"/>
              <a:t>У исполнителя Калькулятор две команды, которым присвоены номера:</a:t>
            </a:r>
            <a:endParaRPr lang="ru-RU" dirty="0"/>
          </a:p>
          <a:p>
            <a:r>
              <a:rPr lang="ru-RU" b="1" dirty="0"/>
              <a:t>1. прибавь 1</a:t>
            </a:r>
            <a:endParaRPr lang="ru-RU" dirty="0"/>
          </a:p>
          <a:p>
            <a:r>
              <a:rPr lang="ru-RU" b="1" dirty="0"/>
              <a:t>2. увеличь вторую с конца цифру на 1 </a:t>
            </a:r>
            <a:endParaRPr lang="ru-RU" dirty="0"/>
          </a:p>
          <a:p>
            <a:r>
              <a:rPr lang="ru-RU" i="1" dirty="0"/>
              <a:t>Первая из них увеличивает число на экране на 1, вторая – увеличивает на 1 число десятков. Если перед выполнением команды 2 вторая с конца цифра равна 9, она не изменяется. Программа для Калькулятора – это последовательность команд.</a:t>
            </a:r>
            <a:endParaRPr lang="ru-RU" dirty="0"/>
          </a:p>
          <a:p>
            <a:r>
              <a:rPr lang="ru-RU" i="1" dirty="0"/>
              <a:t>Сколько есть программ, которые число 15 преобразуют в число 28?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7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Решение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597446"/>
              </p:ext>
            </p:extLst>
          </p:nvPr>
        </p:nvGraphicFramePr>
        <p:xfrm>
          <a:off x="539548" y="2708920"/>
          <a:ext cx="8064901" cy="115212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73509"/>
                <a:gridCol w="573509"/>
                <a:gridCol w="573509"/>
                <a:gridCol w="573509"/>
                <a:gridCol w="573509"/>
                <a:gridCol w="573509"/>
                <a:gridCol w="573509"/>
                <a:gridCol w="578279"/>
                <a:gridCol w="573509"/>
                <a:gridCol w="573509"/>
                <a:gridCol w="590203"/>
                <a:gridCol w="581857"/>
                <a:gridCol w="573509"/>
                <a:gridCol w="579472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60" y="119675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увеличение </a:t>
            </a:r>
            <a:r>
              <a:rPr lang="ru-RU" sz="2000" b="1" dirty="0"/>
              <a:t>числа десятков на 1 (то есть, фактически командой «+10») – для всех чисел, больших или равных 25; например, число 24 не может быть получено этой командой (14 + 10 = 24), потому что число 14 меньше, чем начальное значение 15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483630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0000"/>
                </a:solidFill>
              </a:rPr>
              <a:t>Ответ: 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20" y="4077072"/>
            <a:ext cx="2564904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3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Решение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524531"/>
              </p:ext>
            </p:extLst>
          </p:nvPr>
        </p:nvGraphicFramePr>
        <p:xfrm>
          <a:off x="502342" y="1412776"/>
          <a:ext cx="8208913" cy="98274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62896"/>
                <a:gridCol w="324746"/>
                <a:gridCol w="324746"/>
                <a:gridCol w="324746"/>
                <a:gridCol w="324746"/>
                <a:gridCol w="324746"/>
                <a:gridCol w="324746"/>
                <a:gridCol w="324746"/>
                <a:gridCol w="324746"/>
                <a:gridCol w="324746"/>
                <a:gridCol w="447573"/>
                <a:gridCol w="447573"/>
                <a:gridCol w="447573"/>
                <a:gridCol w="447573"/>
                <a:gridCol w="447573"/>
                <a:gridCol w="447573"/>
                <a:gridCol w="447573"/>
                <a:gridCol w="447573"/>
                <a:gridCol w="447573"/>
                <a:gridCol w="447573"/>
                <a:gridCol w="447573"/>
              </a:tblGrid>
              <a:tr h="491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05803"/>
              </p:ext>
            </p:extLst>
          </p:nvPr>
        </p:nvGraphicFramePr>
        <p:xfrm>
          <a:off x="539552" y="4077072"/>
          <a:ext cx="8064891" cy="1126758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044587"/>
                <a:gridCol w="737978"/>
                <a:gridCol w="737978"/>
                <a:gridCol w="737978"/>
                <a:gridCol w="737978"/>
                <a:gridCol w="1017098"/>
                <a:gridCol w="1017098"/>
                <a:gridCol w="1017098"/>
                <a:gridCol w="1017098"/>
              </a:tblGrid>
              <a:tr h="563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3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7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15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9552" y="2564904"/>
            <a:ext cx="8136904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ea typeface="Times New Roman"/>
                <a:cs typeface="Times New Roman"/>
              </a:rPr>
              <a:t>Заметим, что количество вариантов меняется только в тех столбцах, где N делится на 3, поэтому из всей таблицы можно оставить только эти столбцы: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5373216"/>
            <a:ext cx="6264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заданное число 20 попадает в последний интервал (от 18 до 21), поэтому …</a:t>
            </a:r>
          </a:p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Ответ </a:t>
            </a:r>
            <a:r>
              <a:rPr lang="ru-RU" sz="4000" b="1" dirty="0">
                <a:solidFill>
                  <a:srgbClr val="C00000"/>
                </a:solidFill>
              </a:rPr>
              <a:t>– 12.</a:t>
            </a:r>
          </a:p>
        </p:txBody>
      </p:sp>
    </p:spTree>
    <p:extLst>
      <p:ext uri="{BB962C8B-B14F-4D97-AF65-F5344CB8AC3E}">
        <p14:creationId xmlns:p14="http://schemas.microsoft.com/office/powerpoint/2010/main" val="40939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Назначение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124744"/>
            <a:ext cx="8229600" cy="5112568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динамическое </a:t>
            </a:r>
            <a:r>
              <a:rPr lang="ru-RU" dirty="0" smtClean="0"/>
              <a:t>программирование </a:t>
            </a:r>
            <a:r>
              <a:rPr lang="ru-RU" dirty="0"/>
              <a:t>– это способ решения сложных задач путем сведения их к более простым задачам того же типа</a:t>
            </a:r>
          </a:p>
          <a:p>
            <a:pPr lvl="0"/>
            <a:r>
              <a:rPr lang="ru-RU" dirty="0"/>
              <a:t>с помощью динамического </a:t>
            </a:r>
            <a:r>
              <a:rPr lang="ru-RU" dirty="0" smtClean="0"/>
              <a:t>программирования </a:t>
            </a:r>
            <a:r>
              <a:rPr lang="ru-RU" dirty="0"/>
              <a:t>решаются задачи, которые требуют полного </a:t>
            </a:r>
            <a:r>
              <a:rPr lang="ru-RU" dirty="0" smtClean="0"/>
              <a:t>перебора вариантов</a:t>
            </a:r>
            <a:r>
              <a:rPr lang="ru-RU" dirty="0"/>
              <a:t>:</a:t>
            </a:r>
          </a:p>
          <a:p>
            <a:pPr marL="2060575" lvl="1" indent="-260350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«подсчитайте количество вариантов…»</a:t>
            </a:r>
          </a:p>
          <a:p>
            <a:pPr marL="2060575" lvl="1" indent="-260350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«как оптимально распределить…»</a:t>
            </a:r>
          </a:p>
          <a:p>
            <a:pPr marL="2060575" lvl="1" indent="-260350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«найдите оптимальный маршрут…»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2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888" y="1124744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У исполнителя Калькулятор две команды, которым присвоены номера:</a:t>
            </a:r>
          </a:p>
          <a:p>
            <a:pPr marL="0" indent="2511425">
              <a:buNone/>
            </a:pPr>
            <a:r>
              <a:rPr lang="ru-RU" b="1" dirty="0">
                <a:solidFill>
                  <a:srgbClr val="C00000"/>
                </a:solidFill>
              </a:rPr>
              <a:t>1. прибавь 2</a:t>
            </a:r>
            <a:endParaRPr lang="ru-RU" dirty="0">
              <a:solidFill>
                <a:srgbClr val="C00000"/>
              </a:solidFill>
            </a:endParaRPr>
          </a:p>
          <a:p>
            <a:pPr marL="0" indent="2511425">
              <a:buNone/>
            </a:pPr>
            <a:r>
              <a:rPr lang="ru-RU" b="1" dirty="0">
                <a:solidFill>
                  <a:srgbClr val="C00000"/>
                </a:solidFill>
              </a:rPr>
              <a:t>2. умножь на 3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>Сколько есть программ, которые число 1 преобразуют в число </a:t>
            </a:r>
            <a:r>
              <a:rPr lang="ru-RU" dirty="0" smtClean="0"/>
              <a:t>25</a:t>
            </a:r>
            <a:r>
              <a:rPr lang="ru-RU" dirty="0"/>
              <a:t>?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839483" cy="31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2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Решение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 способ, составление графа)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42" name="Picture 18" descr="http://www.mai.ru/science/trudy/articles/num3/article2/imag/pic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7910"/>
            <a:ext cx="8064896" cy="520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5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0"/>
            <a:ext cx="27718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Решение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40077"/>
              </p:ext>
            </p:extLst>
          </p:nvPr>
        </p:nvGraphicFramePr>
        <p:xfrm>
          <a:off x="457200" y="2924944"/>
          <a:ext cx="8147243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711"/>
                <a:gridCol w="626711"/>
                <a:gridCol w="626711"/>
                <a:gridCol w="626711"/>
                <a:gridCol w="626711"/>
                <a:gridCol w="626711"/>
                <a:gridCol w="626711"/>
                <a:gridCol w="626711"/>
                <a:gridCol w="626711"/>
                <a:gridCol w="626711"/>
                <a:gridCol w="626711"/>
                <a:gridCol w="626711"/>
                <a:gridCol w="626711"/>
              </a:tblGrid>
              <a:tr h="62576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25</a:t>
                      </a:r>
                      <a:endParaRPr lang="ru-RU" sz="2800" dirty="0"/>
                    </a:p>
                  </a:txBody>
                  <a:tcPr/>
                </a:tc>
              </a:tr>
              <a:tr h="59837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931"/>
            <a:ext cx="242667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5960124"/>
            <a:ext cx="3036413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/>
                <a:cs typeface="Times New Roman"/>
              </a:rPr>
              <a:t>Ответ: </a:t>
            </a:r>
            <a:r>
              <a:rPr lang="ru-RU" sz="3200" b="1" dirty="0" smtClean="0">
                <a:solidFill>
                  <a:srgbClr val="C00000"/>
                </a:solidFill>
                <a:highlight>
                  <a:srgbClr val="FFFF00"/>
                </a:highlight>
                <a:ea typeface="Times New Roman"/>
                <a:cs typeface="Times New Roman"/>
              </a:rPr>
              <a:t>8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36712"/>
            <a:ext cx="4572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</a:rPr>
              <a:t>1. прибавь 2</a:t>
            </a:r>
            <a:endParaRPr lang="ru-RU" sz="3200" dirty="0">
              <a:solidFill>
                <a:srgbClr val="C0000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</a:rPr>
              <a:t>2. умножь на 3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1547664" y="2012418"/>
            <a:ext cx="1584176" cy="552486"/>
          </a:xfrm>
          <a:prstGeom prst="borderCallout1">
            <a:avLst>
              <a:gd name="adj1" fmla="val 22803"/>
              <a:gd name="adj2" fmla="val -3267"/>
              <a:gd name="adj3" fmla="val 197090"/>
              <a:gd name="adj4" fmla="val -253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3=1+2;  3=1*3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Всего 2 пути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2411760" y="2012418"/>
            <a:ext cx="1584176" cy="552486"/>
          </a:xfrm>
          <a:prstGeom prst="borderCallout1">
            <a:avLst>
              <a:gd name="adj1" fmla="val 22803"/>
              <a:gd name="adj2" fmla="val -3267"/>
              <a:gd name="adj3" fmla="val 197090"/>
              <a:gd name="adj4" fmla="val -253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5=3+2;  а в 3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Всего 2 пути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2897560" y="2012418"/>
            <a:ext cx="1584176" cy="552486"/>
          </a:xfrm>
          <a:prstGeom prst="borderCallout1">
            <a:avLst>
              <a:gd name="adj1" fmla="val 22803"/>
              <a:gd name="adj2" fmla="val -3267"/>
              <a:gd name="adj3" fmla="val 197090"/>
              <a:gd name="adj4" fmla="val -253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7=5+2;  а в 5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Всего 2 пути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3995936" y="2012418"/>
            <a:ext cx="3096344" cy="552486"/>
          </a:xfrm>
          <a:prstGeom prst="borderCallout1">
            <a:avLst>
              <a:gd name="adj1" fmla="val 22803"/>
              <a:gd name="adj2" fmla="val -3267"/>
              <a:gd name="adj3" fmla="val 197090"/>
              <a:gd name="adj4" fmla="val -253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9=7+2;  9=3*3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7 два пути + в 3 два пути =4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4283968" y="2012418"/>
            <a:ext cx="1584176" cy="552486"/>
          </a:xfrm>
          <a:prstGeom prst="borderCallout1">
            <a:avLst>
              <a:gd name="adj1" fmla="val 22803"/>
              <a:gd name="adj2" fmla="val -3267"/>
              <a:gd name="adj3" fmla="val 197090"/>
              <a:gd name="adj4" fmla="val -253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11=9+2;  а в 9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Всего 4 пути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4951842" y="2012418"/>
            <a:ext cx="2221447" cy="552486"/>
          </a:xfrm>
          <a:prstGeom prst="borderCallout1">
            <a:avLst>
              <a:gd name="adj1" fmla="val 22803"/>
              <a:gd name="adj2" fmla="val -3267"/>
              <a:gd name="adj3" fmla="val 197090"/>
              <a:gd name="adj4" fmla="val -253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13=11+2;  а в 11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Всего 4 пути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носка 1 12"/>
          <p:cNvSpPr/>
          <p:nvPr/>
        </p:nvSpPr>
        <p:spPr>
          <a:xfrm flipH="1">
            <a:off x="1403648" y="4221088"/>
            <a:ext cx="3210530" cy="552486"/>
          </a:xfrm>
          <a:prstGeom prst="borderCallout1">
            <a:avLst>
              <a:gd name="adj1" fmla="val 22803"/>
              <a:gd name="adj2" fmla="val -3267"/>
              <a:gd name="adj3" fmla="val -140966"/>
              <a:gd name="adj4" fmla="val -132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15=13+2;  15=5*3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13 – 4 пути, в 5 - 2 пути= 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5652120" y="4221088"/>
            <a:ext cx="2676643" cy="552486"/>
          </a:xfrm>
          <a:prstGeom prst="borderCallout1">
            <a:avLst>
              <a:gd name="adj1" fmla="val 22803"/>
              <a:gd name="adj2" fmla="val -3267"/>
              <a:gd name="adj3" fmla="val -148008"/>
              <a:gd name="adj4" fmla="val 258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19=17+2;  а в 17 – 6 путей</a:t>
            </a:r>
          </a:p>
        </p:txBody>
      </p:sp>
      <p:sp>
        <p:nvSpPr>
          <p:cNvPr id="15" name="Выноска 1 14"/>
          <p:cNvSpPr/>
          <p:nvPr/>
        </p:nvSpPr>
        <p:spPr>
          <a:xfrm>
            <a:off x="4109192" y="4854436"/>
            <a:ext cx="2676643" cy="552486"/>
          </a:xfrm>
          <a:prstGeom prst="borderCallout1">
            <a:avLst>
              <a:gd name="adj1" fmla="val 22803"/>
              <a:gd name="adj2" fmla="val -3267"/>
              <a:gd name="adj3" fmla="val -273019"/>
              <a:gd name="adj4" fmla="val 683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17=15+2;  а в 15 – 6 путей</a:t>
            </a:r>
          </a:p>
        </p:txBody>
      </p:sp>
      <p:sp>
        <p:nvSpPr>
          <p:cNvPr id="16" name="Выноска 1 15"/>
          <p:cNvSpPr/>
          <p:nvPr/>
        </p:nvSpPr>
        <p:spPr>
          <a:xfrm>
            <a:off x="4614178" y="4855152"/>
            <a:ext cx="3231264" cy="552486"/>
          </a:xfrm>
          <a:prstGeom prst="borderCallout1">
            <a:avLst>
              <a:gd name="adj1" fmla="val 22803"/>
              <a:gd name="adj2" fmla="val -3267"/>
              <a:gd name="adj3" fmla="val -264215"/>
              <a:gd name="adj4" fmla="val 784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21=19+2;  21=7*3,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19 – 6 путей+ в 7 – 2  пути = 8</a:t>
            </a:r>
          </a:p>
        </p:txBody>
      </p:sp>
      <p:sp>
        <p:nvSpPr>
          <p:cNvPr id="17" name="Выноска 1 16"/>
          <p:cNvSpPr/>
          <p:nvPr/>
        </p:nvSpPr>
        <p:spPr>
          <a:xfrm>
            <a:off x="4004614" y="5517232"/>
            <a:ext cx="2676643" cy="552486"/>
          </a:xfrm>
          <a:prstGeom prst="borderCallout1">
            <a:avLst>
              <a:gd name="adj1" fmla="val 22803"/>
              <a:gd name="adj2" fmla="val -3267"/>
              <a:gd name="adj3" fmla="val -380422"/>
              <a:gd name="adj4" fmla="val 1407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23=21+2;  а в 21 – 8 путей</a:t>
            </a:r>
          </a:p>
        </p:txBody>
      </p:sp>
      <p:sp>
        <p:nvSpPr>
          <p:cNvPr id="18" name="Выноска 1 17"/>
          <p:cNvSpPr/>
          <p:nvPr/>
        </p:nvSpPr>
        <p:spPr>
          <a:xfrm>
            <a:off x="6219616" y="5517232"/>
            <a:ext cx="2676643" cy="552486"/>
          </a:xfrm>
          <a:prstGeom prst="borderCallout1">
            <a:avLst>
              <a:gd name="adj1" fmla="val 22803"/>
              <a:gd name="adj2" fmla="val -3267"/>
              <a:gd name="adj3" fmla="val -392747"/>
              <a:gd name="adj4" fmla="val 800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25=23+2;  а в 23 – 8 путей</a:t>
            </a:r>
          </a:p>
        </p:txBody>
      </p:sp>
    </p:spTree>
    <p:extLst>
      <p:ext uri="{BB962C8B-B14F-4D97-AF65-F5344CB8AC3E}">
        <p14:creationId xmlns:p14="http://schemas.microsoft.com/office/powerpoint/2010/main" val="17104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Задание 1: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  <a:solidFill>
            <a:srgbClr val="FFCC99">
              <a:alpha val="67000"/>
            </a:srgbClr>
          </a:solidFill>
        </p:spPr>
        <p:txBody>
          <a:bodyPr>
            <a:noAutofit/>
          </a:bodyPr>
          <a:lstStyle/>
          <a:p>
            <a:r>
              <a:rPr lang="ru-RU" sz="2800" i="1" dirty="0" smtClean="0"/>
              <a:t>Исполнитель </a:t>
            </a:r>
            <a:r>
              <a:rPr lang="ru-RU" sz="2800" i="1" dirty="0"/>
              <a:t>Май4 преобразует число, записанное на экране. У исполнителя</a:t>
            </a:r>
            <a:endParaRPr lang="ru-RU" sz="2800" dirty="0"/>
          </a:p>
          <a:p>
            <a:r>
              <a:rPr lang="ru-RU" sz="2800" i="1" dirty="0"/>
              <a:t>три команды, которым присвоены номера:</a:t>
            </a:r>
            <a:endParaRPr lang="ru-RU" sz="2800" dirty="0"/>
          </a:p>
          <a:p>
            <a:r>
              <a:rPr lang="ru-RU" sz="2800" b="1" dirty="0"/>
              <a:t>1. прибавь 1</a:t>
            </a:r>
            <a:endParaRPr lang="ru-RU" sz="2800" dirty="0"/>
          </a:p>
          <a:p>
            <a:r>
              <a:rPr lang="ru-RU" sz="2800" b="1" dirty="0"/>
              <a:t>2. прибавь 2</a:t>
            </a:r>
            <a:endParaRPr lang="ru-RU" sz="2800" dirty="0"/>
          </a:p>
          <a:p>
            <a:r>
              <a:rPr lang="ru-RU" sz="2800" b="1" dirty="0"/>
              <a:t>3. прибавь 4</a:t>
            </a:r>
            <a:endParaRPr lang="ru-RU" sz="2800" dirty="0"/>
          </a:p>
          <a:p>
            <a:r>
              <a:rPr lang="ru-RU" sz="2800" i="1" dirty="0"/>
              <a:t>Первая из них увеличивает число на экране на 1, вторая увеличивает это число на 2, а третья – на 4. Программа для исполнителя Май4 – это последовательность команд. Сколько есть программ, которые число 21 преобразуют в число 30?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9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Решение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 способ, составление таблицы)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  <a:solidFill>
            <a:srgbClr val="FFCC99">
              <a:alpha val="67000"/>
            </a:srgbClr>
          </a:solidFill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заметим, что при выполнении любой из команд число увеличивается (не может уменьшаться)</a:t>
            </a:r>
          </a:p>
          <a:p>
            <a:pPr lvl="0"/>
            <a:r>
              <a:rPr lang="ru-RU" dirty="0"/>
              <a:t>все числа, меньшие начального числа 21, с помощью этого исполнителя получить нельзя, для них количество программ будет равно 0</a:t>
            </a:r>
          </a:p>
          <a:p>
            <a:pPr lvl="0"/>
            <a:r>
              <a:rPr lang="ru-RU" dirty="0"/>
              <a:t>для начального числа 21 количество программ равно 1: существует только одна пустая программа, не содержащая ни одной команды; </a:t>
            </a:r>
            <a:endParaRPr lang="ru-RU" dirty="0" smtClean="0"/>
          </a:p>
          <a:p>
            <a:pPr lvl="0"/>
            <a:r>
              <a:rPr lang="ru-RU" dirty="0" smtClean="0"/>
              <a:t>теперь </a:t>
            </a:r>
            <a:r>
              <a:rPr lang="ru-RU" dirty="0"/>
              <a:t>рассмотрим общий </a:t>
            </a:r>
            <a:r>
              <a:rPr lang="ru-RU" dirty="0" smtClean="0"/>
              <a:t>случай решения 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любое </a:t>
            </a:r>
            <a:r>
              <a:rPr lang="ru-RU" dirty="0"/>
              <a:t>число </a:t>
            </a:r>
            <a:r>
              <a:rPr lang="en-US" dirty="0"/>
              <a:t>N </a:t>
            </a:r>
            <a:r>
              <a:rPr lang="ru-RU" dirty="0"/>
              <a:t>&gt; 21 могло быть получено одной из трёх операций сложения соответственно из чисел N-1, N-2 и N-4, поэтому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165304"/>
            <a:ext cx="340741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16" y="5013176"/>
            <a:ext cx="1925935" cy="47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5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Решение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308378"/>
              </p:ext>
            </p:extLst>
          </p:nvPr>
        </p:nvGraphicFramePr>
        <p:xfrm>
          <a:off x="611564" y="3501008"/>
          <a:ext cx="7920876" cy="165618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94066"/>
                <a:gridCol w="732681"/>
                <a:gridCol w="732681"/>
                <a:gridCol w="732681"/>
                <a:gridCol w="732681"/>
                <a:gridCol w="732681"/>
                <a:gridCol w="732681"/>
                <a:gridCol w="732681"/>
                <a:gridCol w="732681"/>
                <a:gridCol w="732681"/>
                <a:gridCol w="732681"/>
              </a:tblGrid>
              <a:tr h="828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N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</a:t>
                      </a:r>
                      <a:r>
                        <a:rPr lang="en-US" sz="3600" dirty="0">
                          <a:effectLst/>
                        </a:rPr>
                        <a:t>1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</a:t>
                      </a:r>
                      <a:r>
                        <a:rPr lang="en-US" sz="3600" dirty="0">
                          <a:effectLst/>
                        </a:rPr>
                        <a:t>2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</a:t>
                      </a:r>
                      <a:r>
                        <a:rPr lang="en-US" sz="3600" dirty="0">
                          <a:effectLst/>
                        </a:rPr>
                        <a:t>3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</a:t>
                      </a:r>
                      <a:r>
                        <a:rPr lang="en-US" sz="3600" dirty="0">
                          <a:effectLst/>
                        </a:rPr>
                        <a:t>4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25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</a:t>
                      </a:r>
                      <a:r>
                        <a:rPr lang="en-US" sz="3600" dirty="0">
                          <a:effectLst/>
                        </a:rPr>
                        <a:t>6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</a:t>
                      </a:r>
                      <a:r>
                        <a:rPr lang="en-US" sz="3600" dirty="0">
                          <a:effectLst/>
                        </a:rPr>
                        <a:t>7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</a:t>
                      </a:r>
                      <a:r>
                        <a:rPr lang="en-US" sz="3600" dirty="0">
                          <a:effectLst/>
                        </a:rPr>
                        <a:t>8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</a:t>
                      </a:r>
                      <a:r>
                        <a:rPr lang="en-US" sz="3600" dirty="0">
                          <a:effectLst/>
                        </a:rPr>
                        <a:t>9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3</a:t>
                      </a:r>
                      <a:r>
                        <a:rPr lang="en-US" sz="3600" dirty="0">
                          <a:effectLst/>
                        </a:rPr>
                        <a:t>0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1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1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2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3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6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10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18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31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5</a:t>
                      </a:r>
                      <a:r>
                        <a:rPr lang="ru-RU" sz="3600" dirty="0">
                          <a:effectLst/>
                        </a:rPr>
                        <a:t>5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96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1484784"/>
            <a:ext cx="252028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</a:rPr>
              <a:t>1. </a:t>
            </a:r>
            <a:r>
              <a:rPr lang="ru-RU" sz="2800" b="1" dirty="0" smtClean="0">
                <a:solidFill>
                  <a:prstClr val="black"/>
                </a:solidFill>
              </a:rPr>
              <a:t> прибавь </a:t>
            </a:r>
            <a:r>
              <a:rPr lang="ru-RU" sz="2800" b="1" dirty="0">
                <a:solidFill>
                  <a:prstClr val="black"/>
                </a:solidFill>
              </a:rPr>
              <a:t>1</a:t>
            </a:r>
            <a:endParaRPr lang="ru-RU" sz="28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</a:rPr>
              <a:t>2. </a:t>
            </a:r>
            <a:r>
              <a:rPr lang="ru-RU" sz="2800" b="1" dirty="0" smtClean="0">
                <a:solidFill>
                  <a:prstClr val="black"/>
                </a:solidFill>
              </a:rPr>
              <a:t> прибавь </a:t>
            </a:r>
            <a:r>
              <a:rPr lang="ru-RU" sz="2800" b="1" dirty="0">
                <a:solidFill>
                  <a:prstClr val="black"/>
                </a:solidFill>
              </a:rPr>
              <a:t>2</a:t>
            </a:r>
            <a:endParaRPr lang="ru-RU" sz="28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</a:rPr>
              <a:t>3. </a:t>
            </a:r>
            <a:r>
              <a:rPr lang="ru-RU" sz="2800" b="1" dirty="0" smtClean="0">
                <a:solidFill>
                  <a:prstClr val="black"/>
                </a:solidFill>
              </a:rPr>
              <a:t> прибавь </a:t>
            </a:r>
            <a:r>
              <a:rPr lang="ru-RU" sz="2800" b="1" dirty="0">
                <a:solidFill>
                  <a:prstClr val="black"/>
                </a:solidFill>
              </a:rPr>
              <a:t>4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03738" y="5661248"/>
            <a:ext cx="3036413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/>
                <a:cs typeface="Times New Roman"/>
              </a:rPr>
              <a:t>Ответ: </a:t>
            </a:r>
            <a:r>
              <a:rPr lang="ru-RU" sz="3200" b="1" dirty="0" smtClean="0">
                <a:solidFill>
                  <a:srgbClr val="C00000"/>
                </a:solidFill>
                <a:highlight>
                  <a:srgbClr val="FFFF00"/>
                </a:highlight>
                <a:ea typeface="Times New Roman"/>
                <a:cs typeface="Times New Roman"/>
              </a:rPr>
              <a:t>96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41" y="620688"/>
            <a:ext cx="3249275" cy="32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5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23317"/>
            <a:ext cx="7992888" cy="4525963"/>
          </a:xfrm>
          <a:solidFill>
            <a:srgbClr val="FFCC99">
              <a:alpha val="54000"/>
            </a:srgb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/>
              <a:t>У исполнителя </a:t>
            </a:r>
            <a:r>
              <a:rPr lang="ru-RU" i="1" dirty="0" err="1"/>
              <a:t>Утроитель</a:t>
            </a:r>
            <a:r>
              <a:rPr lang="ru-RU" i="1" dirty="0"/>
              <a:t> две команды, которым присвоены номера: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1. прибавь 1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2. умножь на 3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Первая из них увеличивает число на экране на 1, вторая – утраивает его.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Программа для </a:t>
            </a:r>
            <a:r>
              <a:rPr lang="ru-RU" i="1" dirty="0" err="1"/>
              <a:t>Утроителя</a:t>
            </a:r>
            <a:r>
              <a:rPr lang="ru-RU" i="1" dirty="0"/>
              <a:t> – это последовательность команд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i="1" dirty="0"/>
              <a:t>Сколько есть программ, которые число 1 преобразуют в число 20?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6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869</Words>
  <Application>Microsoft Office PowerPoint</Application>
  <PresentationFormat>Экран (4:3)</PresentationFormat>
  <Paragraphs>278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Исполнитель  «Калькулятор»</vt:lpstr>
      <vt:lpstr>Назначение</vt:lpstr>
      <vt:lpstr>Задача</vt:lpstr>
      <vt:lpstr>Решение  (1 способ, составление графа) </vt:lpstr>
      <vt:lpstr>Решение </vt:lpstr>
      <vt:lpstr>Задание 1:</vt:lpstr>
      <vt:lpstr>Решение  (2 способ, составление таблицы) </vt:lpstr>
      <vt:lpstr>Решение</vt:lpstr>
      <vt:lpstr>Задание 2</vt:lpstr>
      <vt:lpstr>Решение</vt:lpstr>
      <vt:lpstr>Задание 3</vt:lpstr>
      <vt:lpstr>Решение </vt:lpstr>
      <vt:lpstr>Решение</vt:lpstr>
    </vt:vector>
  </TitlesOfParts>
  <Company>Infa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Динамические модели</dc:title>
  <dc:creator>panteleeva</dc:creator>
  <cp:lastModifiedBy>panteleeva</cp:lastModifiedBy>
  <cp:revision>16</cp:revision>
  <dcterms:created xsi:type="dcterms:W3CDTF">2014-10-06T13:08:52Z</dcterms:created>
  <dcterms:modified xsi:type="dcterms:W3CDTF">2015-04-24T13:15:36Z</dcterms:modified>
</cp:coreProperties>
</file>