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7" r:id="rId2"/>
    <p:sldId id="256" r:id="rId3"/>
    <p:sldId id="257" r:id="rId4"/>
    <p:sldId id="269" r:id="rId5"/>
    <p:sldId id="258" r:id="rId6"/>
    <p:sldId id="266" r:id="rId7"/>
    <p:sldId id="268" r:id="rId8"/>
    <p:sldId id="267" r:id="rId9"/>
    <p:sldId id="276" r:id="rId10"/>
    <p:sldId id="275" r:id="rId11"/>
    <p:sldId id="262" r:id="rId12"/>
    <p:sldId id="265" r:id="rId13"/>
    <p:sldId id="264" r:id="rId14"/>
    <p:sldId id="259" r:id="rId15"/>
    <p:sldId id="261" r:id="rId16"/>
    <p:sldId id="278" r:id="rId17"/>
    <p:sldId id="279" r:id="rId18"/>
    <p:sldId id="273" r:id="rId19"/>
    <p:sldId id="274" r:id="rId20"/>
  </p:sldIdLst>
  <p:sldSz cx="9144000" cy="6858000" type="screen4x3"/>
  <p:notesSz cx="6761163" cy="99425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B09AB-FCCE-4654-AB42-B79EB1CBD77A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1E652-7F2B-4901-A8BC-DEB51E4C5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4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E652-7F2B-4901-A8BC-DEB51E4C59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9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Реализация принципа интеграции (требование ФГОС ДО): взаимопроникновение и взаимодействие отдельных ОО, обеспечивающих</a:t>
            </a:r>
            <a:r>
              <a:rPr lang="ru-RU" baseline="0" dirty="0" smtClean="0"/>
              <a:t> целостность образовательного процесса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E652-7F2B-4901-A8BC-DEB51E4C59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6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prstClr val="black"/>
                </a:solidFill>
                <a:ea typeface="+mj-ea"/>
                <a:cs typeface="+mj-cs"/>
              </a:rPr>
              <a:t>Районное </a:t>
            </a:r>
            <a:r>
              <a:rPr lang="ru-RU" sz="4400" b="1" i="1" dirty="0">
                <a:solidFill>
                  <a:prstClr val="black"/>
                </a:solidFill>
                <a:ea typeface="+mj-ea"/>
                <a:cs typeface="+mj-cs"/>
              </a:rPr>
              <a:t>методическое объединение руководителей </a:t>
            </a:r>
            <a:r>
              <a:rPr lang="ru-RU" sz="4400" b="1" i="1" dirty="0" smtClean="0">
                <a:solidFill>
                  <a:prstClr val="black"/>
                </a:solidFill>
                <a:ea typeface="+mj-ea"/>
                <a:cs typeface="+mj-cs"/>
              </a:rPr>
              <a:t>изобразительной деятельности</a:t>
            </a:r>
          </a:p>
          <a:p>
            <a:pPr marL="0" indent="0" algn="ctr">
              <a:buNone/>
            </a:pPr>
            <a:endParaRPr lang="ru-RU" sz="4400" b="1" i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prstClr val="black"/>
                </a:solidFill>
                <a:ea typeface="+mj-ea"/>
                <a:cs typeface="+mj-cs"/>
              </a:rPr>
              <a:t>МДОУ д/с №7 «Колокольчик»</a:t>
            </a:r>
            <a:endParaRPr lang="ru-RU" b="1" i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prstClr val="black"/>
                </a:solidFill>
                <a:ea typeface="+mj-ea"/>
                <a:cs typeface="+mj-cs"/>
              </a:rPr>
              <a:t>2015 год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07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44648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2800" y="1600200"/>
            <a:ext cx="2819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Педагогический проект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4771" y="3200400"/>
            <a:ext cx="2743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Проект педагога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62600" y="3205843"/>
            <a:ext cx="2692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Детский проект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0900" y="4546600"/>
            <a:ext cx="3327400" cy="1204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Субъект деятельности –педагог, дети - исполнители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0" y="4510314"/>
            <a:ext cx="33147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Субъект деятельности – дети, педагог </a:t>
            </a:r>
            <a:r>
              <a:rPr lang="ru-RU" b="1" dirty="0" smtClean="0">
                <a:solidFill>
                  <a:schemeClr val="tx1"/>
                </a:solidFill>
              </a:rPr>
              <a:t>– помощник, партнер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743200" y="27432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>
            <a:off x="6197600" y="2596243"/>
            <a:ext cx="711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286000" y="4038600"/>
            <a:ext cx="0" cy="50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0"/>
          </p:cNvCxnSpPr>
          <p:nvPr/>
        </p:nvCxnSpPr>
        <p:spPr>
          <a:xfrm>
            <a:off x="6553200" y="4038600"/>
            <a:ext cx="247650" cy="471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3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905000"/>
          </a:xfrm>
        </p:spPr>
        <p:txBody>
          <a:bodyPr/>
          <a:lstStyle/>
          <a:p>
            <a:pPr indent="95250">
              <a:lnSpc>
                <a:spcPct val="115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800" b="1" u="sng" dirty="0">
                <a:latin typeface="Verdana"/>
                <a:ea typeface="Times New Roman"/>
                <a:cs typeface="Times New Roman"/>
              </a:rPr>
              <a:t>Основные этапы метода проектов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dirty="0">
                <a:latin typeface="Verdana"/>
                <a:ea typeface="Times New Roman"/>
                <a:cs typeface="Times New Roman"/>
              </a:rPr>
              <a:t> 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sz="2000" b="1" dirty="0" smtClean="0"/>
              <a:t>Целеполагание</a:t>
            </a:r>
            <a:r>
              <a:rPr lang="ru-RU" sz="2000" b="1" dirty="0"/>
              <a:t>:</a:t>
            </a:r>
            <a:r>
              <a:rPr lang="ru-RU" sz="2000" dirty="0"/>
              <a:t> педагог помогает детям/ребёнку выбрать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наиболее </a:t>
            </a:r>
            <a:r>
              <a:rPr lang="ru-RU" sz="2000" dirty="0"/>
              <a:t>актуальную и посильную для них/него задачу на определённый отрезок времени.</a:t>
            </a:r>
          </a:p>
          <a:p>
            <a:pPr marL="0" indent="0">
              <a:buNone/>
            </a:pPr>
            <a:r>
              <a:rPr lang="ru-RU" sz="2000" b="1" dirty="0"/>
              <a:t>2. Разработка проекта </a:t>
            </a:r>
            <a:r>
              <a:rPr lang="ru-RU" sz="2000" dirty="0"/>
              <a:t>– план деятельности по достижению цели:</a:t>
            </a:r>
          </a:p>
          <a:p>
            <a:pPr marL="0" indent="0">
              <a:buNone/>
            </a:pPr>
            <a:r>
              <a:rPr lang="ru-RU" sz="2000" dirty="0" smtClean="0"/>
              <a:t>* в</a:t>
            </a:r>
            <a:r>
              <a:rPr lang="ru-RU" sz="2000" dirty="0" smtClean="0"/>
              <a:t>опросы </a:t>
            </a:r>
            <a:r>
              <a:rPr lang="ru-RU" sz="2000" dirty="0"/>
              <a:t>к детям: «Что мы знаем о …?», «Что хотим узнать?»,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                       «Как мы будем это делать?»</a:t>
            </a:r>
          </a:p>
          <a:p>
            <a:pPr lvl="0"/>
            <a:r>
              <a:rPr lang="ru-RU" sz="2000" dirty="0" smtClean="0"/>
              <a:t>к </a:t>
            </a:r>
            <a:r>
              <a:rPr lang="ru-RU" sz="2000" dirty="0"/>
              <a:t>кому обратится за помощью (взрослому, педагогу);</a:t>
            </a:r>
          </a:p>
          <a:p>
            <a:pPr lvl="0"/>
            <a:r>
              <a:rPr lang="ru-RU" sz="2000" dirty="0"/>
              <a:t>в каких источниках можно найти информацию;</a:t>
            </a:r>
          </a:p>
          <a:p>
            <a:pPr lvl="0"/>
            <a:r>
              <a:rPr lang="ru-RU" sz="2000" dirty="0"/>
              <a:t>какие предметы использовать (принадлежности, оборудование);</a:t>
            </a:r>
          </a:p>
          <a:p>
            <a:pPr lvl="0"/>
            <a:r>
              <a:rPr lang="ru-RU" sz="2000" dirty="0"/>
              <a:t>с какими предметами научиться работать для достижения цели.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1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r>
              <a:rPr lang="ru-RU" sz="3600" b="1" dirty="0"/>
              <a:t>Пошаговое планирование с детьми предстоящей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785676"/>
              </p:ext>
            </p:extLst>
          </p:nvPr>
        </p:nvGraphicFramePr>
        <p:xfrm>
          <a:off x="457200" y="2514599"/>
          <a:ext cx="822960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94640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необходимо сделать?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Когда?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Где?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Кто будет делать?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Необходи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мые</a:t>
                      </a:r>
                      <a:r>
                        <a:rPr lang="ru-RU" dirty="0" smtClean="0"/>
                        <a:t> материалы?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из этого получится?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990600"/>
          </a:xfrm>
        </p:spPr>
        <p:txBody>
          <a:bodyPr/>
          <a:lstStyle/>
          <a:p>
            <a:r>
              <a:rPr lang="ru-RU" sz="2800" b="1" u="sng" dirty="0">
                <a:solidFill>
                  <a:prstClr val="black"/>
                </a:solidFill>
                <a:latin typeface="Verdana"/>
                <a:ea typeface="Times New Roman"/>
                <a:cs typeface="Times New Roman"/>
              </a:rPr>
              <a:t>Основные этапы метода проектов</a:t>
            </a:r>
            <a:r>
              <a:rPr lang="ru-RU" sz="2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3. Выполнение проекта </a:t>
            </a:r>
            <a:r>
              <a:rPr lang="ru-RU" sz="2000" dirty="0"/>
              <a:t>– практическая часть (по технологической карте).</a:t>
            </a:r>
          </a:p>
          <a:p>
            <a:pPr marL="0" indent="0">
              <a:buNone/>
            </a:pPr>
            <a:r>
              <a:rPr lang="ru-RU" sz="2000" b="1" dirty="0"/>
              <a:t>4. Подведение итогов –</a:t>
            </a:r>
            <a:r>
              <a:rPr lang="ru-RU" sz="2000" dirty="0"/>
              <a:t> определение задач для новых проектов.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3200" b="1" i="1" dirty="0">
                <a:solidFill>
                  <a:prstClr val="black"/>
                </a:solidFill>
                <a:ea typeface="Calibri"/>
                <a:cs typeface="Times New Roman"/>
              </a:rPr>
              <a:t>Матрица создания проекта</a:t>
            </a:r>
            <a: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000" b="1" i="1" dirty="0">
                <a:solidFill>
                  <a:prstClr val="black"/>
                </a:solidFill>
                <a:ea typeface="Calibri"/>
                <a:cs typeface="Times New Roman"/>
              </a:rPr>
              <a:t>(оформление презентации)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u="sng" dirty="0" smtClean="0">
                <a:ea typeface="Calibri"/>
                <a:cs typeface="Times New Roman"/>
              </a:rPr>
              <a:t>Ф</a:t>
            </a:r>
            <a:r>
              <a:rPr lang="ru-RU" sz="1400" b="1" u="sng" dirty="0">
                <a:ea typeface="Calibri"/>
                <a:cs typeface="Times New Roman"/>
              </a:rPr>
              <a:t>. И. О. педагога, категория, МДОУ, год</a:t>
            </a:r>
            <a:endParaRPr lang="ru-RU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u="sng" dirty="0">
                <a:ea typeface="Calibri"/>
                <a:cs typeface="Times New Roman"/>
              </a:rPr>
              <a:t>Название проекта</a:t>
            </a:r>
            <a:endParaRPr lang="ru-RU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u="sng" dirty="0">
                <a:ea typeface="Calibri"/>
                <a:cs typeface="Times New Roman"/>
              </a:rPr>
              <a:t>Тип проекта</a:t>
            </a:r>
            <a:r>
              <a:rPr lang="ru-RU" sz="1400" b="1" dirty="0">
                <a:ea typeface="Calibri"/>
                <a:cs typeface="Times New Roman"/>
              </a:rPr>
              <a:t> (</a:t>
            </a:r>
            <a:r>
              <a:rPr lang="ru-RU" sz="1400" b="1" dirty="0" err="1">
                <a:ea typeface="Calibri"/>
                <a:cs typeface="Times New Roman"/>
              </a:rPr>
              <a:t>исследовательско</a:t>
            </a:r>
            <a:r>
              <a:rPr lang="ru-RU" sz="1400" b="1" dirty="0">
                <a:ea typeface="Calibri"/>
                <a:cs typeface="Times New Roman"/>
              </a:rPr>
              <a:t>-творческий: результат в виде творческого продукта (газета, книга, </a:t>
            </a:r>
            <a:r>
              <a:rPr lang="ru-RU" sz="1400" b="1" dirty="0" err="1">
                <a:ea typeface="Calibri"/>
                <a:cs typeface="Times New Roman"/>
              </a:rPr>
              <a:t>драмматизация</a:t>
            </a:r>
            <a:r>
              <a:rPr lang="ru-RU" sz="1400" b="1" dirty="0">
                <a:ea typeface="Calibri"/>
                <a:cs typeface="Times New Roman"/>
              </a:rPr>
              <a:t>); </a:t>
            </a:r>
            <a:r>
              <a:rPr lang="ru-RU" sz="1400" b="1" dirty="0" err="1">
                <a:ea typeface="Calibri"/>
                <a:cs typeface="Times New Roman"/>
              </a:rPr>
              <a:t>ролево</a:t>
            </a:r>
            <a:r>
              <a:rPr lang="ru-RU" sz="1400" b="1" dirty="0">
                <a:ea typeface="Calibri"/>
                <a:cs typeface="Times New Roman"/>
              </a:rPr>
              <a:t>-игровой (элементы творческих игр); информационно-практико-ориентированный (сбор информации об объекте, создание дизайна группы, ориентировка на социальный заказ); творческий (праздники, выставки).</a:t>
            </a:r>
            <a:endParaRPr lang="ru-RU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u="sng" dirty="0">
                <a:ea typeface="Calibri"/>
                <a:cs typeface="Times New Roman"/>
              </a:rPr>
              <a:t>Состав участников</a:t>
            </a:r>
            <a:endParaRPr lang="ru-RU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u="sng" dirty="0">
                <a:ea typeface="Calibri"/>
                <a:cs typeface="Times New Roman"/>
              </a:rPr>
              <a:t>Проблема/актуальность</a:t>
            </a:r>
            <a:r>
              <a:rPr lang="ru-RU" sz="1400" b="1" dirty="0">
                <a:ea typeface="Calibri"/>
                <a:cs typeface="Times New Roman"/>
              </a:rPr>
              <a:t> (почему выбрана данная тема, в чем дети испытывают трудности)</a:t>
            </a:r>
            <a:endParaRPr lang="ru-RU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u="sng" dirty="0">
                <a:ea typeface="Calibri"/>
                <a:cs typeface="Times New Roman"/>
              </a:rPr>
              <a:t>Планируемое время на реализацию проекта</a:t>
            </a:r>
            <a:r>
              <a:rPr lang="ru-RU" sz="1400" b="1" dirty="0">
                <a:ea typeface="Calibri"/>
                <a:cs typeface="Times New Roman"/>
              </a:rPr>
              <a:t> (продолжительность)</a:t>
            </a:r>
            <a:endParaRPr lang="ru-RU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u="sng" dirty="0">
                <a:ea typeface="Calibri"/>
                <a:cs typeface="Times New Roman"/>
              </a:rPr>
              <a:t>Цель:</a:t>
            </a:r>
            <a:endParaRPr lang="ru-RU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u="sng" dirty="0">
                <a:ea typeface="Calibri"/>
                <a:cs typeface="Times New Roman"/>
              </a:rPr>
              <a:t>Задачи </a:t>
            </a:r>
            <a:r>
              <a:rPr lang="ru-RU" sz="1400" b="1" dirty="0">
                <a:ea typeface="Calibri"/>
                <a:cs typeface="Times New Roman"/>
              </a:rPr>
              <a:t>(развивающая, образовательная, воспитательная):</a:t>
            </a:r>
            <a:endParaRPr lang="ru-RU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u="sng" dirty="0">
                <a:ea typeface="Calibri"/>
                <a:cs typeface="Times New Roman"/>
              </a:rPr>
              <a:t>Ожидаемый результат</a:t>
            </a:r>
            <a:r>
              <a:rPr lang="ru-RU" sz="1400" b="1" dirty="0">
                <a:ea typeface="Calibri"/>
                <a:cs typeface="Times New Roman"/>
              </a:rPr>
              <a:t> (праздник, книга, выставка и </a:t>
            </a:r>
            <a:r>
              <a:rPr lang="ru-RU" sz="1400" b="1" dirty="0" err="1">
                <a:ea typeface="Calibri"/>
                <a:cs typeface="Times New Roman"/>
              </a:rPr>
              <a:t>тд</a:t>
            </a:r>
            <a:r>
              <a:rPr lang="ru-RU" sz="1400" b="1" dirty="0">
                <a:ea typeface="Calibri"/>
                <a:cs typeface="Times New Roman"/>
              </a:rPr>
              <a:t>.)</a:t>
            </a:r>
            <a:endParaRPr lang="ru-RU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u="sng" dirty="0">
                <a:ea typeface="Calibri"/>
                <a:cs typeface="Times New Roman"/>
              </a:rPr>
              <a:t>Реализация проекта.  </a:t>
            </a:r>
            <a:r>
              <a:rPr lang="ru-RU" sz="1400" b="1" dirty="0">
                <a:ea typeface="Calibri"/>
                <a:cs typeface="Times New Roman"/>
              </a:rPr>
              <a:t>(технологическая карта с учетом принципа интеграции ОО)</a:t>
            </a:r>
            <a:endParaRPr lang="ru-RU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b="1" u="sng" dirty="0">
                <a:ea typeface="Calibri"/>
                <a:cs typeface="Times New Roman"/>
              </a:rPr>
              <a:t>Материально-технические ресурсы, необходимые для реализации проекта</a:t>
            </a:r>
            <a:endParaRPr lang="ru-RU" sz="1400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b="1" u="sng" dirty="0">
                <a:ea typeface="Calibri"/>
                <a:cs typeface="Times New Roman"/>
              </a:rPr>
              <a:t>Перспективные направления</a:t>
            </a:r>
            <a:r>
              <a:rPr lang="ru-RU" sz="1400" b="1" u="sng" dirty="0" smtClean="0">
                <a:ea typeface="Calibri"/>
                <a:cs typeface="Times New Roman"/>
              </a:rPr>
              <a:t>.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400" b="1" u="sng" dirty="0" smtClean="0">
                <a:ea typeface="Calibri"/>
                <a:cs typeface="Times New Roman"/>
              </a:rPr>
              <a:t>Приложения</a:t>
            </a:r>
            <a:endParaRPr lang="ru-RU" sz="1400" dirty="0">
              <a:ea typeface="Calibri"/>
              <a:cs typeface="Times New Roman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886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a typeface="Calibri"/>
                <a:cs typeface="Times New Roman"/>
              </a:rPr>
              <a:t>Технологическая карта проекта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627520" y="1600200"/>
          <a:ext cx="3888959" cy="4525962"/>
        </p:xfrm>
        <a:graphic>
          <a:graphicData uri="http://schemas.openxmlformats.org/drawingml/2006/table">
            <a:tbl>
              <a:tblPr firstRow="1" firstCol="1" bandRow="1"/>
              <a:tblGrid>
                <a:gridCol w="754927"/>
                <a:gridCol w="661603"/>
                <a:gridCol w="877249"/>
                <a:gridCol w="877249"/>
                <a:gridCol w="717931"/>
              </a:tblGrid>
              <a:tr h="1103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Этапы работы над проектом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Оснащение предметно-развивающей среды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Формы и методы работы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 педагогами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 детьми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 родителями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Подготовительный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Подбор литературы, иллюстраций, изготовление пособий, атрибутов, создание мини-лабораторий, творческой мастреской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Консультации с педагогами, специалистами по теме проекта.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Изучение методич. литературы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Выбор темы проекта.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Сообщение о теме проекта, привлечение к пополнению среды, приглашение на участие в конкурсах и тд.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Основной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Консультация, лектории, семинары-практикумы для педагогов.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Открытые просмотры.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Включение педагогов в работу (н-р: с муз. руковод, инстр. ФЗК, учителем-логопедом, ст. воспитателем)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 видам деятельности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 игровая;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 коммуникативная;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 познавательно-исследовательская;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 восприятие худож. лит-ры и фольклора;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 самообслуж. и бытов. труд;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 конструирование из различн. материалов;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 изобразительная;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 музыкальная;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 двигательная.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Беседы, оформление папок, альбомов, детской журналины, книжек-малышек, экскурсии, фотовыставки, выставки творческих работ, изготовление пособий, атрибутов и тд.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0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Заключительный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Самоанализ педагога (Какая часть проекта оказалась наиболее удачной? Чему научились дети? Что не удалось? Почему?)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Презентация для коллег.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Мастер-класс.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Трансляция опыта (на МО, семинаре, пед. совете и тд.)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Обсуждение того, что нового они узнали, чему научились, что сделали своими руками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Презентация.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Буклет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Выставка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         Совместное мероприятие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273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6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Профессиональные компетентности педагогов ДОО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ru-RU" b="1" dirty="0" smtClean="0"/>
              <a:t>Компетентность в области личностных качеств</a:t>
            </a:r>
          </a:p>
          <a:p>
            <a:r>
              <a:rPr lang="ru-RU" b="1" dirty="0" smtClean="0"/>
              <a:t>Компетентность в области постановки целей и задач </a:t>
            </a:r>
            <a:r>
              <a:rPr lang="ru-RU" b="1" dirty="0" err="1" smtClean="0"/>
              <a:t>пед</a:t>
            </a:r>
            <a:r>
              <a:rPr lang="ru-RU" b="1" dirty="0" smtClean="0"/>
              <a:t>. деятельности</a:t>
            </a:r>
          </a:p>
          <a:p>
            <a:r>
              <a:rPr lang="ru-RU" b="1" dirty="0" smtClean="0"/>
              <a:t>Компетентность  в области мотивации детских видов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3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ru-RU" sz="4000" b="1" dirty="0">
                <a:solidFill>
                  <a:prstClr val="black"/>
                </a:solidFill>
              </a:rPr>
              <a:t>Профессиональные компетентности педагогов ДОО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Компетентность в области обеспечения информационной основы деятельности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Компетентность в области разработки программы деятельности и принятия педагогических </a:t>
            </a:r>
            <a:r>
              <a:rPr lang="ru-RU" b="1" dirty="0" smtClean="0">
                <a:solidFill>
                  <a:prstClr val="black"/>
                </a:solidFill>
              </a:rPr>
              <a:t>решений</a:t>
            </a:r>
            <a:endParaRPr lang="ru-RU" b="1" dirty="0" smtClean="0"/>
          </a:p>
          <a:p>
            <a:r>
              <a:rPr lang="ru-RU" b="1" dirty="0" smtClean="0"/>
              <a:t>Компетентность в области взаимодействия педагога с детьми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8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ПРОЕКТ </a:t>
            </a:r>
            <a:br>
              <a:rPr lang="ru-RU" b="1" dirty="0" smtClean="0"/>
            </a:br>
            <a:r>
              <a:rPr lang="ru-RU" b="1" dirty="0" smtClean="0"/>
              <a:t>«Космические приключения»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Педагог: Фадеева Н.А.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D:\Методические объединения\МО 2015 год\МО 2015 ИЗО\DSCF5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5807714" cy="38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6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ПРОЕКТ</a:t>
            </a:r>
            <a:br>
              <a:rPr lang="ru-RU" b="1" dirty="0" smtClean="0"/>
            </a:br>
            <a:r>
              <a:rPr lang="ru-RU" b="1" dirty="0" smtClean="0"/>
              <a:t>«Сказочные краски»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Педагог: </a:t>
            </a:r>
            <a:r>
              <a:rPr lang="ru-RU" dirty="0" err="1" smtClean="0"/>
              <a:t>Штокова</a:t>
            </a:r>
            <a:r>
              <a:rPr lang="ru-RU" dirty="0" smtClean="0"/>
              <a:t> Л.Е.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5638800" cy="423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2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0"/>
            <a:ext cx="7620000" cy="6858000"/>
          </a:xfrm>
        </p:spPr>
        <p:txBody>
          <a:bodyPr/>
          <a:lstStyle/>
          <a:p>
            <a:r>
              <a:rPr lang="ru-RU" sz="4000" b="1" i="1" dirty="0" smtClean="0">
                <a:latin typeface="Georgia" pitchFamily="18" charset="0"/>
                <a:cs typeface="Times New Roman" panose="02020603050405020304" pitchFamily="18" charset="0"/>
              </a:rPr>
              <a:t>Использование технологии проектной деятельности в работе с </a:t>
            </a:r>
            <a:r>
              <a:rPr lang="ru-RU" sz="4000" b="1" i="1" dirty="0" smtClean="0">
                <a:latin typeface="Georgia" pitchFamily="18" charset="0"/>
                <a:cs typeface="Times New Roman" panose="02020603050405020304" pitchFamily="18" charset="0"/>
              </a:rPr>
              <a:t>дошкольниками</a:t>
            </a:r>
            <a:br>
              <a:rPr lang="ru-RU" sz="4000" b="1" i="1" dirty="0" smtClean="0"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Georgia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Georgia" pitchFamily="18" charset="0"/>
                <a:cs typeface="Times New Roman" panose="02020603050405020304" pitchFamily="18" charset="0"/>
              </a:rPr>
              <a:t>старший воспитатель </a:t>
            </a:r>
            <a:br>
              <a:rPr lang="ru-RU" sz="2800" b="1" dirty="0" smtClean="0"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Georgia" pitchFamily="18" charset="0"/>
                <a:cs typeface="Times New Roman" panose="02020603050405020304" pitchFamily="18" charset="0"/>
              </a:rPr>
              <a:t>МДОУ д/с №7 «Колокольчик» Давыдова И.А.</a:t>
            </a:r>
            <a:endParaRPr lang="ru-RU" sz="2800" b="1" dirty="0"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4603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/>
              <a:t>Главной стратегической задачей государственной образовательной политики РФ в условиях модернизации системы образования, в том числе и дошкольного, является повышение эффективности использования в образовательном процессе современных образовательных технологий. </a:t>
            </a:r>
            <a:endParaRPr lang="ru-RU" sz="3600" dirty="0"/>
          </a:p>
          <a:p>
            <a:pPr marL="0" indent="0" algn="ctr"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 smtClean="0"/>
              <a:t>Образовательная технология </a:t>
            </a:r>
            <a:r>
              <a:rPr lang="ru-RU" sz="4000" b="1" dirty="0" smtClean="0"/>
              <a:t>– </a:t>
            </a:r>
          </a:p>
          <a:p>
            <a:pPr marL="0" indent="0" algn="ctr">
              <a:buNone/>
            </a:pPr>
            <a:r>
              <a:rPr lang="ru-RU" sz="4000" b="1" dirty="0" smtClean="0"/>
              <a:t>условное описание (модель) и реальный процесс осуществления целостной педагогической деятельности.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7930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153400" cy="5257800"/>
          </a:xfrm>
        </p:spPr>
        <p:txBody>
          <a:bodyPr/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834444"/>
            <a:ext cx="7620000" cy="637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1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ea typeface="Calibri"/>
                <a:cs typeface="Calibri"/>
              </a:rPr>
              <a:t>Использование </a:t>
            </a:r>
            <a:endParaRPr lang="ru-RU" sz="2800" b="1" dirty="0" smtClean="0">
              <a:ea typeface="Calibri"/>
              <a:cs typeface="Calibri"/>
            </a:endParaRPr>
          </a:p>
          <a:p>
            <a:pPr marL="6781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a typeface="Calibri"/>
                <a:cs typeface="Calibri"/>
              </a:rPr>
              <a:t>образовательных </a:t>
            </a:r>
            <a:r>
              <a:rPr lang="ru-RU" sz="2800" b="1" dirty="0">
                <a:ea typeface="Calibri"/>
                <a:cs typeface="Calibri"/>
              </a:rPr>
              <a:t>технологий </a:t>
            </a:r>
            <a:endParaRPr lang="ru-RU" sz="2800" b="1" dirty="0" smtClean="0">
              <a:ea typeface="Calibri"/>
              <a:cs typeface="Calibri"/>
            </a:endParaRPr>
          </a:p>
          <a:p>
            <a:pPr marL="6781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a typeface="Calibri"/>
                <a:cs typeface="Calibri"/>
              </a:rPr>
              <a:t>в </a:t>
            </a:r>
            <a:r>
              <a:rPr lang="ru-RU" sz="2800" b="1" dirty="0">
                <a:ea typeface="Calibri"/>
                <a:cs typeface="Calibri"/>
              </a:rPr>
              <a:t>работе ДОУ:</a:t>
            </a:r>
            <a:endParaRPr lang="ru-RU" sz="2800" dirty="0">
              <a:ea typeface="Calibri"/>
              <a:cs typeface="Times New Roman"/>
            </a:endParaRPr>
          </a:p>
          <a:p>
            <a:pPr marL="67818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Calibri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b="1" dirty="0" err="1">
                <a:ea typeface="Calibri"/>
                <a:cs typeface="Calibri"/>
              </a:rPr>
              <a:t>Здоровьесберегающие</a:t>
            </a:r>
            <a:r>
              <a:rPr lang="ru-RU" sz="2400" b="1" dirty="0">
                <a:ea typeface="Calibri"/>
                <a:cs typeface="Calibri"/>
              </a:rPr>
              <a:t> технологии</a:t>
            </a:r>
            <a:r>
              <a:rPr lang="ru-RU" sz="2400" b="1" dirty="0" smtClean="0">
                <a:ea typeface="Calibri"/>
                <a:cs typeface="Calibri"/>
              </a:rPr>
              <a:t>;</a:t>
            </a:r>
            <a:endParaRPr lang="ru-RU" sz="2400" dirty="0" smtClean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b="1" dirty="0" smtClean="0">
                <a:ea typeface="Calibri"/>
                <a:cs typeface="Calibri"/>
              </a:rPr>
              <a:t>Технологии </a:t>
            </a:r>
            <a:r>
              <a:rPr lang="ru-RU" sz="2400" b="1" dirty="0">
                <a:ea typeface="Calibri"/>
                <a:cs typeface="Calibri"/>
              </a:rPr>
              <a:t>исследовательской деятельности;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ea typeface="Calibri"/>
                <a:cs typeface="Calibri"/>
              </a:rPr>
              <a:t>Информационно-коммуникативные технологии;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ea typeface="Calibri"/>
                <a:cs typeface="Calibri"/>
              </a:rPr>
              <a:t>Личностно-ориентированные технологии;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b="1" dirty="0">
                <a:ea typeface="Calibri"/>
                <a:cs typeface="Calibri"/>
              </a:rPr>
              <a:t>Игровые технологии</a:t>
            </a:r>
            <a:r>
              <a:rPr lang="ru-RU" sz="2400" b="1" dirty="0" smtClean="0">
                <a:ea typeface="Calibri"/>
                <a:cs typeface="Calibri"/>
              </a:rPr>
              <a:t>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sz="2400" b="1" dirty="0" smtClean="0">
                <a:ea typeface="Calibri"/>
                <a:cs typeface="Calibri"/>
              </a:rPr>
              <a:t>Технология </a:t>
            </a:r>
            <a:r>
              <a:rPr lang="ru-RU" sz="2400" b="1" dirty="0">
                <a:ea typeface="Calibri"/>
                <a:cs typeface="Calibri"/>
              </a:rPr>
              <a:t>проблемного </a:t>
            </a:r>
            <a:r>
              <a:rPr lang="ru-RU" sz="2400" b="1" dirty="0" smtClean="0">
                <a:ea typeface="Calibri"/>
                <a:cs typeface="Calibri"/>
              </a:rPr>
              <a:t>обучения;</a:t>
            </a:r>
            <a:r>
              <a:rPr lang="ru-RU" sz="2400" b="1" dirty="0" smtClean="0">
                <a:solidFill>
                  <a:prstClr val="black"/>
                </a:solidFill>
                <a:ea typeface="Calibri"/>
                <a:cs typeface="Calibri"/>
              </a:rPr>
              <a:t> </a:t>
            </a: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r>
              <a:rPr lang="ru-RU" sz="2400" b="1" dirty="0">
                <a:solidFill>
                  <a:prstClr val="black"/>
                </a:solidFill>
                <a:ea typeface="Calibri"/>
                <a:cs typeface="Calibri"/>
              </a:rPr>
              <a:t>Технология развивающего </a:t>
            </a:r>
            <a:r>
              <a:rPr lang="ru-RU" sz="2400" b="1" dirty="0" smtClean="0">
                <a:solidFill>
                  <a:prstClr val="black"/>
                </a:solidFill>
                <a:ea typeface="Calibri"/>
                <a:cs typeface="Calibri"/>
              </a:rPr>
              <a:t>обучения и др.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Wingdings"/>
              <a:buChar char=""/>
            </a:pPr>
            <a:endParaRPr lang="ru-RU" sz="2400" b="1" dirty="0" smtClean="0">
              <a:solidFill>
                <a:prstClr val="black"/>
              </a:solidFill>
              <a:ea typeface="Calibri"/>
              <a:cs typeface="Calibri"/>
            </a:endParaRPr>
          </a:p>
          <a:p>
            <a:pPr lvl="0">
              <a:lnSpc>
                <a:spcPct val="115000"/>
              </a:lnSpc>
            </a:pP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endParaRPr lang="ru-RU" b="1" dirty="0" smtClean="0">
              <a:ea typeface="Calibri"/>
              <a:cs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endParaRPr lang="ru-RU" sz="12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021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Технология развивающего </a:t>
            </a:r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обучения</a:t>
            </a:r>
          </a:p>
          <a:p>
            <a:pPr marL="0" indent="0">
              <a:buNone/>
            </a:pPr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технология </a:t>
            </a: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совместного </a:t>
            </a:r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проектирования</a:t>
            </a:r>
          </a:p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р</a:t>
            </a:r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азвитие познавательного интереса </a:t>
            </a:r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дошкольников к </a:t>
            </a:r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различным областям знаний, формирование навыков сотрудничества на основе личностно-ориентированного обучения. 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278914" y="1600200"/>
            <a:ext cx="794657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8073572" y="22098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Метод проектов </a:t>
            </a:r>
            <a:r>
              <a:rPr lang="ru-RU" b="1" dirty="0" smtClean="0"/>
              <a:t>– система обучения, при которой </a:t>
            </a:r>
            <a:r>
              <a:rPr lang="ru-RU" b="1" dirty="0" smtClean="0"/>
              <a:t>обучающиеся (воспитанники) </a:t>
            </a:r>
            <a:r>
              <a:rPr lang="ru-RU" b="1" dirty="0" smtClean="0"/>
              <a:t>приобретают знания в процессе планирования и выполнения постепенно усложняющихся практических заданий – проектов.</a:t>
            </a:r>
          </a:p>
          <a:p>
            <a:pPr marL="0" indent="0">
              <a:buNone/>
            </a:pPr>
            <a:r>
              <a:rPr lang="ru-RU" b="1" i="1" dirty="0" smtClean="0"/>
              <a:t>Цель</a:t>
            </a:r>
            <a:r>
              <a:rPr lang="ru-RU" b="1" dirty="0" smtClean="0"/>
              <a:t> проектных методов – развитие свободной творческой личности ребенка.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17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5334000"/>
          </a:xfrm>
        </p:spPr>
        <p:txBody>
          <a:bodyPr/>
          <a:lstStyle/>
          <a:p>
            <a:r>
              <a:rPr lang="ru-RU" sz="4800" b="1" dirty="0" smtClean="0"/>
              <a:t>Проект</a:t>
            </a:r>
            <a:r>
              <a:rPr lang="ru-RU" sz="4000" b="1" dirty="0" smtClean="0"/>
              <a:t> – </a:t>
            </a:r>
            <a:br>
              <a:rPr lang="ru-RU" sz="4000" b="1" dirty="0" smtClean="0"/>
            </a:br>
            <a:r>
              <a:rPr lang="ru-RU" sz="4000" b="1" dirty="0" smtClean="0"/>
              <a:t>работа, которая должна быть выполнена для достижения ранее определенного результата в рамках заданных сроков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676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429000" y="2136766"/>
            <a:ext cx="1981200" cy="17494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ПРОЕКТ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56229" y="451293"/>
            <a:ext cx="1905000" cy="17643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ОО «</a:t>
            </a:r>
            <a:r>
              <a:rPr lang="ru-RU" b="1" dirty="0" err="1" smtClean="0">
                <a:solidFill>
                  <a:schemeClr val="tx1"/>
                </a:solidFill>
              </a:rPr>
              <a:t>Соц</a:t>
            </a:r>
            <a:r>
              <a:rPr lang="ru-RU" b="1" dirty="0" smtClean="0">
                <a:solidFill>
                  <a:schemeClr val="tx1"/>
                </a:solidFill>
              </a:rPr>
              <a:t> –коммун. </a:t>
            </a:r>
            <a:r>
              <a:rPr lang="ru-RU" b="1" dirty="0" smtClean="0">
                <a:solidFill>
                  <a:schemeClr val="tx1"/>
                </a:solidFill>
              </a:rPr>
              <a:t>развитие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76372" y="401398"/>
            <a:ext cx="1948542" cy="17643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ОО «Познавательное развитие»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19800" y="2590800"/>
            <a:ext cx="1981200" cy="1817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ОО «</a:t>
            </a:r>
            <a:r>
              <a:rPr lang="ru-RU" b="1" dirty="0" err="1" smtClean="0">
                <a:solidFill>
                  <a:schemeClr val="tx1"/>
                </a:solidFill>
              </a:rPr>
              <a:t>Худож</a:t>
            </a:r>
            <a:r>
              <a:rPr lang="ru-RU" b="1" dirty="0" smtClean="0">
                <a:solidFill>
                  <a:schemeClr val="tx1"/>
                </a:solidFill>
              </a:rPr>
              <a:t>.-</a:t>
            </a:r>
            <a:r>
              <a:rPr lang="ru-RU" b="1" dirty="0" err="1" smtClean="0">
                <a:solidFill>
                  <a:schemeClr val="tx1"/>
                </a:solidFill>
              </a:rPr>
              <a:t>эстетич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>
                <a:solidFill>
                  <a:schemeClr val="tx1"/>
                </a:solidFill>
              </a:rPr>
              <a:t>р</a:t>
            </a:r>
            <a:r>
              <a:rPr lang="ru-RU" b="1" dirty="0" smtClean="0">
                <a:solidFill>
                  <a:schemeClr val="tx1"/>
                </a:solidFill>
              </a:rPr>
              <a:t>азвитие»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66800" y="3200400"/>
            <a:ext cx="19812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ОО «Речевое развитие»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08829" y="4572000"/>
            <a:ext cx="1977571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ОО «Физическое развитие»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4" idx="1"/>
            <a:endCxn id="5" idx="5"/>
          </p:cNvCxnSpPr>
          <p:nvPr/>
        </p:nvCxnSpPr>
        <p:spPr>
          <a:xfrm flipH="1" flipV="1">
            <a:off x="3382248" y="1957300"/>
            <a:ext cx="336892" cy="435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7"/>
            <a:endCxn id="6" idx="3"/>
          </p:cNvCxnSpPr>
          <p:nvPr/>
        </p:nvCxnSpPr>
        <p:spPr>
          <a:xfrm flipV="1">
            <a:off x="5120060" y="1907405"/>
            <a:ext cx="241669" cy="485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971800" y="3499757"/>
            <a:ext cx="578894" cy="234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9" idx="0"/>
          </p:cNvCxnSpPr>
          <p:nvPr/>
        </p:nvCxnSpPr>
        <p:spPr>
          <a:xfrm>
            <a:off x="4497614" y="3886200"/>
            <a:ext cx="1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7" idx="2"/>
          </p:cNvCxnSpPr>
          <p:nvPr/>
        </p:nvCxnSpPr>
        <p:spPr>
          <a:xfrm>
            <a:off x="5361729" y="3200400"/>
            <a:ext cx="658071" cy="29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661229" y="1143000"/>
            <a:ext cx="141514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8" idx="0"/>
          </p:cNvCxnSpPr>
          <p:nvPr/>
        </p:nvCxnSpPr>
        <p:spPr>
          <a:xfrm flipH="1">
            <a:off x="2057400" y="2165795"/>
            <a:ext cx="228600" cy="10346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9" idx="2"/>
          </p:cNvCxnSpPr>
          <p:nvPr/>
        </p:nvCxnSpPr>
        <p:spPr>
          <a:xfrm>
            <a:off x="2514600" y="4953000"/>
            <a:ext cx="994229" cy="495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5486400" y="4408714"/>
            <a:ext cx="1143000" cy="10395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6" idx="5"/>
          </p:cNvCxnSpPr>
          <p:nvPr/>
        </p:nvCxnSpPr>
        <p:spPr>
          <a:xfrm flipH="1" flipV="1">
            <a:off x="6739557" y="1907405"/>
            <a:ext cx="270843" cy="6833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4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1221</TotalTime>
  <Words>690</Words>
  <Application>Microsoft Office PowerPoint</Application>
  <PresentationFormat>Экран (4:3)</PresentationFormat>
  <Paragraphs>137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Тема3</vt:lpstr>
      <vt:lpstr>Презентация PowerPoint</vt:lpstr>
      <vt:lpstr>Использование технологии проектной деятельности в работе с дошкольниками  старший воспитатель  МДОУ д/с №7 «Колокольчик» Давыдова И.А.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–  работа, которая должна быть выполнена для достижения ранее определенного результата в рамках заданных сроков</vt:lpstr>
      <vt:lpstr>Презентация PowerPoint</vt:lpstr>
      <vt:lpstr>Презентация PowerPoint</vt:lpstr>
      <vt:lpstr>Основные этапы метода проектов   </vt:lpstr>
      <vt:lpstr>Пошаговое планирование с детьми предстоящей работы </vt:lpstr>
      <vt:lpstr>Основные этапы метода проектов </vt:lpstr>
      <vt:lpstr>Матрица создания проекта (оформление презентации) </vt:lpstr>
      <vt:lpstr>Технологическая карта проекта</vt:lpstr>
      <vt:lpstr>Профессиональные компетентности педагогов ДОО</vt:lpstr>
      <vt:lpstr>Профессиональные компетентности педагогов ДОО</vt:lpstr>
      <vt:lpstr>ПРОЕКТ  «Космические приключения»</vt:lpstr>
      <vt:lpstr>ПРОЕКТ «Сказочные краски»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«Индивидуальная работа логопеда с ребенком, имеющим нарушение интеллекта»</dc:title>
  <dc:creator>СлаваМаша</dc:creator>
  <cp:lastModifiedBy>User</cp:lastModifiedBy>
  <cp:revision>57</cp:revision>
  <cp:lastPrinted>2015-04-16T06:11:16Z</cp:lastPrinted>
  <dcterms:created xsi:type="dcterms:W3CDTF">2013-12-16T19:03:22Z</dcterms:created>
  <dcterms:modified xsi:type="dcterms:W3CDTF">2015-04-23T09:50:43Z</dcterms:modified>
</cp:coreProperties>
</file>