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71" r:id="rId5"/>
    <p:sldId id="259" r:id="rId6"/>
    <p:sldId id="267" r:id="rId7"/>
    <p:sldId id="260" r:id="rId8"/>
    <p:sldId id="269" r:id="rId9"/>
    <p:sldId id="262" r:id="rId10"/>
    <p:sldId id="263" r:id="rId11"/>
    <p:sldId id="265" r:id="rId12"/>
    <p:sldId id="266" r:id="rId13"/>
    <p:sldId id="268" r:id="rId14"/>
    <p:sldId id="27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6D7E6"/>
    <a:srgbClr val="FFCCFF"/>
    <a:srgbClr val="EEFAF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8" autoAdjust="0"/>
    <p:restoredTop sz="94671" autoAdjust="0"/>
  </p:normalViewPr>
  <p:slideViewPr>
    <p:cSldViewPr>
      <p:cViewPr varScale="1">
        <p:scale>
          <a:sx n="96" d="100"/>
          <a:sy n="96" d="100"/>
        </p:scale>
        <p:origin x="-18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80727A-2E31-4617-8488-9AA9A5AE4E63}" type="doc">
      <dgm:prSet loTypeId="urn:microsoft.com/office/officeart/2005/8/layout/pyramid2" loCatId="pyramid" qsTypeId="urn:microsoft.com/office/officeart/2005/8/quickstyle/simple1#2" qsCatId="simple" csTypeId="urn:microsoft.com/office/officeart/2005/8/colors/accent1_2#2" csCatId="accent1" phldr="1"/>
      <dgm:spPr/>
    </dgm:pt>
    <dgm:pt modelId="{DF3A8122-8EEF-4537-9B73-C1E82D9965E3}">
      <dgm:prSet phldrT="[Текст]" custT="1"/>
      <dgm:spPr>
        <a:noFill/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pPr algn="ctr"/>
          <a:r>
            <a:rPr lang="ru-RU" sz="1400" dirty="0" smtClean="0">
              <a:solidFill>
                <a:schemeClr val="tx1"/>
              </a:solidFill>
            </a:rPr>
            <a:t>Информационный блок:</a:t>
          </a:r>
        </a:p>
        <a:p>
          <a:pPr algn="just"/>
          <a:r>
            <a:rPr lang="ru-RU" sz="1400" dirty="0" smtClean="0">
              <a:solidFill>
                <a:schemeClr val="tx1"/>
              </a:solidFill>
            </a:rPr>
            <a:t>Переработка теоретических материалов, написание познавательных рассказов</a:t>
          </a:r>
          <a:endParaRPr lang="ru-RU" sz="1400" dirty="0">
            <a:solidFill>
              <a:schemeClr val="tx1"/>
            </a:solidFill>
          </a:endParaRPr>
        </a:p>
      </dgm:t>
    </dgm:pt>
    <dgm:pt modelId="{099420E4-D6D5-4680-B628-7603C26D488E}" type="parTrans" cxnId="{D332C586-DD71-45DF-87F2-1585093EAC4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F1C46D2-6821-480C-88B7-8A75F8A6C1A2}" type="sibTrans" cxnId="{D332C586-DD71-45DF-87F2-1585093EAC4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00C9D20-9BD5-4C6D-8F3F-BF7DA3B36A02}">
      <dgm:prSet phldrT="[Текст]" custT="1"/>
      <dgm:spPr>
        <a:noFill/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pPr algn="ctr"/>
          <a:r>
            <a:rPr lang="ru-RU" sz="1400" dirty="0" smtClean="0">
              <a:solidFill>
                <a:schemeClr val="tx1"/>
              </a:solidFill>
            </a:rPr>
            <a:t>Технологический блок:</a:t>
          </a:r>
        </a:p>
        <a:p>
          <a:pPr algn="just"/>
          <a:r>
            <a:rPr lang="ru-RU" sz="1400" dirty="0" smtClean="0">
              <a:solidFill>
                <a:schemeClr val="tx1"/>
              </a:solidFill>
            </a:rPr>
            <a:t>Разработка конспектов занятий с использованием развивающего обучения</a:t>
          </a:r>
          <a:endParaRPr lang="ru-RU" sz="1400" dirty="0">
            <a:solidFill>
              <a:schemeClr val="tx1"/>
            </a:solidFill>
          </a:endParaRPr>
        </a:p>
      </dgm:t>
    </dgm:pt>
    <dgm:pt modelId="{099886AF-C566-4D19-88B0-D224F78266B1}" type="parTrans" cxnId="{E953790D-199E-4046-91D2-C8B342B68D9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B8889D6-BEC8-4925-B068-EB888A67F25B}" type="sibTrans" cxnId="{E953790D-199E-4046-91D2-C8B342B68D9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4C1EEFF-843D-40D4-9B58-C29354611083}">
      <dgm:prSet phldrT="[Текст]" custT="1"/>
      <dgm:spPr>
        <a:noFill/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pPr algn="ctr"/>
          <a:r>
            <a:rPr lang="ru-RU" sz="1400" dirty="0" smtClean="0">
              <a:solidFill>
                <a:schemeClr val="tx1"/>
              </a:solidFill>
            </a:rPr>
            <a:t>Организационный блок: </a:t>
          </a:r>
        </a:p>
        <a:p>
          <a:pPr algn="just"/>
          <a:r>
            <a:rPr lang="ru-RU" sz="1400" dirty="0" smtClean="0">
              <a:solidFill>
                <a:schemeClr val="tx1"/>
              </a:solidFill>
            </a:rPr>
            <a:t>Создание предметно – развивающей среды</a:t>
          </a:r>
          <a:endParaRPr lang="ru-RU" sz="1400" dirty="0">
            <a:solidFill>
              <a:schemeClr val="tx1"/>
            </a:solidFill>
          </a:endParaRPr>
        </a:p>
      </dgm:t>
    </dgm:pt>
    <dgm:pt modelId="{10D8C8C1-063E-4983-ADA4-086331A9D65C}" type="parTrans" cxnId="{0E354D52-3882-4C7F-8B59-373126D28B7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6F751DB-DA19-4E5D-84E7-87195670F6A7}" type="sibTrans" cxnId="{0E354D52-3882-4C7F-8B59-373126D28B7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88FD72B-20A1-4BCA-80E3-5BD04A02654F}" type="pres">
      <dgm:prSet presAssocID="{DF80727A-2E31-4617-8488-9AA9A5AE4E63}" presName="compositeShape" presStyleCnt="0">
        <dgm:presLayoutVars>
          <dgm:dir/>
          <dgm:resizeHandles/>
        </dgm:presLayoutVars>
      </dgm:prSet>
      <dgm:spPr/>
    </dgm:pt>
    <dgm:pt modelId="{40469106-1615-41CC-A8D2-2FA78D667A21}" type="pres">
      <dgm:prSet presAssocID="{DF80727A-2E31-4617-8488-9AA9A5AE4E63}" presName="pyramid" presStyleLbl="node1" presStyleIdx="0" presStyleCn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bg2"/>
        </a:solidFill>
        <a:ln>
          <a:noFill/>
        </a:ln>
        <a:effectLst/>
      </dgm:spPr>
    </dgm:pt>
    <dgm:pt modelId="{2F98E6C4-FB31-449C-BEE3-566F49C9FC97}" type="pres">
      <dgm:prSet presAssocID="{DF80727A-2E31-4617-8488-9AA9A5AE4E63}" presName="theList" presStyleCnt="0"/>
      <dgm:spPr/>
    </dgm:pt>
    <dgm:pt modelId="{9C6D99DA-2DD5-415E-9290-DFDBED62979F}" type="pres">
      <dgm:prSet presAssocID="{DF3A8122-8EEF-4537-9B73-C1E82D9965E3}" presName="aNode" presStyleLbl="fgAcc1" presStyleIdx="0" presStyleCnt="3" custScaleX="1329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80D891-0CDC-4D5A-89AF-2D1F432A0FAF}" type="pres">
      <dgm:prSet presAssocID="{DF3A8122-8EEF-4537-9B73-C1E82D9965E3}" presName="aSpace" presStyleCnt="0"/>
      <dgm:spPr/>
    </dgm:pt>
    <dgm:pt modelId="{4A26D275-684A-4F3E-B172-B72BA210362F}" type="pres">
      <dgm:prSet presAssocID="{400C9D20-9BD5-4C6D-8F3F-BF7DA3B36A02}" presName="aNode" presStyleLbl="fgAcc1" presStyleIdx="1" presStyleCnt="3" custScaleX="1362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07F6AE-E289-40AA-A00D-937BBFF3A638}" type="pres">
      <dgm:prSet presAssocID="{400C9D20-9BD5-4C6D-8F3F-BF7DA3B36A02}" presName="aSpace" presStyleCnt="0"/>
      <dgm:spPr/>
    </dgm:pt>
    <dgm:pt modelId="{C581B366-BAEA-4E72-9AD3-A4781C24A7AA}" type="pres">
      <dgm:prSet presAssocID="{14C1EEFF-843D-40D4-9B58-C29354611083}" presName="aNode" presStyleLbl="fgAcc1" presStyleIdx="2" presStyleCnt="3" custScaleX="1379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9288B0-CF9C-49EB-995D-05679670DE1E}" type="pres">
      <dgm:prSet presAssocID="{14C1EEFF-843D-40D4-9B58-C29354611083}" presName="aSpace" presStyleCnt="0"/>
      <dgm:spPr/>
    </dgm:pt>
  </dgm:ptLst>
  <dgm:cxnLst>
    <dgm:cxn modelId="{F394A913-9908-49F1-8602-EA30FB8A3398}" type="presOf" srcId="{14C1EEFF-843D-40D4-9B58-C29354611083}" destId="{C581B366-BAEA-4E72-9AD3-A4781C24A7AA}" srcOrd="0" destOrd="0" presId="urn:microsoft.com/office/officeart/2005/8/layout/pyramid2"/>
    <dgm:cxn modelId="{C8BE3E71-DCD2-4CFC-B7BC-F99F4B40ED9A}" type="presOf" srcId="{DF3A8122-8EEF-4537-9B73-C1E82D9965E3}" destId="{9C6D99DA-2DD5-415E-9290-DFDBED62979F}" srcOrd="0" destOrd="0" presId="urn:microsoft.com/office/officeart/2005/8/layout/pyramid2"/>
    <dgm:cxn modelId="{05C767E7-0F28-4189-A783-2A9CD5EB5370}" type="presOf" srcId="{400C9D20-9BD5-4C6D-8F3F-BF7DA3B36A02}" destId="{4A26D275-684A-4F3E-B172-B72BA210362F}" srcOrd="0" destOrd="0" presId="urn:microsoft.com/office/officeart/2005/8/layout/pyramid2"/>
    <dgm:cxn modelId="{E953790D-199E-4046-91D2-C8B342B68D92}" srcId="{DF80727A-2E31-4617-8488-9AA9A5AE4E63}" destId="{400C9D20-9BD5-4C6D-8F3F-BF7DA3B36A02}" srcOrd="1" destOrd="0" parTransId="{099886AF-C566-4D19-88B0-D224F78266B1}" sibTransId="{FB8889D6-BEC8-4925-B068-EB888A67F25B}"/>
    <dgm:cxn modelId="{536AFFF1-8AF4-433A-9637-6EC43CCB4753}" type="presOf" srcId="{DF80727A-2E31-4617-8488-9AA9A5AE4E63}" destId="{288FD72B-20A1-4BCA-80E3-5BD04A02654F}" srcOrd="0" destOrd="0" presId="urn:microsoft.com/office/officeart/2005/8/layout/pyramid2"/>
    <dgm:cxn modelId="{D332C586-DD71-45DF-87F2-1585093EAC4B}" srcId="{DF80727A-2E31-4617-8488-9AA9A5AE4E63}" destId="{DF3A8122-8EEF-4537-9B73-C1E82D9965E3}" srcOrd="0" destOrd="0" parTransId="{099420E4-D6D5-4680-B628-7603C26D488E}" sibTransId="{2F1C46D2-6821-480C-88B7-8A75F8A6C1A2}"/>
    <dgm:cxn modelId="{0E354D52-3882-4C7F-8B59-373126D28B7D}" srcId="{DF80727A-2E31-4617-8488-9AA9A5AE4E63}" destId="{14C1EEFF-843D-40D4-9B58-C29354611083}" srcOrd="2" destOrd="0" parTransId="{10D8C8C1-063E-4983-ADA4-086331A9D65C}" sibTransId="{86F751DB-DA19-4E5D-84E7-87195670F6A7}"/>
    <dgm:cxn modelId="{88AF2606-D154-46C4-9305-A09982FD670A}" type="presParOf" srcId="{288FD72B-20A1-4BCA-80E3-5BD04A02654F}" destId="{40469106-1615-41CC-A8D2-2FA78D667A21}" srcOrd="0" destOrd="0" presId="urn:microsoft.com/office/officeart/2005/8/layout/pyramid2"/>
    <dgm:cxn modelId="{10EDCB23-3760-43A9-B52F-F1EDD97D3D3A}" type="presParOf" srcId="{288FD72B-20A1-4BCA-80E3-5BD04A02654F}" destId="{2F98E6C4-FB31-449C-BEE3-566F49C9FC97}" srcOrd="1" destOrd="0" presId="urn:microsoft.com/office/officeart/2005/8/layout/pyramid2"/>
    <dgm:cxn modelId="{8167ED50-50C2-4C4B-9BE8-1925E31A3751}" type="presParOf" srcId="{2F98E6C4-FB31-449C-BEE3-566F49C9FC97}" destId="{9C6D99DA-2DD5-415E-9290-DFDBED62979F}" srcOrd="0" destOrd="0" presId="urn:microsoft.com/office/officeart/2005/8/layout/pyramid2"/>
    <dgm:cxn modelId="{C05B562E-711B-446B-BD78-069E45F2222C}" type="presParOf" srcId="{2F98E6C4-FB31-449C-BEE3-566F49C9FC97}" destId="{8380D891-0CDC-4D5A-89AF-2D1F432A0FAF}" srcOrd="1" destOrd="0" presId="urn:microsoft.com/office/officeart/2005/8/layout/pyramid2"/>
    <dgm:cxn modelId="{3D7233F1-2B2D-4F3A-8C8B-1039DB2663F8}" type="presParOf" srcId="{2F98E6C4-FB31-449C-BEE3-566F49C9FC97}" destId="{4A26D275-684A-4F3E-B172-B72BA210362F}" srcOrd="2" destOrd="0" presId="urn:microsoft.com/office/officeart/2005/8/layout/pyramid2"/>
    <dgm:cxn modelId="{4683D2BF-BA0A-4083-B42D-FDD1B4DE072E}" type="presParOf" srcId="{2F98E6C4-FB31-449C-BEE3-566F49C9FC97}" destId="{D307F6AE-E289-40AA-A00D-937BBFF3A638}" srcOrd="3" destOrd="0" presId="urn:microsoft.com/office/officeart/2005/8/layout/pyramid2"/>
    <dgm:cxn modelId="{33935231-546A-484F-A918-59F11C5AF540}" type="presParOf" srcId="{2F98E6C4-FB31-449C-BEE3-566F49C9FC97}" destId="{C581B366-BAEA-4E72-9AD3-A4781C24A7AA}" srcOrd="4" destOrd="0" presId="urn:microsoft.com/office/officeart/2005/8/layout/pyramid2"/>
    <dgm:cxn modelId="{C66112D8-AD97-4C88-BF87-49DEAAE9B481}" type="presParOf" srcId="{2F98E6C4-FB31-449C-BEE3-566F49C9FC97}" destId="{3F9288B0-CF9C-49EB-995D-05679670DE1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CE9F8-1318-4C63-82D6-A15E04559B84}" type="datetimeFigureOut">
              <a:rPr lang="ru-RU"/>
              <a:pPr>
                <a:defRPr/>
              </a:pPr>
              <a:t>15.04.2015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573F7-311E-4847-803C-B3B339AEE9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C0473-F03C-43AE-B34B-3588A736DDD9}" type="datetimeFigureOut">
              <a:rPr lang="ru-RU"/>
              <a:pPr>
                <a:defRPr/>
              </a:pPr>
              <a:t>15.04.2015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AAA29-E04C-4EBE-8B10-172B775120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64E32-352B-4DDB-BFC1-A24A46708051}" type="datetimeFigureOut">
              <a:rPr lang="ru-RU"/>
              <a:pPr>
                <a:defRPr/>
              </a:pPr>
              <a:t>15.04.2015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B21F5-D2CC-414E-A929-563867CA19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8BADA-0C4D-44E1-9AD5-E1B83E7036B4}" type="datetimeFigureOut">
              <a:rPr lang="ru-RU"/>
              <a:pPr>
                <a:defRPr/>
              </a:pPr>
              <a:t>15.04.2015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2C67B-1E46-43EC-827B-273735CA27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AB622-CF58-4225-9782-7A37D8A61BA2}" type="datetimeFigureOut">
              <a:rPr lang="ru-RU"/>
              <a:pPr>
                <a:defRPr/>
              </a:pPr>
              <a:t>15.04.2015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26E23-C632-42CF-8EB9-C494BF6A48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85F5E-30D9-4401-A178-C328CE2EE215}" type="datetimeFigureOut">
              <a:rPr lang="ru-RU"/>
              <a:pPr>
                <a:defRPr/>
              </a:pPr>
              <a:t>15.04.2015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F2A9B-B64D-4332-9625-E6A6B23E25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1E807-A8C3-4066-A2E7-525095B11810}" type="datetimeFigureOut">
              <a:rPr lang="ru-RU"/>
              <a:pPr>
                <a:defRPr/>
              </a:pPr>
              <a:t>15.04.2015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13C03-06F1-47BC-A910-778C0FDC27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6F6CD-6CE9-4CAE-A326-2B8426234718}" type="datetimeFigureOut">
              <a:rPr lang="ru-RU"/>
              <a:pPr>
                <a:defRPr/>
              </a:pPr>
              <a:t>15.04.2015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58948-B13B-4196-8429-7136897DE8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3CB0D-DE98-4DF9-B897-5139B8BCE08C}" type="datetimeFigureOut">
              <a:rPr lang="ru-RU"/>
              <a:pPr>
                <a:defRPr/>
              </a:pPr>
              <a:t>15.04.2015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07EF1-6008-44D8-BAAC-940071F786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8E035-7F7B-4E40-BA8D-7E6F0048A745}" type="datetimeFigureOut">
              <a:rPr lang="ru-RU"/>
              <a:pPr>
                <a:defRPr/>
              </a:pPr>
              <a:t>15.04.2015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A4E35-8D88-4540-B935-13812E0C4B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867C4-C2FE-4213-A68E-77F360C30489}" type="datetimeFigureOut">
              <a:rPr lang="ru-RU"/>
              <a:pPr>
                <a:defRPr/>
              </a:pPr>
              <a:t>15.04.2015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D4A0B-5B7E-4983-87BC-BC7E1D4D10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5D4BCD-A54F-4F75-AA9C-EDF87751AF9F}" type="datetimeFigureOut">
              <a:rPr lang="ru-RU"/>
              <a:pPr>
                <a:defRPr/>
              </a:pPr>
              <a:t>15.04.2015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6D4E75-976B-4485-A94A-838D556AF5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12" r:id="rId8"/>
    <p:sldLayoutId id="2147483720" r:id="rId9"/>
    <p:sldLayoutId id="2147483711" r:id="rId10"/>
    <p:sldLayoutId id="21474837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2428868"/>
            <a:ext cx="7406640" cy="2357454"/>
          </a:xfr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нравственно – патриотическому воспитанию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Родной свой край </a:t>
            </a:r>
            <a:br>
              <a:rPr lang="ru-RU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люби и знай!»</a:t>
            </a:r>
            <a:r>
              <a:rPr lang="ru-RU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313" y="142875"/>
            <a:ext cx="7407275" cy="1752600"/>
          </a:xfrm>
        </p:spPr>
        <p:txBody>
          <a:bodyPr/>
          <a:lstStyle/>
          <a:p>
            <a:pPr marR="0" algn="ctr" eaLnBrk="1" hangingPunct="1"/>
            <a:r>
              <a:rPr lang="ru-RU" sz="2400" smtClean="0">
                <a:latin typeface="Arial" charset="0"/>
              </a:rPr>
              <a:t>Муниципальное бюджетное  дошкольное образовательное учреждение детский сад №12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500813" y="4857750"/>
            <a:ext cx="1911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chemeClr val="tx2"/>
                </a:solidFill>
                <a:latin typeface="Constantia" pitchFamily="18" charset="0"/>
              </a:rPr>
              <a:t>Воспитатель:</a:t>
            </a:r>
          </a:p>
          <a:p>
            <a:r>
              <a:rPr lang="ru-RU" sz="2000">
                <a:solidFill>
                  <a:schemeClr val="tx2"/>
                </a:solidFill>
                <a:latin typeface="Constantia" pitchFamily="18" charset="0"/>
              </a:rPr>
              <a:t>Петросян Ж.А.</a:t>
            </a: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3857625" y="6286500"/>
            <a:ext cx="815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tx2"/>
                </a:solidFill>
                <a:latin typeface="Constantia" pitchFamily="18" charset="0"/>
              </a:rPr>
              <a:t>2015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Содержимое 2"/>
          <p:cNvSpPr>
            <a:spLocks noGrp="1"/>
          </p:cNvSpPr>
          <p:nvPr>
            <p:ph idx="1"/>
          </p:nvPr>
        </p:nvSpPr>
        <p:spPr>
          <a:xfrm>
            <a:off x="1000125" y="285750"/>
            <a:ext cx="7497763" cy="6357938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ru-RU" sz="1600" b="1" smtClean="0">
                <a:solidFill>
                  <a:schemeClr val="tx2"/>
                </a:solidFill>
              </a:rPr>
              <a:t>	</a:t>
            </a:r>
            <a:r>
              <a:rPr lang="ru-RU" sz="1800" b="1" i="1" smtClean="0">
                <a:solidFill>
                  <a:srgbClr val="C00000"/>
                </a:solidFill>
              </a:rPr>
              <a:t>Вид проекта: </a:t>
            </a:r>
            <a:r>
              <a:rPr lang="ru-RU" sz="1600" smtClean="0"/>
              <a:t>творческий, групповой.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1600" b="1" smtClean="0">
                <a:solidFill>
                  <a:schemeClr val="tx2"/>
                </a:solidFill>
              </a:rPr>
              <a:t>	</a:t>
            </a:r>
            <a:r>
              <a:rPr lang="ru-RU" sz="1800" b="1" i="1" smtClean="0">
                <a:solidFill>
                  <a:srgbClr val="C00000"/>
                </a:solidFill>
              </a:rPr>
              <a:t>Участники:</a:t>
            </a:r>
            <a:r>
              <a:rPr lang="ru-RU" sz="1600" i="1" smtClean="0">
                <a:solidFill>
                  <a:srgbClr val="C00000"/>
                </a:solidFill>
              </a:rPr>
              <a:t> </a:t>
            </a:r>
            <a:r>
              <a:rPr lang="ru-RU" sz="1600" smtClean="0"/>
              <a:t>дети подготовительной  группы.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1600" b="1" smtClean="0">
                <a:solidFill>
                  <a:schemeClr val="tx2"/>
                </a:solidFill>
              </a:rPr>
              <a:t>	</a:t>
            </a:r>
            <a:r>
              <a:rPr lang="ru-RU" sz="1800" b="1" i="1" smtClean="0">
                <a:solidFill>
                  <a:srgbClr val="C00000"/>
                </a:solidFill>
              </a:rPr>
              <a:t>Сроки реализации: </a:t>
            </a:r>
            <a:r>
              <a:rPr lang="ru-RU" sz="1600" smtClean="0"/>
              <a:t>с 1. 0</a:t>
            </a:r>
            <a:r>
              <a:rPr lang="ru-RU" sz="1600" smtClean="0">
                <a:latin typeface="Arial" charset="0"/>
              </a:rPr>
              <a:t>4</a:t>
            </a:r>
            <a:r>
              <a:rPr lang="ru-RU" sz="1600" smtClean="0"/>
              <a:t>. по 1.06.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1600" b="1" smtClean="0">
                <a:solidFill>
                  <a:schemeClr val="tx2"/>
                </a:solidFill>
              </a:rPr>
              <a:t>	</a:t>
            </a:r>
            <a:r>
              <a:rPr lang="ru-RU" sz="1800" b="1" i="1" smtClean="0">
                <a:solidFill>
                  <a:srgbClr val="C00000"/>
                </a:solidFill>
              </a:rPr>
              <a:t>Основной раздел программы: </a:t>
            </a:r>
            <a:r>
              <a:rPr lang="ru-RU" sz="1600" smtClean="0"/>
              <a:t>познавательное развитие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1600" b="1" smtClean="0">
                <a:solidFill>
                  <a:schemeClr val="tx2"/>
                </a:solidFill>
              </a:rPr>
              <a:t>	</a:t>
            </a:r>
            <a:r>
              <a:rPr lang="ru-RU" sz="1800" b="1" i="1" smtClean="0">
                <a:solidFill>
                  <a:srgbClr val="C00000"/>
                </a:solidFill>
              </a:rPr>
              <a:t>Разделы программы, содержание которых включено в проект:</a:t>
            </a:r>
            <a:r>
              <a:rPr lang="ru-RU" sz="1800" i="1" smtClean="0">
                <a:solidFill>
                  <a:srgbClr val="C00000"/>
                </a:solidFill>
              </a:rPr>
              <a:t> </a:t>
            </a:r>
            <a:r>
              <a:rPr lang="ru-RU" sz="1600" smtClean="0"/>
              <a:t>развитие речи, изобразительная деятельность, игровая деятельность, музыкальная деятельность, занятия по ознакомлению с окружающим миром.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1600" b="1" smtClean="0">
                <a:solidFill>
                  <a:schemeClr val="tx2"/>
                </a:solidFill>
              </a:rPr>
              <a:t>	</a:t>
            </a:r>
            <a:r>
              <a:rPr lang="ru-RU" sz="1800" b="1" i="1" smtClean="0">
                <a:solidFill>
                  <a:srgbClr val="C00000"/>
                </a:solidFill>
              </a:rPr>
              <a:t>Материально-технические ресурсы, необходимые для выполнения проекта:</a:t>
            </a:r>
            <a:r>
              <a:rPr lang="ru-RU" sz="1800" i="1" smtClean="0">
                <a:solidFill>
                  <a:srgbClr val="C00000"/>
                </a:solidFill>
              </a:rPr>
              <a:t> </a:t>
            </a:r>
          </a:p>
          <a:p>
            <a:pPr algn="just" eaLnBrk="1" hangingPunct="1"/>
            <a:r>
              <a:rPr lang="ru-RU" sz="1600" smtClean="0"/>
              <a:t>подбор исторической литературы, </a:t>
            </a:r>
          </a:p>
          <a:p>
            <a:pPr algn="just" eaLnBrk="1" hangingPunct="1"/>
            <a:r>
              <a:rPr lang="ru-RU" sz="1600" smtClean="0"/>
              <a:t>подбор произведений русского народного творчества, </a:t>
            </a:r>
          </a:p>
          <a:p>
            <a:pPr algn="just" eaLnBrk="1" hangingPunct="1"/>
            <a:r>
              <a:rPr lang="ru-RU" sz="1600" smtClean="0"/>
              <a:t>подбор наглядного материала (иллюстрации, фотографии, зарисовки), </a:t>
            </a:r>
          </a:p>
          <a:p>
            <a:pPr algn="just" eaLnBrk="1" hangingPunct="1"/>
            <a:r>
              <a:rPr lang="ru-RU" sz="1600" smtClean="0"/>
              <a:t>подготовка разного вида бросового материала </a:t>
            </a:r>
          </a:p>
          <a:p>
            <a:pPr algn="just" eaLnBrk="1" hangingPunct="1"/>
            <a:r>
              <a:rPr lang="ru-RU" sz="1600" smtClean="0"/>
              <a:t>подготовка изобразительного материала для продуктивной деятельности, </a:t>
            </a:r>
          </a:p>
          <a:p>
            <a:pPr algn="just" eaLnBrk="1" hangingPunct="1"/>
            <a:r>
              <a:rPr lang="ru-RU" sz="1600" smtClean="0"/>
              <a:t>дидактические игры, </a:t>
            </a:r>
          </a:p>
          <a:p>
            <a:pPr algn="just" eaLnBrk="1" hangingPunct="1"/>
            <a:r>
              <a:rPr lang="ru-RU" sz="1600" smtClean="0"/>
              <a:t>выставки книг, рисунков, поделок,</a:t>
            </a:r>
          </a:p>
          <a:p>
            <a:pPr algn="just" eaLnBrk="1" hangingPunct="1"/>
            <a:r>
              <a:rPr lang="ru-RU" sz="1600" smtClean="0"/>
              <a:t>создание условий для проведения открытых мероприятий (оформление групповой комнаты, музыкального зала). 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88" y="214313"/>
            <a:ext cx="7407275" cy="6357937"/>
          </a:xfrm>
        </p:spPr>
        <p:txBody>
          <a:bodyPr/>
          <a:lstStyle/>
          <a:p>
            <a:pPr marR="0" algn="ctr" eaLnBrk="1" hangingPunct="1"/>
            <a:r>
              <a:rPr lang="ru-RU" sz="2400" b="1" i="1" smtClean="0">
                <a:solidFill>
                  <a:srgbClr val="C00000"/>
                </a:solidFill>
              </a:rPr>
              <a:t>Этапы проведения и реализации проекта:</a:t>
            </a:r>
          </a:p>
          <a:p>
            <a:pPr marR="0" algn="just" eaLnBrk="1" hangingPunct="1"/>
            <a:endParaRPr lang="ru-RU" sz="1800" b="1" i="1" smtClean="0">
              <a:solidFill>
                <a:schemeClr val="tx2"/>
              </a:solidFill>
            </a:endParaRPr>
          </a:p>
          <a:p>
            <a:pPr marR="0" algn="just" eaLnBrk="1" hangingPunct="1"/>
            <a:r>
              <a:rPr lang="ru-RU" sz="1800" b="1" i="1" smtClean="0">
                <a:solidFill>
                  <a:srgbClr val="C00000"/>
                </a:solidFill>
              </a:rPr>
              <a:t>I</a:t>
            </a:r>
            <a:r>
              <a:rPr lang="ru-RU" sz="1600" b="1" i="1" smtClean="0">
                <a:solidFill>
                  <a:srgbClr val="C00000"/>
                </a:solidFill>
              </a:rPr>
              <a:t>. Информационно-накопительный: </a:t>
            </a:r>
          </a:p>
          <a:p>
            <a:pPr marR="0" algn="just" eaLnBrk="1" hangingPunct="1">
              <a:buFont typeface="Courier New" pitchFamily="49" charset="0"/>
              <a:buChar char="o"/>
            </a:pPr>
            <a:r>
              <a:rPr lang="ru-RU" sz="1600" smtClean="0"/>
              <a:t>  Изучение интереса детей для определения целей проекта. </a:t>
            </a:r>
          </a:p>
          <a:p>
            <a:pPr marR="0" algn="just" eaLnBrk="1" hangingPunct="1">
              <a:buFont typeface="Courier New" pitchFamily="49" charset="0"/>
              <a:buChar char="o"/>
            </a:pPr>
            <a:r>
              <a:rPr lang="ru-RU" sz="1600" smtClean="0"/>
              <a:t>  Сбор и анализ этнографической литературы для взрослых и детей. </a:t>
            </a:r>
          </a:p>
          <a:p>
            <a:pPr marR="0" algn="just" eaLnBrk="1" hangingPunct="1">
              <a:buFont typeface="Courier New" pitchFamily="49" charset="0"/>
              <a:buChar char="o"/>
            </a:pPr>
            <a:r>
              <a:rPr lang="ru-RU" sz="1600" smtClean="0"/>
              <a:t>  Обращение к специалистам. </a:t>
            </a:r>
          </a:p>
          <a:p>
            <a:pPr marR="0" algn="just" eaLnBrk="1" hangingPunct="1"/>
            <a:r>
              <a:rPr lang="ru-RU" sz="1600" b="1" smtClean="0"/>
              <a:t> </a:t>
            </a:r>
          </a:p>
          <a:p>
            <a:pPr marR="0" algn="just" eaLnBrk="1" hangingPunct="1"/>
            <a:r>
              <a:rPr lang="ru-RU" sz="1600" b="1" i="1" smtClean="0">
                <a:solidFill>
                  <a:srgbClr val="C00000"/>
                </a:solidFill>
              </a:rPr>
              <a:t>II. Организационно-практический </a:t>
            </a:r>
          </a:p>
          <a:p>
            <a:pPr marR="0" algn="just" eaLnBrk="1" hangingPunct="1"/>
            <a:r>
              <a:rPr lang="ru-RU" sz="1600" smtClean="0"/>
              <a:t>Проведение цикла познавательных занятий, на темы: “Город Курганинск – прошлое и настоящее», «Моя Родина – Краснодарский  край!» </a:t>
            </a:r>
          </a:p>
          <a:p>
            <a:pPr marR="0" algn="just" eaLnBrk="1" hangingPunct="1"/>
            <a:r>
              <a:rPr lang="ru-RU" sz="1600" smtClean="0"/>
              <a:t>Оформление альбомов “Достопримечательности моего города”, “Красная книга Краснодарского  края”, «Хлеб – всему голова!», «Птицы Краснодарского края»</a:t>
            </a:r>
          </a:p>
          <a:p>
            <a:pPr marR="0" algn="just" eaLnBrk="1" hangingPunct="1"/>
            <a:r>
              <a:rPr lang="ru-RU" sz="1600" smtClean="0"/>
              <a:t>Словотворчество с родителями «Сочини частушку о крае, городе»</a:t>
            </a:r>
          </a:p>
          <a:p>
            <a:pPr marR="0" algn="just" eaLnBrk="1" hangingPunct="1"/>
            <a:r>
              <a:rPr lang="ru-RU" sz="1600" smtClean="0"/>
              <a:t>Оформление дидактических игр по краеведению: </a:t>
            </a:r>
            <a:br>
              <a:rPr lang="ru-RU" sz="1600" smtClean="0"/>
            </a:br>
            <a:r>
              <a:rPr lang="ru-RU" sz="1600" smtClean="0"/>
              <a:t>“Узнай, где я нахожусь?», «Собери картинку», «Бабушкин сундучок», «Карта моего города», Город  будущего», «Мой край родной», «Я - фотограф», «Вот моя улица, вот мой дом родной»</a:t>
            </a:r>
          </a:p>
          <a:p>
            <a:pPr marR="0" algn="just" eaLnBrk="1" hangingPunct="1"/>
            <a:r>
              <a:rPr lang="ru-RU" sz="1600" smtClean="0"/>
              <a:t>Выставка «Сделаем наш город чище» (совместно с родителями)</a:t>
            </a:r>
          </a:p>
          <a:p>
            <a:pPr marR="0" algn="just" eaLnBrk="1" hangingPunct="1"/>
            <a:r>
              <a:rPr lang="ru-RU" sz="1600" smtClean="0"/>
              <a:t>Лепка «Животные и птицы Краснодарского  края»</a:t>
            </a:r>
          </a:p>
          <a:p>
            <a:pPr marR="0" algn="just" eaLnBrk="1" hangingPunct="1"/>
            <a:endParaRPr lang="ru-RU" sz="1800" smtClean="0"/>
          </a:p>
          <a:p>
            <a:pPr marR="0" eaLnBrk="1" hangingPunct="1"/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1925" y="285750"/>
            <a:ext cx="7407275" cy="6357938"/>
          </a:xfrm>
        </p:spPr>
        <p:txBody>
          <a:bodyPr/>
          <a:lstStyle/>
          <a:p>
            <a:pPr marR="0" algn="just" eaLnBrk="1" hangingPunct="1"/>
            <a:r>
              <a:rPr lang="ru-RU" sz="1600" smtClean="0"/>
              <a:t>Экскурсии и фотоэкскурсии по городу</a:t>
            </a:r>
          </a:p>
          <a:p>
            <a:pPr marR="0" algn="just" eaLnBrk="1" hangingPunct="1"/>
            <a:r>
              <a:rPr lang="ru-RU" sz="1600" smtClean="0"/>
              <a:t>Разучивание стихов песен о Курганинске</a:t>
            </a:r>
          </a:p>
          <a:p>
            <a:pPr marR="0" algn="just" eaLnBrk="1" hangingPunct="1"/>
            <a:r>
              <a:rPr lang="ru-RU" sz="1600" smtClean="0"/>
              <a:t>Оформление музыкального уголка в русских традициях</a:t>
            </a:r>
          </a:p>
          <a:p>
            <a:pPr marR="0" algn="just" eaLnBrk="1" hangingPunct="1"/>
            <a:r>
              <a:rPr lang="ru-RU" sz="1600" smtClean="0"/>
              <a:t>Оформление стенда «К 150-летию г Курганинска»</a:t>
            </a:r>
          </a:p>
          <a:p>
            <a:pPr marR="0" algn="just" eaLnBrk="1" hangingPunct="1"/>
            <a:r>
              <a:rPr lang="ru-RU" sz="1600" smtClean="0"/>
              <a:t>Изготовление мини – музея «Моя малая Родина Кубань»</a:t>
            </a:r>
          </a:p>
          <a:p>
            <a:pPr marR="0" algn="just" eaLnBrk="1" hangingPunct="1"/>
            <a:r>
              <a:rPr lang="ru-RU" sz="1600" smtClean="0"/>
              <a:t> </a:t>
            </a:r>
          </a:p>
          <a:p>
            <a:pPr marR="0" algn="just" eaLnBrk="1" hangingPunct="1"/>
            <a:r>
              <a:rPr lang="ru-RU" sz="1600" b="1" i="1" smtClean="0">
                <a:solidFill>
                  <a:srgbClr val="C00000"/>
                </a:solidFill>
              </a:rPr>
              <a:t>III. Презентационно - завершающий </a:t>
            </a:r>
          </a:p>
          <a:p>
            <a:pPr marR="0" algn="just" eaLnBrk="1" hangingPunct="1"/>
            <a:r>
              <a:rPr lang="ru-RU" sz="1600" smtClean="0"/>
              <a:t>Открытое занятие “Моя Родина – Краснодарский  край! ” </a:t>
            </a:r>
          </a:p>
          <a:p>
            <a:pPr marR="0" algn="just" eaLnBrk="1" hangingPunct="1"/>
            <a:r>
              <a:rPr lang="ru-RU" sz="1600" smtClean="0"/>
              <a:t>Выставка продуктов детской  деятельности. </a:t>
            </a:r>
          </a:p>
          <a:p>
            <a:pPr marR="0" algn="just" eaLnBrk="1" hangingPunct="1"/>
            <a:r>
              <a:rPr lang="ru-RU" sz="1600" smtClean="0"/>
              <a:t>Оценка этапов реализации проекта детьми. </a:t>
            </a:r>
          </a:p>
          <a:p>
            <a:pPr marR="0" algn="just" eaLnBrk="1" hangingPunct="1"/>
            <a:endParaRPr lang="ru-RU" sz="1600" b="1" i="1" smtClean="0"/>
          </a:p>
          <a:p>
            <a:pPr marR="0" algn="just" eaLnBrk="1" hangingPunct="1"/>
            <a:r>
              <a:rPr lang="ru-RU" sz="1600" b="1" i="1" smtClean="0">
                <a:solidFill>
                  <a:srgbClr val="C00000"/>
                </a:solidFill>
              </a:rPr>
              <a:t>IV. Контрольно-рефлексивный</a:t>
            </a:r>
            <a:r>
              <a:rPr lang="ru-RU" sz="1600" i="1" smtClean="0">
                <a:solidFill>
                  <a:srgbClr val="C00000"/>
                </a:solidFill>
              </a:rPr>
              <a:t> </a:t>
            </a:r>
          </a:p>
          <a:p>
            <a:pPr marR="0" algn="just" eaLnBrk="1" hangingPunct="1"/>
            <a:r>
              <a:rPr lang="ru-RU" sz="1600" smtClean="0"/>
              <a:t>Подведение итогов. </a:t>
            </a:r>
          </a:p>
          <a:p>
            <a:pPr marR="0" algn="just" eaLnBrk="1" hangingPunct="1"/>
            <a:r>
              <a:rPr lang="ru-RU" sz="1600" smtClean="0"/>
              <a:t>Беседа “Что мы хотели узнать, что узнали, для чего узнали?”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88" y="285750"/>
            <a:ext cx="7407275" cy="6286500"/>
          </a:xfrm>
        </p:spPr>
        <p:txBody>
          <a:bodyPr/>
          <a:lstStyle/>
          <a:p>
            <a:pPr marR="0" algn="ctr" eaLnBrk="1" hangingPunct="1"/>
            <a:r>
              <a:rPr lang="ru-RU" sz="2200" b="1" i="1" smtClean="0">
                <a:solidFill>
                  <a:srgbClr val="C00000"/>
                </a:solidFill>
              </a:rPr>
              <a:t>Необходимые условия реализации проекта: </a:t>
            </a:r>
          </a:p>
          <a:p>
            <a:pPr marR="0" algn="just" eaLnBrk="1" hangingPunct="1"/>
            <a:endParaRPr lang="ru-RU" sz="1600" smtClean="0"/>
          </a:p>
          <a:p>
            <a:pPr marR="0" algn="just" eaLnBrk="1" hangingPunct="1"/>
            <a:r>
              <a:rPr lang="ru-RU" sz="1600" smtClean="0"/>
              <a:t>     интерес детей и родителей; </a:t>
            </a:r>
          </a:p>
          <a:p>
            <a:pPr marR="0" algn="just" eaLnBrk="1" hangingPunct="1"/>
            <a:r>
              <a:rPr lang="ru-RU" sz="1600" smtClean="0"/>
              <a:t>     методические разработки, </a:t>
            </a:r>
          </a:p>
          <a:p>
            <a:pPr marR="0" algn="just" eaLnBrk="1" hangingPunct="1"/>
            <a:r>
              <a:rPr lang="ru-RU" sz="1600" smtClean="0"/>
              <a:t>     интеграция со специалистами детского сада. </a:t>
            </a:r>
          </a:p>
          <a:p>
            <a:pPr marR="0" algn="ctr" eaLnBrk="1" hangingPunct="1"/>
            <a:endParaRPr lang="ru-RU" sz="1600" b="1" i="1" smtClean="0">
              <a:solidFill>
                <a:schemeClr val="tx2"/>
              </a:solidFill>
            </a:endParaRPr>
          </a:p>
          <a:p>
            <a:pPr marR="0" algn="ctr" eaLnBrk="1" hangingPunct="1"/>
            <a:r>
              <a:rPr lang="ru-RU" sz="1800" b="1" i="1" smtClean="0">
                <a:solidFill>
                  <a:srgbClr val="C00000"/>
                </a:solidFill>
              </a:rPr>
              <a:t>Предложения по возможному распространению проекта: </a:t>
            </a:r>
          </a:p>
          <a:p>
            <a:pPr marR="0" algn="just" eaLnBrk="1" hangingPunct="1"/>
            <a:r>
              <a:rPr lang="ru-RU" sz="1600" smtClean="0"/>
              <a:t>	Проект можно использовать в любой старшей и подготовительной группе детского сада, в кружковой работе, для детей в группах кратковременного пребывания детей. 	В ходе работы по проекту мы пришли к выводу, что подобные занятия, игры, продуктивная деятельность объединяют детей общими впечатлениями, переживаниями, эмоциями, способствуют формированию коллективных взаимоотношений. Мы очень надеемся, что проводимая нами работа поможет детям испытывать любовь и привязанность к родному дому, семье, городу, краю; испытывать гордость и уважение за свою нацию, русскую культуру, язык, традиции, гордиться своим народом, его достижениями, научит любоваться природой, бережно относиться  к ней. </a:t>
            </a:r>
          </a:p>
          <a:p>
            <a:pPr marR="0" algn="just" eaLnBrk="1" hangingPunct="1"/>
            <a:endParaRPr lang="ru-RU" sz="1700" smtClean="0"/>
          </a:p>
          <a:p>
            <a:pPr marR="0" algn="just" eaLnBrk="1" hangingPunct="1"/>
            <a:endParaRPr lang="ru-RU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71625" y="0"/>
            <a:ext cx="6858000" cy="928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Сотрудничество с семьями воспитанников по воспитанию нравственности и патриотических чувств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57375" y="1071563"/>
            <a:ext cx="2928938" cy="5000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Повышение  педагогических знаний родителей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000750" y="1000125"/>
            <a:ext cx="2928938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Участие родителей в управлении образовательного пространства ДОУ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28813" y="1714500"/>
            <a:ext cx="2928937" cy="571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Анкетирование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00750" y="1857375"/>
            <a:ext cx="2928938" cy="571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Спонсорская помощь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28813" y="2500313"/>
            <a:ext cx="2928937" cy="571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Памятки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000750" y="2500313"/>
            <a:ext cx="2928938" cy="7858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Информационная помощь: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создание семейных газет, фотоальбомов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928813" y="3357563"/>
            <a:ext cx="2928937" cy="571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Беседы на актуальные темы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000750" y="3357563"/>
            <a:ext cx="2928938" cy="571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Совместная подготовка и участие в праздниках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928813" y="4214813"/>
            <a:ext cx="2928937" cy="571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Совместные музыкальные и спортивные развлечения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928813" y="5072063"/>
            <a:ext cx="2928937" cy="571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Тестирование «Какой вы родитель?»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928813" y="5929313"/>
            <a:ext cx="2928937" cy="571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Педагогические гостиные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000750" y="4143375"/>
            <a:ext cx="2928938" cy="571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Участие в работе родительского комитета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000750" y="5000625"/>
            <a:ext cx="2928938" cy="571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Участие в родительских конференциях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000750" y="5929313"/>
            <a:ext cx="2928938" cy="571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Техническая помощь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313" y="0"/>
            <a:ext cx="7572375" cy="6858000"/>
          </a:xfrm>
        </p:spPr>
        <p:txBody>
          <a:bodyPr/>
          <a:lstStyle/>
          <a:p>
            <a:pPr marR="0" eaLnBrk="1" hangingPunct="1"/>
            <a:r>
              <a:rPr lang="ru-RU" sz="1800" smtClean="0">
                <a:solidFill>
                  <a:srgbClr val="C00000"/>
                </a:solidFill>
              </a:rPr>
              <a:t>                                           “Человеку никак нельзя жить без                                          Родины, как нельзя жить без сердца”.</a:t>
            </a:r>
            <a:r>
              <a:rPr lang="ru-RU" sz="1800" i="1" smtClean="0">
                <a:solidFill>
                  <a:srgbClr val="C00000"/>
                </a:solidFill>
              </a:rPr>
              <a:t>                       </a:t>
            </a:r>
          </a:p>
          <a:p>
            <a:pPr marR="0" eaLnBrk="1" hangingPunct="1"/>
            <a:r>
              <a:rPr lang="ru-RU" sz="1800" i="1" smtClean="0"/>
              <a:t> К.Паустовский</a:t>
            </a:r>
            <a:endParaRPr lang="ru-RU" sz="1800" smtClean="0"/>
          </a:p>
          <a:p>
            <a:pPr marR="0" algn="just" eaLnBrk="1" hangingPunct="1"/>
            <a:r>
              <a:rPr lang="ru-RU" sz="1800" smtClean="0"/>
              <a:t>	Родина, Отечество…В корнях этих слов близкие каждому образы: мать и отец, родители, те, кто дает жизнь новому существу. Воспитание чувства патриотизма у дошкольников – процесс сложный и длительный. Любовь к близким людям, к детскому саду, к родному городу и родной стране играют огромную роль в становлении личности ребенка.</a:t>
            </a:r>
          </a:p>
          <a:p>
            <a:pPr marR="0" algn="just" eaLnBrk="1" hangingPunct="1"/>
            <a:r>
              <a:rPr lang="ru-RU" sz="1800" smtClean="0"/>
              <a:t>Осознание значимости проблемы воспитания любви к родному краю, его природе побудило к проведению краеведческой работы, которая ведется по трем направлениям: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835000" y="3462328"/>
          <a:ext cx="7858179" cy="338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1"/>
          </p:nvPr>
        </p:nvSpPr>
        <p:spPr>
          <a:xfrm>
            <a:off x="642938" y="214313"/>
            <a:ext cx="7862887" cy="64293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400" smtClean="0"/>
              <a:t>		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800" smtClean="0"/>
              <a:t>		Знакомство детей с родным краем: с историко-культурными, национальными, географическими, природными особенностями формирует у них такие черты характера, которые помогут им стать патриотом и гражданином своей Родины. Ведь, яркие впечатления о родной природе, об истории родного края, полученные в детстве, нередко остаются в памяти человека на всю жизнь. 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800" smtClean="0"/>
              <a:t>		Поэт Симонов в стихотворении “Родина” пишет: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800" b="1" smtClean="0"/>
              <a:t>    </a:t>
            </a:r>
            <a:r>
              <a:rPr lang="ru-RU" sz="1800" b="1" smtClean="0">
                <a:solidFill>
                  <a:srgbClr val="C00000"/>
                </a:solidFill>
              </a:rPr>
              <a:t>“Ты вспоминаешь не страну большую, которую изъездил и узнал.</a:t>
            </a:r>
            <a:br>
              <a:rPr lang="ru-RU" sz="1800" b="1" smtClean="0">
                <a:solidFill>
                  <a:srgbClr val="C00000"/>
                </a:solidFill>
              </a:rPr>
            </a:br>
            <a:r>
              <a:rPr lang="ru-RU" sz="1800" b="1" smtClean="0">
                <a:solidFill>
                  <a:srgbClr val="C00000"/>
                </a:solidFill>
              </a:rPr>
              <a:t>  Ты вспоминаешь Родину такую, какой её ты в детстве увидал”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800" smtClean="0"/>
              <a:t>    		И действительно, как не велика наша страна, человек связывает свое чувство любви к ней с теми местами, где он родился, вырос; с улицей, по которой ходил не раз; с двором, где посадил первое деревце.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800" smtClean="0"/>
              <a:t>  		Рост научно-технического прогресса, новые открытия и технические изобретения отодвинули на второй план духовные ценности. Проблемы воспитания у подрастающего поколения любви к своей малой родине выпали из поля зрения ученых и практиков на многие годы. С введением в действие закона РФ “Об образовании” произошли существенные изменения в развитии системы образования. Это повлекло изменения содержания образования. Одним из приоритетных направлений стало знакомство детей дошкольного возраста с национальным и региональным культурным наследием и историей страны, края. 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1925" y="357188"/>
            <a:ext cx="7407275" cy="6286500"/>
          </a:xfrm>
        </p:spPr>
        <p:txBody>
          <a:bodyPr/>
          <a:lstStyle/>
          <a:p>
            <a:pPr marR="0" algn="ctr" eaLnBrk="1" hangingPunct="1"/>
            <a:r>
              <a:rPr lang="ru-RU" sz="2400" b="1" i="1" smtClean="0">
                <a:solidFill>
                  <a:srgbClr val="C00000"/>
                </a:solidFill>
                <a:latin typeface="Tahoma" pitchFamily="34" charset="0"/>
              </a:rPr>
              <a:t>Основные задачи нравственно-патриотического воспитания в системе образования:</a:t>
            </a:r>
          </a:p>
          <a:p>
            <a:pPr marR="0" algn="ctr" eaLnBrk="1" hangingPunct="1"/>
            <a:endParaRPr lang="ru-RU" sz="2400" i="1" smtClean="0">
              <a:solidFill>
                <a:srgbClr val="C00000"/>
              </a:solidFill>
              <a:latin typeface="Tahoma" pitchFamily="34" charset="0"/>
            </a:endParaRPr>
          </a:p>
          <a:p>
            <a:pPr marR="0" algn="just" eaLnBrk="1" hangingPunct="1">
              <a:lnSpc>
                <a:spcPct val="90000"/>
              </a:lnSpc>
              <a:buFontTx/>
              <a:buChar char="-"/>
            </a:pPr>
            <a:r>
              <a:rPr lang="ru-RU" sz="2400" smtClean="0"/>
              <a:t>обеспечить историческую преемственность поколений, сохранение, распространение и развитие национальной культуры, воспитание бережного отношения к историческому и культурному наследию народов России; </a:t>
            </a:r>
          </a:p>
          <a:p>
            <a:pPr marR="0" algn="just" eaLnBrk="1" hangingPunct="1">
              <a:lnSpc>
                <a:spcPct val="90000"/>
              </a:lnSpc>
              <a:buFontTx/>
              <a:buChar char="-"/>
            </a:pPr>
            <a:r>
              <a:rPr lang="ru-RU" sz="2400" smtClean="0"/>
              <a:t>воспитание патриотов России, граждан правового, демократического государства, способных к социализации в условиях гражданского общества;</a:t>
            </a:r>
          </a:p>
          <a:p>
            <a:pPr marR="0" algn="just" eaLnBrk="1" hangingPunct="1">
              <a:lnSpc>
                <a:spcPct val="90000"/>
              </a:lnSpc>
              <a:buFontTx/>
              <a:buChar char="-"/>
            </a:pPr>
            <a:r>
              <a:rPr lang="ru-RU" sz="2400" smtClean="0"/>
              <a:t>формирование мира и межличностных отношений и т.д.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1600" i="1" smtClean="0"/>
              <a:t>Из национальной доктрины образования в РФ</a:t>
            </a:r>
          </a:p>
          <a:p>
            <a:pPr marR="0"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88" y="214313"/>
            <a:ext cx="7339012" cy="6429375"/>
          </a:xfrm>
        </p:spPr>
        <p:txBody>
          <a:bodyPr/>
          <a:lstStyle/>
          <a:p>
            <a:pPr marR="0" algn="just" eaLnBrk="1" hangingPunct="1"/>
            <a:r>
              <a:rPr lang="ru-RU" sz="1800" smtClean="0"/>
              <a:t>	</a:t>
            </a:r>
          </a:p>
          <a:p>
            <a:pPr marR="0" algn="just" eaLnBrk="1" hangingPunct="1"/>
            <a:r>
              <a:rPr lang="ru-RU" sz="1800" smtClean="0"/>
              <a:t>	Проведенные среди детей и родителей воспитанников подготовительной группы исследования показывают: </a:t>
            </a:r>
          </a:p>
          <a:p>
            <a:pPr marR="0" algn="just" eaLnBrk="1" hangingPunct="1">
              <a:buFont typeface="Courier New" pitchFamily="49" charset="0"/>
              <a:buChar char="o"/>
            </a:pPr>
            <a:r>
              <a:rPr lang="ru-RU" sz="1800" smtClean="0"/>
              <a:t>  к 5-7  годам у 70% дошкольников отсутствует познавательный интерес к истории и культурному наследию города, края; </a:t>
            </a:r>
          </a:p>
          <a:p>
            <a:pPr marR="0" algn="just" eaLnBrk="1" hangingPunct="1">
              <a:buFont typeface="Courier New" pitchFamily="49" charset="0"/>
              <a:buChar char="o"/>
            </a:pPr>
            <a:r>
              <a:rPr lang="ru-RU" sz="1800" smtClean="0"/>
              <a:t>  у 65 % детей отмечается низкий уровень знаний истории города, края; </a:t>
            </a:r>
          </a:p>
          <a:p>
            <a:pPr marR="0" algn="just" eaLnBrk="1" hangingPunct="1">
              <a:buFont typeface="Courier New" pitchFamily="49" charset="0"/>
              <a:buChar char="o"/>
            </a:pPr>
            <a:r>
              <a:rPr lang="ru-RU" sz="1800" smtClean="0"/>
              <a:t>  80 % родителей не имеют возможности посещать культурные учреждения города из-за высокой занятости; </a:t>
            </a:r>
          </a:p>
          <a:p>
            <a:pPr marR="0" algn="just" eaLnBrk="1" hangingPunct="1">
              <a:buFont typeface="Courier New" pitchFamily="49" charset="0"/>
              <a:buChar char="o"/>
            </a:pPr>
            <a:r>
              <a:rPr lang="ru-RU" sz="1800" smtClean="0"/>
              <a:t>  40 % родителей затрудняются в знании истории города, края; </a:t>
            </a:r>
          </a:p>
          <a:p>
            <a:pPr marR="0" algn="just" eaLnBrk="1" hangingPunct="1">
              <a:buFont typeface="Courier New" pitchFamily="49" charset="0"/>
              <a:buChar char="o"/>
            </a:pPr>
            <a:r>
              <a:rPr lang="ru-RU" sz="1800" smtClean="0"/>
              <a:t>  20 % родителей не знают и не хотят знать историю города и края. </a:t>
            </a:r>
          </a:p>
          <a:p>
            <a:pPr marR="0" algn="just" eaLnBrk="1" hangingPunct="1"/>
            <a:r>
              <a:rPr lang="ru-RU" sz="1800" smtClean="0"/>
              <a:t>	Задача воспитания чувства патриотизма, любви к малой Родине традиционно решалась в ДОУ, но результаты исследования показали необходимость усиления работы в данном направлении, наполнение ее новым содержанием. Поэтому возникла необходимость изменить формы организации педагогического процесса по ознакомлению детей с особенностями города и края. Решение данной проблемы мы видим в реализации проекта: «Родной свой край люби и знай!»</a:t>
            </a:r>
          </a:p>
          <a:p>
            <a:pPr marR="0" algn="just" eaLnBrk="1" hangingPunct="1"/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357188"/>
            <a:ext cx="7407275" cy="6215062"/>
          </a:xfrm>
        </p:spPr>
        <p:txBody>
          <a:bodyPr/>
          <a:lstStyle/>
          <a:p>
            <a:pPr marR="0" algn="ctr" eaLnBrk="1" hangingPunct="1"/>
            <a:r>
              <a:rPr lang="ru-RU" sz="1800" smtClean="0"/>
              <a:t> </a:t>
            </a:r>
            <a:r>
              <a:rPr lang="ru-RU" sz="3600" b="1" i="1" smtClean="0">
                <a:solidFill>
                  <a:srgbClr val="C00000"/>
                </a:solidFill>
              </a:rPr>
              <a:t>Родной свой край люби и знай!</a:t>
            </a:r>
            <a:endParaRPr lang="ru-RU" sz="3600" smtClean="0"/>
          </a:p>
          <a:p>
            <a:pPr marR="0" algn="just" eaLnBrk="1" hangingPunct="1"/>
            <a:endParaRPr lang="ru-RU" sz="2400" smtClean="0"/>
          </a:p>
          <a:p>
            <a:pPr marR="0" algn="just" eaLnBrk="1" hangingPunct="1"/>
            <a:r>
              <a:rPr lang="ru-RU" sz="2400" smtClean="0"/>
              <a:t>	</a:t>
            </a:r>
            <a:r>
              <a:rPr lang="ru-RU" sz="1800" smtClean="0"/>
              <a:t>Метод проекта позволяет детям усвоить сложный краеведческий материал через совместный поиск решения проблемы, тем самым, делая познавательный процесс, интересным и мотивационным. Проектная деятельность развивает творческие способности дошкольников, помогает самому педагогу развиваться как творческой личности.</a:t>
            </a:r>
          </a:p>
          <a:p>
            <a:pPr marR="0" algn="just" eaLnBrk="1" hangingPunct="1"/>
            <a:r>
              <a:rPr lang="ru-RU" sz="1800" smtClean="0"/>
              <a:t>	Технология проектирования формирует у ребенка главную потребность – саморазвитие как естественное состояние. Метод проекта помогает осуществить гуманистический подход к воспитанию – уважению к ребенку, принятие его целей, интересов, создание условий для развития.</a:t>
            </a:r>
          </a:p>
          <a:p>
            <a:pPr marR="0" algn="just" eaLnBrk="1" hangingPunct="1"/>
            <a:r>
              <a:rPr lang="ru-RU" sz="1800" smtClean="0"/>
              <a:t>	Дидактический смысл проектной деятельности заключается в том, что она помогает связать обучение с жизнью, формирует навыки исследовательской деятельности, развивает познавательную активность, самостоятельность, творчество, умение планировать, работать в коллективе. Такие качества способствуют успешному обучению в школе.</a:t>
            </a:r>
          </a:p>
          <a:p>
            <a:pPr marR="0" algn="just" eaLnBrk="1" hangingPunct="1"/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88" y="285750"/>
            <a:ext cx="7407275" cy="6357938"/>
          </a:xfrm>
        </p:spPr>
        <p:txBody>
          <a:bodyPr/>
          <a:lstStyle/>
          <a:p>
            <a:pPr marR="0" algn="ctr" eaLnBrk="1" hangingPunct="1"/>
            <a:r>
              <a:rPr lang="ru-RU" sz="1800" b="1" i="1" smtClean="0"/>
              <a:t>     </a:t>
            </a:r>
            <a:r>
              <a:rPr lang="ru-RU" sz="1800" b="1" i="1" smtClean="0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ru-RU" sz="2400" b="1" i="1" smtClean="0">
                <a:solidFill>
                  <a:srgbClr val="C00000"/>
                </a:solidFill>
                <a:latin typeface="Calibri" pitchFamily="34" charset="0"/>
              </a:rPr>
              <a:t>Гипотеза:</a:t>
            </a:r>
            <a:endParaRPr lang="ru-RU" sz="2400" smtClean="0">
              <a:solidFill>
                <a:srgbClr val="C00000"/>
              </a:solidFill>
              <a:latin typeface="Calibri" pitchFamily="34" charset="0"/>
            </a:endParaRPr>
          </a:p>
          <a:p>
            <a:pPr marR="0" algn="just" eaLnBrk="1" hangingPunct="1"/>
            <a:r>
              <a:rPr lang="ru-RU" sz="1800" smtClean="0"/>
              <a:t>       Не следует ждать от детей взрослых форм проявления любви к родному городу, но если в ходе реализации проекта дети приобретут знания об истории города, символике, достопримечательностях, будут знать имена тех, кто основал и прославил город, начнут проявлять интерес к событиям городской жизни и отражать свои впечатления в продуктивной деятельности, то можно считать, что цель и задачи проекта выполнены.</a:t>
            </a:r>
            <a:r>
              <a:rPr lang="ru-RU" sz="1800" b="1" smtClean="0"/>
              <a:t> </a:t>
            </a:r>
            <a:endParaRPr lang="ru-RU" sz="1800" smtClean="0"/>
          </a:p>
          <a:p>
            <a:pPr marR="0" algn="just" eaLnBrk="1" hangingPunct="1"/>
            <a:r>
              <a:rPr lang="ru-RU" sz="1800" b="1" i="1" smtClean="0"/>
              <a:t>                                         </a:t>
            </a:r>
          </a:p>
          <a:p>
            <a:pPr marR="0" algn="just" eaLnBrk="1" hangingPunct="1"/>
            <a:r>
              <a:rPr lang="ru-RU" sz="1800" b="1" i="1" smtClean="0"/>
              <a:t>                                                         </a:t>
            </a:r>
          </a:p>
          <a:p>
            <a:pPr marR="0" algn="just" eaLnBrk="1" hangingPunct="1"/>
            <a:r>
              <a:rPr lang="ru-RU" sz="1800" b="1" i="1" smtClean="0"/>
              <a:t>                                                    </a:t>
            </a:r>
            <a:r>
              <a:rPr lang="ru-RU" sz="2400" b="1" i="1" smtClean="0">
                <a:solidFill>
                  <a:srgbClr val="C00000"/>
                </a:solidFill>
                <a:latin typeface="Calibri" pitchFamily="34" charset="0"/>
              </a:rPr>
              <a:t>Цель проекта:</a:t>
            </a:r>
            <a:endParaRPr lang="ru-RU" sz="2400" smtClean="0">
              <a:solidFill>
                <a:srgbClr val="C00000"/>
              </a:solidFill>
              <a:latin typeface="Calibri" pitchFamily="34" charset="0"/>
            </a:endParaRPr>
          </a:p>
          <a:p>
            <a:pPr marR="0" algn="just" eaLnBrk="1" hangingPunct="1"/>
            <a:r>
              <a:rPr lang="ru-RU" sz="1800" smtClean="0"/>
              <a:t>	Воспитание гражданских чувств, чувства любви к Родине, родному краю; развитие способностей к практическому и умственному экспериментированию, речевому планированию, логическим операциям.</a:t>
            </a:r>
          </a:p>
          <a:p>
            <a:pPr marR="0" eaLnBrk="1" hangingPunct="1"/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88" y="214313"/>
            <a:ext cx="7407275" cy="6215062"/>
          </a:xfrm>
        </p:spPr>
        <p:txBody>
          <a:bodyPr/>
          <a:lstStyle/>
          <a:p>
            <a:pPr marR="0" algn="ctr" eaLnBrk="1" hangingPunct="1"/>
            <a:endParaRPr lang="ru-RU" sz="2400" b="1" i="1" smtClean="0">
              <a:solidFill>
                <a:srgbClr val="C00000"/>
              </a:solidFill>
            </a:endParaRPr>
          </a:p>
          <a:p>
            <a:pPr marR="0" algn="ctr" eaLnBrk="1" hangingPunct="1"/>
            <a:r>
              <a:rPr lang="ru-RU" sz="2400" b="1" i="1" smtClean="0">
                <a:solidFill>
                  <a:srgbClr val="C00000"/>
                </a:solidFill>
              </a:rPr>
              <a:t>Предполагаемый результат </a:t>
            </a:r>
          </a:p>
          <a:p>
            <a:pPr marR="0" algn="ctr" eaLnBrk="1" hangingPunct="1"/>
            <a:endParaRPr lang="ru-RU" sz="2400" b="1" i="1" smtClean="0">
              <a:solidFill>
                <a:srgbClr val="C00000"/>
              </a:solidFill>
            </a:endParaRPr>
          </a:p>
          <a:p>
            <a:pPr marR="0" algn="just" eaLnBrk="1" hangingPunct="1">
              <a:buFont typeface="Wingdings" pitchFamily="2" charset="2"/>
              <a:buChar char="Ø"/>
            </a:pPr>
            <a:r>
              <a:rPr lang="ru-RU" sz="1800" smtClean="0"/>
              <a:t>  Итоговым результатом является диагностика, где дети покажут свои знания. Учитывается активное участие детей в выставках, конкурсах, спортивно-патриотических мероприятиях, дискуссиях, других видах деятельности. </a:t>
            </a:r>
          </a:p>
          <a:p>
            <a:pPr marR="0" algn="just" eaLnBrk="1" hangingPunct="1">
              <a:buFont typeface="Wingdings" pitchFamily="2" charset="2"/>
              <a:buChar char="Ø"/>
            </a:pPr>
            <a:r>
              <a:rPr lang="ru-RU" sz="1800" smtClean="0"/>
              <a:t>  Умение выражать собственное мнение, анализировать, живо реагировать на происходящее, оказывать посильную помощь. </a:t>
            </a:r>
          </a:p>
          <a:p>
            <a:pPr marR="0" algn="just" eaLnBrk="1" hangingPunct="1">
              <a:buFont typeface="Wingdings" pitchFamily="2" charset="2"/>
              <a:buChar char="Ø"/>
            </a:pPr>
            <a:r>
              <a:rPr lang="ru-RU" sz="1800" smtClean="0"/>
              <a:t>  Освоение доступных знаний об истории родного Отечества. </a:t>
            </a:r>
          </a:p>
          <a:p>
            <a:pPr marR="0" algn="just" eaLnBrk="1" hangingPunct="1">
              <a:buFont typeface="Wingdings" pitchFamily="2" charset="2"/>
              <a:buChar char="Ø"/>
            </a:pPr>
            <a:r>
              <a:rPr lang="ru-RU" sz="1800" smtClean="0"/>
              <a:t>  Приобретение детьми дошкольного возраста навыков социального общения со взрослыми. </a:t>
            </a:r>
          </a:p>
          <a:p>
            <a:pPr marR="0" algn="just" eaLnBrk="1" hangingPunct="1">
              <a:buFont typeface="Wingdings" pitchFamily="2" charset="2"/>
              <a:buChar char="Ø"/>
            </a:pPr>
            <a:r>
              <a:rPr lang="ru-RU" sz="1800" smtClean="0"/>
              <a:t>  Проявление внимания и уважения к ветеранам, пожилым людям, оказание посильной помощи. </a:t>
            </a:r>
          </a:p>
          <a:p>
            <a:pPr marR="0" eaLnBrk="1" hangingPunct="1"/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25" y="428625"/>
            <a:ext cx="7407275" cy="6286500"/>
          </a:xfrm>
        </p:spPr>
        <p:txBody>
          <a:bodyPr/>
          <a:lstStyle/>
          <a:p>
            <a:pPr marR="0" algn="ctr" eaLnBrk="1" hangingPunct="1"/>
            <a:r>
              <a:rPr lang="ru-RU" b="1" i="1" smtClean="0"/>
              <a:t> </a:t>
            </a:r>
            <a:r>
              <a:rPr lang="ru-RU" sz="2400" b="1" i="1" smtClean="0">
                <a:solidFill>
                  <a:srgbClr val="C00000"/>
                </a:solidFill>
                <a:latin typeface="Calibri" pitchFamily="34" charset="0"/>
              </a:rPr>
              <a:t>Задачи проекта: </a:t>
            </a:r>
            <a:endParaRPr lang="ru-RU" sz="2400" b="1" smtClean="0">
              <a:solidFill>
                <a:srgbClr val="C00000"/>
              </a:solidFill>
              <a:latin typeface="Calibri" pitchFamily="34" charset="0"/>
            </a:endParaRPr>
          </a:p>
          <a:p>
            <a:pPr marR="0" algn="just" eaLnBrk="1" hangingPunct="1"/>
            <a:r>
              <a:rPr lang="ru-RU" i="1" smtClean="0"/>
              <a:t>	</a:t>
            </a:r>
            <a:r>
              <a:rPr lang="ru-RU" sz="1800" i="1" smtClean="0">
                <a:solidFill>
                  <a:srgbClr val="C00000"/>
                </a:solidFill>
              </a:rPr>
              <a:t>Для педагога:</a:t>
            </a:r>
            <a:endParaRPr lang="ru-RU" sz="1800" smtClean="0">
              <a:solidFill>
                <a:srgbClr val="C00000"/>
              </a:solidFill>
            </a:endParaRPr>
          </a:p>
          <a:p>
            <a:pPr marR="0" algn="just" eaLnBrk="1" hangingPunct="1">
              <a:buFont typeface="Courier New" pitchFamily="49" charset="0"/>
              <a:buChar char="o"/>
            </a:pPr>
            <a:r>
              <a:rPr lang="ru-RU" sz="1800" smtClean="0"/>
              <a:t>   Дать знания детям о родном городе: история, символика, достопримечательности, промышленные объекты, их вред и польза, экологическая ситуация в городе. </a:t>
            </a:r>
          </a:p>
          <a:p>
            <a:pPr marR="0" algn="just" eaLnBrk="1" hangingPunct="1">
              <a:buFont typeface="Courier New" pitchFamily="49" charset="0"/>
              <a:buChar char="o"/>
            </a:pPr>
            <a:r>
              <a:rPr lang="ru-RU" sz="1800" smtClean="0"/>
              <a:t>   Познакомить с именами тех, кто основал и прославил город. </a:t>
            </a:r>
          </a:p>
          <a:p>
            <a:pPr marR="0" algn="just" eaLnBrk="1" hangingPunct="1">
              <a:buFont typeface="Courier New" pitchFamily="49" charset="0"/>
              <a:buChar char="o"/>
            </a:pPr>
            <a:r>
              <a:rPr lang="ru-RU" sz="1800" smtClean="0"/>
              <a:t>   Расширить знания детей о флоре и фауне Краснодарского  края.</a:t>
            </a:r>
          </a:p>
          <a:p>
            <a:pPr marR="0" algn="just" eaLnBrk="1" hangingPunct="1">
              <a:buFont typeface="Courier New" pitchFamily="49" charset="0"/>
              <a:buChar char="o"/>
            </a:pPr>
            <a:r>
              <a:rPr lang="ru-RU" sz="1800" smtClean="0"/>
              <a:t>   Воспитывать любовь к родному городу, краю, умение видеть прекрасное, гордиться им. </a:t>
            </a:r>
          </a:p>
          <a:p>
            <a:pPr marR="0" algn="just" eaLnBrk="1" hangingPunct="1">
              <a:buFont typeface="Courier New" pitchFamily="49" charset="0"/>
              <a:buChar char="o"/>
            </a:pPr>
            <a:r>
              <a:rPr lang="ru-RU" sz="1800" smtClean="0"/>
              <a:t>   Познакомить с культурой и традициями Краснодарского  края.</a:t>
            </a:r>
          </a:p>
          <a:p>
            <a:pPr marR="0" algn="just" eaLnBrk="1" hangingPunct="1">
              <a:buFont typeface="Courier New" pitchFamily="49" charset="0"/>
              <a:buChar char="o"/>
            </a:pPr>
            <a:r>
              <a:rPr lang="ru-RU" sz="1800" smtClean="0"/>
              <a:t>   Формировать экологическую культуру у детей и их родителей, желание принимать участие в проведении мероприятий по охране </a:t>
            </a:r>
          </a:p>
          <a:p>
            <a:pPr marR="0" algn="just" eaLnBrk="1" hangingPunct="1"/>
            <a:r>
              <a:rPr lang="ru-RU" sz="1800" smtClean="0"/>
              <a:t>окружающей среды.</a:t>
            </a:r>
            <a:r>
              <a:rPr lang="ru-RU" sz="1800" b="1" i="1" smtClean="0"/>
              <a:t>                              </a:t>
            </a:r>
            <a:endParaRPr lang="ru-RU" sz="1800" smtClean="0"/>
          </a:p>
          <a:p>
            <a:pPr marR="0" algn="just" eaLnBrk="1" hangingPunct="1"/>
            <a:r>
              <a:rPr lang="ru-RU" sz="1800" smtClean="0"/>
              <a:t> </a:t>
            </a:r>
          </a:p>
          <a:p>
            <a:pPr marR="0" algn="just" eaLnBrk="1" hangingPunct="1"/>
            <a:r>
              <a:rPr lang="ru-RU" sz="1800" i="1" smtClean="0"/>
              <a:t>           </a:t>
            </a:r>
            <a:r>
              <a:rPr lang="ru-RU" sz="1800" i="1" smtClean="0">
                <a:solidFill>
                  <a:srgbClr val="C00000"/>
                </a:solidFill>
              </a:rPr>
              <a:t>Для детей:</a:t>
            </a:r>
            <a:r>
              <a:rPr lang="ru-RU" sz="1800" smtClean="0">
                <a:solidFill>
                  <a:srgbClr val="C00000"/>
                </a:solidFill>
              </a:rPr>
              <a:t> </a:t>
            </a:r>
          </a:p>
          <a:p>
            <a:pPr marR="0" algn="just" eaLnBrk="1" hangingPunct="1">
              <a:buFont typeface="Courier New" pitchFamily="49" charset="0"/>
              <a:buChar char="o"/>
            </a:pPr>
            <a:r>
              <a:rPr lang="ru-RU" sz="1800" smtClean="0"/>
              <a:t>   Принять сведения, данные  воспитателем. </a:t>
            </a:r>
          </a:p>
          <a:p>
            <a:pPr marR="0" algn="just" eaLnBrk="1" hangingPunct="1"/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</TotalTime>
  <Words>1212</Words>
  <Application>Microsoft Office PowerPoint</Application>
  <PresentationFormat>Экран (4:3)</PresentationFormat>
  <Paragraphs>125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Calibri</vt:lpstr>
      <vt:lpstr>Constantia</vt:lpstr>
      <vt:lpstr>Wingdings 2</vt:lpstr>
      <vt:lpstr>Tahoma</vt:lpstr>
      <vt:lpstr>Courier New</vt:lpstr>
      <vt:lpstr>Wingdings</vt:lpstr>
      <vt:lpstr>Поток</vt:lpstr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Админ</cp:lastModifiedBy>
  <cp:revision>108</cp:revision>
  <dcterms:created xsi:type="dcterms:W3CDTF">2009-01-05T08:50:02Z</dcterms:created>
  <dcterms:modified xsi:type="dcterms:W3CDTF">2015-04-15T12:32:31Z</dcterms:modified>
</cp:coreProperties>
</file>