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6" r:id="rId2"/>
    <p:sldMasterId id="2147483780" r:id="rId3"/>
  </p:sldMasterIdLst>
  <p:notesMasterIdLst>
    <p:notesMasterId r:id="rId26"/>
  </p:notesMasterIdLst>
  <p:sldIdLst>
    <p:sldId id="261" r:id="rId4"/>
    <p:sldId id="256" r:id="rId5"/>
    <p:sldId id="257" r:id="rId6"/>
    <p:sldId id="258" r:id="rId7"/>
    <p:sldId id="278" r:id="rId8"/>
    <p:sldId id="277" r:id="rId9"/>
    <p:sldId id="281" r:id="rId10"/>
    <p:sldId id="264" r:id="rId11"/>
    <p:sldId id="265" r:id="rId12"/>
    <p:sldId id="273" r:id="rId13"/>
    <p:sldId id="282" r:id="rId14"/>
    <p:sldId id="266" r:id="rId15"/>
    <p:sldId id="267" r:id="rId16"/>
    <p:sldId id="275" r:id="rId17"/>
    <p:sldId id="276" r:id="rId18"/>
    <p:sldId id="268" r:id="rId19"/>
    <p:sldId id="280" r:id="rId20"/>
    <p:sldId id="270" r:id="rId21"/>
    <p:sldId id="271" r:id="rId22"/>
    <p:sldId id="286" r:id="rId23"/>
    <p:sldId id="279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F76D"/>
    <a:srgbClr val="16DE46"/>
    <a:srgbClr val="66CCFF"/>
    <a:srgbClr val="4EE6FA"/>
    <a:srgbClr val="25D70D"/>
    <a:srgbClr val="9D0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B698F-A072-4C72-9106-EA798A0F1647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75E67-7A82-403C-8FCD-FD269395B1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3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5E67-7A82-403C-8FCD-FD269395B1E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4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F75B3C-A189-49F8-907E-0E931645D11C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B60EB1-693F-4800-B51A-092CED822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6215074" cy="7048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Путь  в страну ХИМИЯ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9D0534"/>
                </a:solidFill>
              </a:rPr>
              <a:t>Станция: «Периодическая система химических элементов Д.И.Менделеева и строение атома»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ru-RU" sz="1800" b="1" u="sng" dirty="0" smtClean="0">
                <a:solidFill>
                  <a:schemeClr val="bg1"/>
                </a:solidFill>
              </a:rPr>
              <a:t>Задание№</a:t>
            </a:r>
            <a:r>
              <a:rPr lang="ru-RU" sz="1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1800" b="1" u="sng" dirty="0" smtClean="0">
                <a:solidFill>
                  <a:srgbClr val="002060"/>
                </a:solidFill>
              </a:rPr>
              <a:t>.  </a:t>
            </a:r>
            <a:r>
              <a:rPr lang="ru-RU" sz="1800" b="1" dirty="0" smtClean="0">
                <a:solidFill>
                  <a:srgbClr val="002060"/>
                </a:solidFill>
              </a:rPr>
              <a:t>Расположите элементы в порядке увеличения их металлических свойств: </a:t>
            </a:r>
            <a:r>
              <a:rPr lang="en-US" sz="1800" b="1" dirty="0" err="1" smtClean="0">
                <a:solidFill>
                  <a:srgbClr val="FF0000"/>
                </a:solidFill>
              </a:rPr>
              <a:t>Sr</a:t>
            </a:r>
            <a:r>
              <a:rPr lang="ru-RU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</a:rPr>
              <a:t>Mg</a:t>
            </a:r>
            <a:r>
              <a:rPr lang="ru-RU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</a:rPr>
              <a:t>Ca</a:t>
            </a:r>
            <a:r>
              <a:rPr lang="ru-RU" sz="1800" b="1" dirty="0" smtClean="0">
                <a:solidFill>
                  <a:srgbClr val="FF0000"/>
                </a:solidFill>
              </a:rPr>
              <a:t>, </a:t>
            </a:r>
            <a:r>
              <a:rPr lang="en-US" sz="1800" b="1" dirty="0" err="1" smtClean="0">
                <a:solidFill>
                  <a:srgbClr val="FF0000"/>
                </a:solidFill>
              </a:rPr>
              <a:t>Ba</a:t>
            </a:r>
            <a:r>
              <a:rPr lang="ru-RU" sz="1800" b="1" dirty="0" smtClean="0">
                <a:solidFill>
                  <a:srgbClr val="002060"/>
                </a:solidFill>
              </a:rPr>
              <a:t>. Кто является самым сильным металлом?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8143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Задание№2.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002060"/>
                </a:solidFill>
              </a:rPr>
              <a:t>Расположите элементы в порядке увеличения их  неметаллических свойств: </a:t>
            </a:r>
            <a:r>
              <a:rPr lang="en-US" b="1" dirty="0" smtClean="0">
                <a:solidFill>
                  <a:srgbClr val="FF0000"/>
                </a:solidFill>
              </a:rPr>
              <a:t>Si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Na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Al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. Кто является самым сильным неметаллом?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00305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D0534"/>
                </a:solidFill>
              </a:rPr>
              <a:t>В классе  после контрольной работы учителем было найдено 2 шпаргалки. В одной из них  была записана электронная формула, а в другой электронная схема неизвестных атомов химических элементов.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Определите: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D0534"/>
                </a:solidFill>
              </a:rPr>
              <a:t>-номер группы,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D0534"/>
                </a:solidFill>
              </a:rPr>
              <a:t>-номер периода,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D0534"/>
                </a:solidFill>
              </a:rPr>
              <a:t>-порядковый номер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D0534"/>
                </a:solidFill>
              </a:rPr>
              <a:t>-название химического элемента</a:t>
            </a:r>
            <a:endParaRPr lang="ru-RU" b="1" u="sng" dirty="0" smtClean="0">
              <a:solidFill>
                <a:srgbClr val="9D053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857760"/>
            <a:ext cx="3096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bg1"/>
                </a:solidFill>
              </a:rPr>
              <a:t>Задание</a:t>
            </a:r>
            <a:r>
              <a:rPr lang="en-US" u="sng" dirty="0" smtClean="0">
                <a:solidFill>
                  <a:schemeClr val="bg1"/>
                </a:solidFill>
              </a:rPr>
              <a:t> №2</a:t>
            </a:r>
            <a:r>
              <a:rPr lang="en-US" dirty="0" smtClean="0"/>
              <a:t> </a:t>
            </a:r>
            <a:r>
              <a:rPr lang="ru-RU" dirty="0" smtClean="0"/>
              <a:t>      </a:t>
            </a:r>
            <a:r>
              <a:rPr lang="en-US" dirty="0" smtClean="0">
                <a:solidFill>
                  <a:srgbClr val="002060"/>
                </a:solidFill>
              </a:rPr>
              <a:t>1s 2s 2p 3s 3p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572008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2     2     6     2      2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Задание №2   </a:t>
            </a:r>
            <a:r>
              <a:rPr lang="ru-RU" b="1" dirty="0" smtClean="0">
                <a:solidFill>
                  <a:schemeClr val="bg1"/>
                </a:solidFill>
              </a:rPr>
              <a:t>)   )   )   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1200" b="1" dirty="0" smtClean="0">
                <a:solidFill>
                  <a:srgbClr val="FF0000"/>
                </a:solidFill>
              </a:rPr>
              <a:t>2     8    8     2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</a:t>
            </a:r>
            <a:endParaRPr lang="ru-RU" sz="1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143248"/>
            <a:ext cx="822960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Увеличиваются заряды атомных ядер;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Число электронов на внешнем энергетическом уровне остаётся неизменным;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Увеличивается число энергетических уровней;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Увеличивается радиус атома.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2146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25D70D"/>
                </a:solidFill>
              </a:rPr>
              <a:t>В пределах одной и той же группы </a:t>
            </a:r>
            <a:br>
              <a:rPr lang="ru-RU" sz="4000" b="1" dirty="0" smtClean="0">
                <a:solidFill>
                  <a:srgbClr val="25D70D"/>
                </a:solidFill>
              </a:rPr>
            </a:br>
            <a:r>
              <a:rPr lang="ru-RU" sz="4000" b="1" dirty="0" smtClean="0">
                <a:solidFill>
                  <a:srgbClr val="25D70D"/>
                </a:solidFill>
              </a:rPr>
              <a:t>( в главной подгруппе) </a:t>
            </a:r>
            <a:r>
              <a:rPr sz="4000" b="1" smtClean="0">
                <a:solidFill>
                  <a:srgbClr val="25D70D"/>
                </a:solidFill>
              </a:rPr>
              <a:t/>
            </a:r>
            <a:br>
              <a:rPr sz="4000" b="1" smtClean="0">
                <a:solidFill>
                  <a:srgbClr val="25D70D"/>
                </a:solidFill>
              </a:rPr>
            </a:br>
            <a:r>
              <a:rPr lang="ru-RU" sz="4000" b="1" dirty="0" smtClean="0">
                <a:solidFill>
                  <a:srgbClr val="25D70D"/>
                </a:solidFill>
              </a:rPr>
              <a:t>сверху вниз</a:t>
            </a:r>
            <a:r>
              <a:rPr sz="4000" b="1" smtClean="0">
                <a:solidFill>
                  <a:srgbClr val="25D70D"/>
                </a:solidFill>
              </a:rPr>
              <a:t/>
            </a:r>
            <a:br>
              <a:rPr sz="4000" b="1" smtClean="0">
                <a:solidFill>
                  <a:srgbClr val="25D70D"/>
                </a:solidFill>
              </a:rPr>
            </a:br>
            <a:r>
              <a:rPr lang="ru-RU" sz="4000" b="1" dirty="0" smtClean="0">
                <a:solidFill>
                  <a:srgbClr val="25D70D"/>
                </a:solidFill>
              </a:rPr>
              <a:t>металлические свойства усиливаются , а не металлические – ослабевают, так   как:</a:t>
            </a:r>
            <a:endParaRPr lang="ru-RU" sz="4000" b="1" dirty="0">
              <a:solidFill>
                <a:srgbClr val="25D7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Увеличиваются заряды атомных ядер;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Увеличивается число электронов на внешнем энергетическом уровне;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Число энергетических уровней постоянно;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Радиус атома уменьшается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92893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600" b="1" dirty="0" smtClean="0">
                <a:solidFill>
                  <a:srgbClr val="25D70D"/>
                </a:solidFill>
              </a:rPr>
              <a:t>В пределах одного и того же периода</a:t>
            </a:r>
            <a:br>
              <a:rPr lang="ru-RU" sz="3600" b="1" dirty="0" smtClean="0">
                <a:solidFill>
                  <a:srgbClr val="25D70D"/>
                </a:solidFill>
              </a:rPr>
            </a:br>
            <a:r>
              <a:rPr lang="ru-RU" sz="3600" b="1" dirty="0" smtClean="0">
                <a:solidFill>
                  <a:srgbClr val="25D70D"/>
                </a:solidFill>
              </a:rPr>
              <a:t>слева на право </a:t>
            </a:r>
            <a:br>
              <a:rPr lang="ru-RU" sz="3600" b="1" dirty="0" smtClean="0">
                <a:solidFill>
                  <a:srgbClr val="25D70D"/>
                </a:solidFill>
              </a:rPr>
            </a:br>
            <a:r>
              <a:rPr lang="ru-RU" sz="3600" b="1" dirty="0" smtClean="0">
                <a:solidFill>
                  <a:srgbClr val="25D70D"/>
                </a:solidFill>
              </a:rPr>
              <a:t> металлические свойства ослабевают,  а не металлические – усиливаются, так   как:</a:t>
            </a:r>
            <a:endParaRPr lang="ru-RU" sz="3600" dirty="0">
              <a:solidFill>
                <a:srgbClr val="25D7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7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Станция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«Химическая связь»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7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357166"/>
            <a:ext cx="9215502" cy="5786478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ЗАДАНИЯ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-Запишите механизм образования ковалентной неполярной связи для </a:t>
            </a:r>
            <a:r>
              <a:rPr lang="en-US" sz="2000" b="1" dirty="0" smtClean="0">
                <a:solidFill>
                  <a:srgbClr val="FF0000"/>
                </a:solidFill>
              </a:rPr>
              <a:t>O2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-Запишите механизм образования металлической  связи для </a:t>
            </a:r>
            <a:r>
              <a:rPr lang="en-US" sz="2000" b="1" dirty="0" smtClean="0">
                <a:solidFill>
                  <a:srgbClr val="FF0000"/>
                </a:solidFill>
              </a:rPr>
              <a:t>Mg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-Даны вещества: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BaCl2, F2, Al, H2S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 Определите вид химической связи для каждого вещества. Запишите механизм образования химической связи для  одного любого из веществ. </a:t>
            </a: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-Запишите механизм образования ионной связи для вещества:</a:t>
            </a:r>
          </a:p>
          <a:p>
            <a:pPr>
              <a:buNone/>
            </a:pPr>
            <a:r>
              <a:rPr lang="en-US" sz="2000" b="1" u="sng" dirty="0" err="1" smtClean="0">
                <a:solidFill>
                  <a:srgbClr val="FF0000"/>
                </a:solidFill>
              </a:rPr>
              <a:t>CaO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-Запишите механизм образования ковалентной полярной  связи для вещества:</a:t>
            </a:r>
          </a:p>
          <a:p>
            <a:pPr>
              <a:buNone/>
            </a:pPr>
            <a:r>
              <a:rPr lang="en-US" sz="2000" b="1" u="sng" dirty="0" err="1" smtClean="0">
                <a:solidFill>
                  <a:srgbClr val="FF0000"/>
                </a:solidFill>
              </a:rPr>
              <a:t>HCl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9D0534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92919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16DE4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71448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Ионы и ионная химическая связь.</a:t>
            </a:r>
            <a:r>
              <a:rPr lang="ru-RU" sz="4400" dirty="0" smtClean="0">
                <a:solidFill>
                  <a:schemeClr val="accent4"/>
                </a:solidFill>
              </a:rPr>
              <a:t/>
            </a:r>
            <a:br>
              <a:rPr lang="ru-RU" sz="4400" dirty="0" smtClean="0">
                <a:solidFill>
                  <a:schemeClr val="accent4"/>
                </a:solidFill>
              </a:rPr>
            </a:br>
            <a:endParaRPr lang="ru-RU" dirty="0"/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286000" y="1214438"/>
            <a:ext cx="6357938" cy="7143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/>
              <a:t>Химическая связь, образующуюся между ионами, называется </a:t>
            </a:r>
            <a:r>
              <a:rPr lang="ru-RU" b="1" dirty="0"/>
              <a:t>ионной</a:t>
            </a:r>
            <a:r>
              <a:rPr lang="ru-RU" dirty="0"/>
              <a:t>. </a:t>
            </a: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286000" y="2143116"/>
            <a:ext cx="6357938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/>
              <a:t>Ион</a:t>
            </a:r>
            <a:r>
              <a:rPr lang="ru-RU" dirty="0"/>
              <a:t> – это частица образующаяся в результате отдачи или принятия электрона. </a:t>
            </a:r>
            <a:r>
              <a:rPr lang="ru-RU" dirty="0" smtClean="0"/>
              <a:t>Ионная связь как правило возникает между металлом и неметаллом. 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1500188" y="3071813"/>
            <a:ext cx="1077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Пример: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2714625" y="3429000"/>
            <a:ext cx="560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NaCl – </a:t>
            </a:r>
            <a:r>
              <a:rPr lang="ru-RU"/>
              <a:t>хлорид натрия (поваренная, пищевая соль)</a:t>
            </a:r>
          </a:p>
        </p:txBody>
      </p:sp>
      <p:grpSp>
        <p:nvGrpSpPr>
          <p:cNvPr id="205" name="Группа 104"/>
          <p:cNvGrpSpPr>
            <a:grpSpLocks/>
          </p:cNvGrpSpPr>
          <p:nvPr/>
        </p:nvGrpSpPr>
        <p:grpSpPr bwMode="auto">
          <a:xfrm>
            <a:off x="998538" y="3916363"/>
            <a:ext cx="1644650" cy="798512"/>
            <a:chOff x="998517" y="4131241"/>
            <a:chExt cx="1644657" cy="797960"/>
          </a:xfrm>
        </p:grpSpPr>
        <p:sp>
          <p:nvSpPr>
            <p:cNvPr id="206" name="Дуга 205"/>
            <p:cNvSpPr/>
            <p:nvPr/>
          </p:nvSpPr>
          <p:spPr bwMode="auto">
            <a:xfrm>
              <a:off x="1757345" y="4189937"/>
              <a:ext cx="506414" cy="523513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07" name="TextBox 106"/>
            <p:cNvSpPr txBox="1">
              <a:spLocks noChangeArrowheads="1"/>
            </p:cNvSpPr>
            <p:nvPr/>
          </p:nvSpPr>
          <p:spPr bwMode="auto">
            <a:xfrm>
              <a:off x="1377730" y="4189951"/>
              <a:ext cx="649819" cy="454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Na</a:t>
              </a:r>
              <a:endParaRPr lang="ru-RU" sz="3600"/>
            </a:p>
          </p:txBody>
        </p:sp>
        <p:sp>
          <p:nvSpPr>
            <p:cNvPr id="208" name="TextBox 107"/>
            <p:cNvSpPr txBox="1">
              <a:spLocks noChangeArrowheads="1"/>
            </p:cNvSpPr>
            <p:nvPr/>
          </p:nvSpPr>
          <p:spPr bwMode="auto">
            <a:xfrm>
              <a:off x="998517" y="4559869"/>
              <a:ext cx="5774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  <a:r>
                <a:rPr lang="en-US" sz="1600"/>
                <a:t>11</a:t>
              </a:r>
              <a:endParaRPr lang="ru-RU" sz="1600"/>
            </a:p>
          </p:txBody>
        </p:sp>
        <p:sp>
          <p:nvSpPr>
            <p:cNvPr id="209" name="TextBox 108"/>
            <p:cNvSpPr txBox="1">
              <a:spLocks noChangeArrowheads="1"/>
            </p:cNvSpPr>
            <p:nvPr/>
          </p:nvSpPr>
          <p:spPr bwMode="auto">
            <a:xfrm>
              <a:off x="1124921" y="4131241"/>
              <a:ext cx="4090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23</a:t>
              </a:r>
              <a:endParaRPr lang="ru-RU" sz="1600" dirty="0"/>
            </a:p>
          </p:txBody>
        </p:sp>
        <p:sp>
          <p:nvSpPr>
            <p:cNvPr id="210" name="TextBox 109"/>
            <p:cNvSpPr txBox="1">
              <a:spLocks noChangeArrowheads="1"/>
            </p:cNvSpPr>
            <p:nvPr/>
          </p:nvSpPr>
          <p:spPr bwMode="auto">
            <a:xfrm>
              <a:off x="1820145" y="4139769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0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211" name="Дуга 210"/>
            <p:cNvSpPr/>
            <p:nvPr/>
          </p:nvSpPr>
          <p:spPr bwMode="auto">
            <a:xfrm>
              <a:off x="1946258" y="4189937"/>
              <a:ext cx="508002" cy="523513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12" name="Дуга 211"/>
            <p:cNvSpPr/>
            <p:nvPr/>
          </p:nvSpPr>
          <p:spPr bwMode="auto">
            <a:xfrm>
              <a:off x="2136759" y="4189937"/>
              <a:ext cx="506415" cy="523513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13" name="TextBox 112"/>
            <p:cNvSpPr txBox="1">
              <a:spLocks noChangeArrowheads="1"/>
            </p:cNvSpPr>
            <p:nvPr/>
          </p:nvSpPr>
          <p:spPr bwMode="auto">
            <a:xfrm>
              <a:off x="2009752" y="4641572"/>
              <a:ext cx="249887" cy="216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  <a:endParaRPr lang="ru-RU" sz="1400"/>
            </a:p>
          </p:txBody>
        </p:sp>
        <p:sp>
          <p:nvSpPr>
            <p:cNvPr id="214" name="TextBox 113"/>
            <p:cNvSpPr txBox="1">
              <a:spLocks noChangeArrowheads="1"/>
            </p:cNvSpPr>
            <p:nvPr/>
          </p:nvSpPr>
          <p:spPr bwMode="auto">
            <a:xfrm>
              <a:off x="2199358" y="4641572"/>
              <a:ext cx="249887" cy="216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  <a:endParaRPr lang="ru-RU" sz="1400"/>
            </a:p>
          </p:txBody>
        </p:sp>
        <p:sp>
          <p:nvSpPr>
            <p:cNvPr id="215" name="TextBox 114"/>
            <p:cNvSpPr txBox="1">
              <a:spLocks noChangeArrowheads="1"/>
            </p:cNvSpPr>
            <p:nvPr/>
          </p:nvSpPr>
          <p:spPr bwMode="auto">
            <a:xfrm>
              <a:off x="2388965" y="4641572"/>
              <a:ext cx="249887" cy="216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  <a:endParaRPr lang="ru-RU" sz="1400"/>
            </a:p>
          </p:txBody>
        </p:sp>
      </p:grpSp>
      <p:sp>
        <p:nvSpPr>
          <p:cNvPr id="216" name="TextBox 215"/>
          <p:cNvSpPr txBox="1">
            <a:spLocks noChangeArrowheads="1"/>
          </p:cNvSpPr>
          <p:nvPr/>
        </p:nvSpPr>
        <p:spPr bwMode="auto">
          <a:xfrm>
            <a:off x="2714625" y="3857625"/>
            <a:ext cx="55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70C0"/>
                </a:solidFill>
              </a:rPr>
              <a:t>+</a:t>
            </a:r>
            <a:endParaRPr lang="ru-RU" sz="4000">
              <a:solidFill>
                <a:srgbClr val="0070C0"/>
              </a:solidFill>
            </a:endParaRPr>
          </a:p>
        </p:txBody>
      </p:sp>
      <p:grpSp>
        <p:nvGrpSpPr>
          <p:cNvPr id="217" name="Группа 116"/>
          <p:cNvGrpSpPr>
            <a:grpSpLocks/>
          </p:cNvGrpSpPr>
          <p:nvPr/>
        </p:nvGrpSpPr>
        <p:grpSpPr bwMode="auto">
          <a:xfrm>
            <a:off x="2998788" y="3929063"/>
            <a:ext cx="1673225" cy="817562"/>
            <a:chOff x="2998781" y="4143380"/>
            <a:chExt cx="1672898" cy="818107"/>
          </a:xfrm>
        </p:grpSpPr>
        <p:sp>
          <p:nvSpPr>
            <p:cNvPr id="218" name="Дуга 217"/>
            <p:cNvSpPr/>
            <p:nvPr/>
          </p:nvSpPr>
          <p:spPr bwMode="auto">
            <a:xfrm>
              <a:off x="3757458" y="4202156"/>
              <a:ext cx="506313" cy="524224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19" name="TextBox 118"/>
            <p:cNvSpPr txBox="1">
              <a:spLocks noChangeArrowheads="1"/>
            </p:cNvSpPr>
            <p:nvPr/>
          </p:nvSpPr>
          <p:spPr bwMode="auto">
            <a:xfrm>
              <a:off x="3377994" y="4202090"/>
              <a:ext cx="56778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Cl</a:t>
              </a:r>
              <a:endParaRPr lang="ru-RU" sz="3600"/>
            </a:p>
          </p:txBody>
        </p:sp>
        <p:sp>
          <p:nvSpPr>
            <p:cNvPr id="220" name="TextBox 119"/>
            <p:cNvSpPr txBox="1">
              <a:spLocks noChangeArrowheads="1"/>
            </p:cNvSpPr>
            <p:nvPr/>
          </p:nvSpPr>
          <p:spPr bwMode="auto">
            <a:xfrm>
              <a:off x="2998781" y="4572008"/>
              <a:ext cx="5774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  <a:r>
                <a:rPr lang="en-US" sz="1600"/>
                <a:t>17</a:t>
              </a:r>
              <a:endParaRPr lang="ru-RU" sz="1600"/>
            </a:p>
          </p:txBody>
        </p:sp>
        <p:sp>
          <p:nvSpPr>
            <p:cNvPr id="221" name="TextBox 120"/>
            <p:cNvSpPr txBox="1">
              <a:spLocks noChangeArrowheads="1"/>
            </p:cNvSpPr>
            <p:nvPr/>
          </p:nvSpPr>
          <p:spPr bwMode="auto">
            <a:xfrm>
              <a:off x="3125185" y="4143380"/>
              <a:ext cx="4090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35</a:t>
              </a:r>
              <a:endParaRPr lang="ru-RU" sz="1600"/>
            </a:p>
          </p:txBody>
        </p:sp>
        <p:sp>
          <p:nvSpPr>
            <p:cNvPr id="222" name="TextBox 121"/>
            <p:cNvSpPr txBox="1">
              <a:spLocks noChangeArrowheads="1"/>
            </p:cNvSpPr>
            <p:nvPr/>
          </p:nvSpPr>
          <p:spPr bwMode="auto">
            <a:xfrm>
              <a:off x="3820409" y="4151910"/>
              <a:ext cx="311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0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223" name="Дуга 222"/>
            <p:cNvSpPr/>
            <p:nvPr/>
          </p:nvSpPr>
          <p:spPr bwMode="auto">
            <a:xfrm>
              <a:off x="3946333" y="4202156"/>
              <a:ext cx="507901" cy="524224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24" name="Дуга 223"/>
            <p:cNvSpPr/>
            <p:nvPr/>
          </p:nvSpPr>
          <p:spPr bwMode="auto">
            <a:xfrm>
              <a:off x="4136796" y="4202156"/>
              <a:ext cx="506314" cy="524224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25" name="TextBox 124"/>
            <p:cNvSpPr txBox="1">
              <a:spLocks noChangeArrowheads="1"/>
            </p:cNvSpPr>
            <p:nvPr/>
          </p:nvSpPr>
          <p:spPr bwMode="auto">
            <a:xfrm>
              <a:off x="4010016" y="4653711"/>
              <a:ext cx="249887" cy="21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  <a:endParaRPr lang="ru-RU" sz="1400"/>
            </a:p>
          </p:txBody>
        </p:sp>
        <p:sp>
          <p:nvSpPr>
            <p:cNvPr id="226" name="TextBox 125"/>
            <p:cNvSpPr txBox="1">
              <a:spLocks noChangeArrowheads="1"/>
            </p:cNvSpPr>
            <p:nvPr/>
          </p:nvSpPr>
          <p:spPr bwMode="auto">
            <a:xfrm>
              <a:off x="4199622" y="4653711"/>
              <a:ext cx="249887" cy="21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  <a:endParaRPr lang="ru-RU" sz="1400"/>
            </a:p>
          </p:txBody>
        </p:sp>
        <p:sp>
          <p:nvSpPr>
            <p:cNvPr id="227" name="TextBox 126"/>
            <p:cNvSpPr txBox="1">
              <a:spLocks noChangeArrowheads="1"/>
            </p:cNvSpPr>
            <p:nvPr/>
          </p:nvSpPr>
          <p:spPr bwMode="auto">
            <a:xfrm>
              <a:off x="4389229" y="4653710"/>
              <a:ext cx="2824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  <a:endParaRPr lang="ru-RU" sz="1400"/>
            </a:p>
          </p:txBody>
        </p:sp>
      </p:grpSp>
      <p:cxnSp>
        <p:nvCxnSpPr>
          <p:cNvPr id="228" name="Прямая со стрелкой 227"/>
          <p:cNvCxnSpPr/>
          <p:nvPr/>
        </p:nvCxnSpPr>
        <p:spPr>
          <a:xfrm>
            <a:off x="4786313" y="4284663"/>
            <a:ext cx="642937" cy="15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 rot="5400000">
            <a:off x="2251075" y="4964113"/>
            <a:ext cx="500063" cy="15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 flipV="1">
            <a:off x="2500313" y="5214938"/>
            <a:ext cx="200025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/>
          <p:nvPr/>
        </p:nvCxnSpPr>
        <p:spPr>
          <a:xfrm rot="5400000" flipH="1" flipV="1">
            <a:off x="4251325" y="4964113"/>
            <a:ext cx="500063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Овал 231"/>
          <p:cNvSpPr/>
          <p:nvPr/>
        </p:nvSpPr>
        <p:spPr>
          <a:xfrm>
            <a:off x="2428875" y="4714875"/>
            <a:ext cx="142875" cy="1428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48" name="Группа 147"/>
          <p:cNvGrpSpPr>
            <a:grpSpLocks/>
          </p:cNvGrpSpPr>
          <p:nvPr/>
        </p:nvGrpSpPr>
        <p:grpSpPr bwMode="auto">
          <a:xfrm>
            <a:off x="5500688" y="3857625"/>
            <a:ext cx="1571625" cy="1357313"/>
            <a:chOff x="5500694" y="4071942"/>
            <a:chExt cx="1571636" cy="1357322"/>
          </a:xfrm>
        </p:grpSpPr>
        <p:sp>
          <p:nvSpPr>
            <p:cNvPr id="249" name="Дуга 248"/>
            <p:cNvSpPr/>
            <p:nvPr/>
          </p:nvSpPr>
          <p:spPr bwMode="auto">
            <a:xfrm>
              <a:off x="6259524" y="4202118"/>
              <a:ext cx="506416" cy="523878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50" name="TextBox 149"/>
            <p:cNvSpPr txBox="1">
              <a:spLocks noChangeArrowheads="1"/>
            </p:cNvSpPr>
            <p:nvPr/>
          </p:nvSpPr>
          <p:spPr bwMode="auto">
            <a:xfrm>
              <a:off x="5879907" y="4202090"/>
              <a:ext cx="649818" cy="454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Na</a:t>
              </a:r>
              <a:endParaRPr lang="ru-RU" sz="3600"/>
            </a:p>
          </p:txBody>
        </p:sp>
        <p:sp>
          <p:nvSpPr>
            <p:cNvPr id="251" name="TextBox 150"/>
            <p:cNvSpPr txBox="1">
              <a:spLocks noChangeArrowheads="1"/>
            </p:cNvSpPr>
            <p:nvPr/>
          </p:nvSpPr>
          <p:spPr bwMode="auto">
            <a:xfrm>
              <a:off x="5500694" y="4572008"/>
              <a:ext cx="5774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  <a:r>
                <a:rPr lang="en-US" sz="1600"/>
                <a:t>11</a:t>
              </a:r>
              <a:endParaRPr lang="ru-RU" sz="1600"/>
            </a:p>
          </p:txBody>
        </p:sp>
        <p:sp>
          <p:nvSpPr>
            <p:cNvPr id="252" name="TextBox 151"/>
            <p:cNvSpPr txBox="1">
              <a:spLocks noChangeArrowheads="1"/>
            </p:cNvSpPr>
            <p:nvPr/>
          </p:nvSpPr>
          <p:spPr bwMode="auto">
            <a:xfrm>
              <a:off x="5627098" y="4143380"/>
              <a:ext cx="4090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23</a:t>
              </a:r>
              <a:endParaRPr lang="ru-RU" sz="1600"/>
            </a:p>
          </p:txBody>
        </p:sp>
        <p:sp>
          <p:nvSpPr>
            <p:cNvPr id="253" name="TextBox 152"/>
            <p:cNvSpPr txBox="1">
              <a:spLocks noChangeArrowheads="1"/>
            </p:cNvSpPr>
            <p:nvPr/>
          </p:nvSpPr>
          <p:spPr bwMode="auto">
            <a:xfrm>
              <a:off x="6215073" y="415191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+1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254" name="Дуга 253"/>
            <p:cNvSpPr/>
            <p:nvPr/>
          </p:nvSpPr>
          <p:spPr bwMode="auto">
            <a:xfrm>
              <a:off x="6448438" y="4202118"/>
              <a:ext cx="508004" cy="523878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55" name="TextBox 154"/>
            <p:cNvSpPr txBox="1">
              <a:spLocks noChangeArrowheads="1"/>
            </p:cNvSpPr>
            <p:nvPr/>
          </p:nvSpPr>
          <p:spPr bwMode="auto">
            <a:xfrm>
              <a:off x="6511928" y="4653711"/>
              <a:ext cx="249887" cy="21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  <a:endParaRPr lang="ru-RU" sz="1400"/>
            </a:p>
          </p:txBody>
        </p:sp>
        <p:sp>
          <p:nvSpPr>
            <p:cNvPr id="256" name="TextBox 155"/>
            <p:cNvSpPr txBox="1">
              <a:spLocks noChangeArrowheads="1"/>
            </p:cNvSpPr>
            <p:nvPr/>
          </p:nvSpPr>
          <p:spPr bwMode="auto">
            <a:xfrm>
              <a:off x="6701535" y="4653711"/>
              <a:ext cx="249887" cy="21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  <a:endParaRPr lang="ru-RU" sz="1400"/>
            </a:p>
          </p:txBody>
        </p:sp>
        <p:sp>
          <p:nvSpPr>
            <p:cNvPr id="257" name="Левая круглая скобка 256"/>
            <p:cNvSpPr/>
            <p:nvPr/>
          </p:nvSpPr>
          <p:spPr>
            <a:xfrm>
              <a:off x="5572131" y="4071942"/>
              <a:ext cx="214315" cy="928694"/>
            </a:xfrm>
            <a:prstGeom prst="leftBracket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8" name="Правая круглая скобка 257"/>
            <p:cNvSpPr/>
            <p:nvPr/>
          </p:nvSpPr>
          <p:spPr>
            <a:xfrm>
              <a:off x="6858015" y="4071942"/>
              <a:ext cx="214315" cy="928694"/>
            </a:xfrm>
            <a:prstGeom prst="rightBracket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9" name="TextBox 158"/>
            <p:cNvSpPr txBox="1">
              <a:spLocks noChangeArrowheads="1"/>
            </p:cNvSpPr>
            <p:nvPr/>
          </p:nvSpPr>
          <p:spPr bwMode="auto">
            <a:xfrm>
              <a:off x="5751832" y="5090710"/>
              <a:ext cx="12490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/>
                <a:t>ион натрия</a:t>
              </a:r>
            </a:p>
          </p:txBody>
        </p:sp>
      </p:grpSp>
      <p:grpSp>
        <p:nvGrpSpPr>
          <p:cNvPr id="260" name="Группа 159"/>
          <p:cNvGrpSpPr>
            <a:grpSpLocks/>
          </p:cNvGrpSpPr>
          <p:nvPr/>
        </p:nvGrpSpPr>
        <p:grpSpPr bwMode="auto">
          <a:xfrm>
            <a:off x="7215188" y="3857625"/>
            <a:ext cx="1714500" cy="1338263"/>
            <a:chOff x="7215206" y="4071942"/>
            <a:chExt cx="1714512" cy="1338686"/>
          </a:xfrm>
        </p:grpSpPr>
        <p:sp>
          <p:nvSpPr>
            <p:cNvPr id="261" name="TextBox 160"/>
            <p:cNvSpPr txBox="1">
              <a:spLocks noChangeArrowheads="1"/>
            </p:cNvSpPr>
            <p:nvPr/>
          </p:nvSpPr>
          <p:spPr bwMode="auto">
            <a:xfrm>
              <a:off x="7215206" y="4572008"/>
              <a:ext cx="5774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  <a:r>
                <a:rPr lang="en-US" sz="1600"/>
                <a:t>17</a:t>
              </a:r>
              <a:endParaRPr lang="ru-RU" sz="1600"/>
            </a:p>
          </p:txBody>
        </p:sp>
        <p:grpSp>
          <p:nvGrpSpPr>
            <p:cNvPr id="262" name="Группа 82"/>
            <p:cNvGrpSpPr>
              <a:grpSpLocks/>
            </p:cNvGrpSpPr>
            <p:nvPr/>
          </p:nvGrpSpPr>
          <p:grpSpPr bwMode="auto">
            <a:xfrm>
              <a:off x="7286643" y="4071942"/>
              <a:ext cx="1643074" cy="1338686"/>
              <a:chOff x="7286643" y="4071942"/>
              <a:chExt cx="1643074" cy="1338686"/>
            </a:xfrm>
          </p:grpSpPr>
          <p:sp>
            <p:nvSpPr>
              <p:cNvPr id="263" name="Дуга 262"/>
              <p:cNvSpPr/>
              <p:nvPr/>
            </p:nvSpPr>
            <p:spPr bwMode="auto">
              <a:xfrm>
                <a:off x="7974036" y="4202158"/>
                <a:ext cx="506415" cy="524041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264" name="TextBox 163"/>
              <p:cNvSpPr txBox="1">
                <a:spLocks noChangeArrowheads="1"/>
              </p:cNvSpPr>
              <p:nvPr/>
            </p:nvSpPr>
            <p:spPr bwMode="auto">
              <a:xfrm>
                <a:off x="7594419" y="4202090"/>
                <a:ext cx="56778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/>
                  <a:t>Cl</a:t>
                </a:r>
                <a:endParaRPr lang="ru-RU" sz="3600"/>
              </a:p>
            </p:txBody>
          </p:sp>
          <p:sp>
            <p:nvSpPr>
              <p:cNvPr id="265" name="TextBox 164"/>
              <p:cNvSpPr txBox="1">
                <a:spLocks noChangeArrowheads="1"/>
              </p:cNvSpPr>
              <p:nvPr/>
            </p:nvSpPr>
            <p:spPr bwMode="auto">
              <a:xfrm>
                <a:off x="7341610" y="4143380"/>
                <a:ext cx="40908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35</a:t>
                </a:r>
                <a:endParaRPr lang="ru-RU" sz="1600"/>
              </a:p>
            </p:txBody>
          </p:sp>
          <p:sp>
            <p:nvSpPr>
              <p:cNvPr id="266" name="TextBox 165"/>
              <p:cNvSpPr txBox="1">
                <a:spLocks noChangeArrowheads="1"/>
              </p:cNvSpPr>
              <p:nvPr/>
            </p:nvSpPr>
            <p:spPr bwMode="auto">
              <a:xfrm>
                <a:off x="8036834" y="4151910"/>
                <a:ext cx="39466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-1</a:t>
                </a:r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267" name="Дуга 266"/>
              <p:cNvSpPr/>
              <p:nvPr/>
            </p:nvSpPr>
            <p:spPr bwMode="auto">
              <a:xfrm>
                <a:off x="8162949" y="4202158"/>
                <a:ext cx="508003" cy="524041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268" name="Дуга 267"/>
              <p:cNvSpPr/>
              <p:nvPr/>
            </p:nvSpPr>
            <p:spPr bwMode="auto">
              <a:xfrm>
                <a:off x="8353450" y="4202158"/>
                <a:ext cx="506416" cy="524041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269" name="TextBox 168"/>
              <p:cNvSpPr txBox="1">
                <a:spLocks noChangeArrowheads="1"/>
              </p:cNvSpPr>
              <p:nvPr/>
            </p:nvSpPr>
            <p:spPr bwMode="auto">
              <a:xfrm>
                <a:off x="8226441" y="4653711"/>
                <a:ext cx="249887" cy="216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  <a:endParaRPr lang="ru-RU" sz="1400"/>
              </a:p>
            </p:txBody>
          </p:sp>
          <p:sp>
            <p:nvSpPr>
              <p:cNvPr id="270" name="TextBox 169"/>
              <p:cNvSpPr txBox="1">
                <a:spLocks noChangeArrowheads="1"/>
              </p:cNvSpPr>
              <p:nvPr/>
            </p:nvSpPr>
            <p:spPr bwMode="auto">
              <a:xfrm>
                <a:off x="8416047" y="4653711"/>
                <a:ext cx="249887" cy="216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  <a:endParaRPr lang="ru-RU" sz="1400"/>
              </a:p>
            </p:txBody>
          </p:sp>
          <p:sp>
            <p:nvSpPr>
              <p:cNvPr id="271" name="TextBox 170"/>
              <p:cNvSpPr txBox="1">
                <a:spLocks noChangeArrowheads="1"/>
              </p:cNvSpPr>
              <p:nvPr/>
            </p:nvSpPr>
            <p:spPr bwMode="auto">
              <a:xfrm>
                <a:off x="8605654" y="4653710"/>
                <a:ext cx="2824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  <a:endParaRPr lang="ru-RU" sz="1400"/>
              </a:p>
            </p:txBody>
          </p:sp>
          <p:sp>
            <p:nvSpPr>
              <p:cNvPr id="272" name="Левая круглая скобка 271"/>
              <p:cNvSpPr/>
              <p:nvPr/>
            </p:nvSpPr>
            <p:spPr>
              <a:xfrm>
                <a:off x="7286643" y="4071942"/>
                <a:ext cx="214314" cy="928982"/>
              </a:xfrm>
              <a:prstGeom prst="leftBracke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3" name="Правая круглая скобка 272"/>
              <p:cNvSpPr/>
              <p:nvPr/>
            </p:nvSpPr>
            <p:spPr>
              <a:xfrm>
                <a:off x="8715403" y="4071942"/>
                <a:ext cx="214314" cy="928982"/>
              </a:xfrm>
              <a:prstGeom prst="rightBracke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4" name="TextBox 173"/>
              <p:cNvSpPr txBox="1">
                <a:spLocks noChangeArrowheads="1"/>
              </p:cNvSpPr>
              <p:nvPr/>
            </p:nvSpPr>
            <p:spPr bwMode="auto">
              <a:xfrm>
                <a:off x="7500958" y="5072074"/>
                <a:ext cx="114005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600"/>
                  <a:t>ион хлора</a:t>
                </a:r>
              </a:p>
            </p:txBody>
          </p:sp>
        </p:grpSp>
      </p:grpSp>
      <p:sp>
        <p:nvSpPr>
          <p:cNvPr id="282" name="TextBox 281"/>
          <p:cNvSpPr txBox="1">
            <a:spLocks noChangeArrowheads="1"/>
          </p:cNvSpPr>
          <p:nvPr/>
        </p:nvSpPr>
        <p:spPr bwMode="auto">
          <a:xfrm>
            <a:off x="1643063" y="428625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dirty="0"/>
          </a:p>
        </p:txBody>
      </p:sp>
      <p:sp>
        <p:nvSpPr>
          <p:cNvPr id="303" name="TextBox 302"/>
          <p:cNvSpPr txBox="1">
            <a:spLocks noChangeArrowheads="1"/>
          </p:cNvSpPr>
          <p:nvPr/>
        </p:nvSpPr>
        <p:spPr bwMode="auto">
          <a:xfrm>
            <a:off x="6786563" y="4714875"/>
            <a:ext cx="39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-1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2 " pathEditMode="relative" ptsTypes="AA">
                                      <p:cBhvr>
                                        <p:cTn id="57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6477 L 0.22048 0.06477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0.06477 L 0.22049 0.0018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2" grpId="0" animBg="1"/>
      <p:bldP spid="203" grpId="0"/>
      <p:bldP spid="203" grpId="1"/>
      <p:bldP spid="204" grpId="0"/>
      <p:bldP spid="204" grpId="1"/>
      <p:bldP spid="216" grpId="0"/>
      <p:bldP spid="216" grpId="1"/>
      <p:bldP spid="232" grpId="0" animBg="1"/>
      <p:bldP spid="232" grpId="1" animBg="1"/>
      <p:bldP spid="232" grpId="2" animBg="1"/>
      <p:bldP spid="232" grpId="3" animBg="1"/>
      <p:bldP spid="232" grpId="4" animBg="1"/>
      <p:bldP spid="282" grpId="0"/>
      <p:bldP spid="282" grpId="1"/>
      <p:bldP spid="303" grpId="0"/>
      <p:bldP spid="30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Ковалентная  неполярная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457201" y="3857628"/>
            <a:ext cx="45719" cy="860676"/>
          </a:xfrm>
        </p:spPr>
        <p:txBody>
          <a:bodyPr/>
          <a:lstStyle/>
          <a:p>
            <a:endParaRPr lang="ru-RU" dirty="0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1000100" y="1214422"/>
            <a:ext cx="7715304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/>
              <a:t>Химическая связь, возникающая в результате образования общих электронных пар</a:t>
            </a:r>
            <a:r>
              <a:rPr lang="en-US" dirty="0" smtClean="0"/>
              <a:t> </a:t>
            </a:r>
            <a:r>
              <a:rPr lang="ru-RU" dirty="0" smtClean="0"/>
              <a:t>между атомами химических элементов, называется </a:t>
            </a:r>
            <a:r>
              <a:rPr lang="ru-RU" b="1" dirty="0" smtClean="0"/>
              <a:t>ковалентной.</a:t>
            </a:r>
            <a:endParaRPr lang="ru-RU" b="1" dirty="0"/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1000100" y="2357430"/>
            <a:ext cx="7715304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/>
              <a:t>Связь возникающая между атомами одного и того же химического элемента неметалла называется </a:t>
            </a:r>
            <a:r>
              <a:rPr lang="ru-RU" b="1" dirty="0" smtClean="0"/>
              <a:t>ковалентной неполярной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3571875"/>
            <a:ext cx="1077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Пример: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3929063"/>
            <a:ext cx="771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  <a:r>
              <a:rPr lang="ru-RU" sz="4400" baseline="-25000" dirty="0"/>
              <a:t>2</a:t>
            </a:r>
            <a:endParaRPr lang="ru-RU" sz="4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480" y="5072074"/>
            <a:ext cx="5667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68" y="5072074"/>
            <a:ext cx="5667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1425" y="5000625"/>
            <a:ext cx="631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2" name="Овал 11"/>
          <p:cNvSpPr/>
          <p:nvPr/>
        </p:nvSpPr>
        <p:spPr>
          <a:xfrm>
            <a:off x="2214563" y="54292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29000" y="54292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286248" y="5429264"/>
            <a:ext cx="64293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43500" y="5072063"/>
            <a:ext cx="5667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16" name="Овал 15"/>
          <p:cNvSpPr/>
          <p:nvPr/>
        </p:nvSpPr>
        <p:spPr>
          <a:xfrm>
            <a:off x="5786438" y="54292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72198" y="5072074"/>
            <a:ext cx="5667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18" name="Овал 17"/>
          <p:cNvSpPr/>
          <p:nvPr/>
        </p:nvSpPr>
        <p:spPr>
          <a:xfrm>
            <a:off x="5929313" y="54292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43570" y="5000636"/>
            <a:ext cx="1071563" cy="1000125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72066" y="5000636"/>
            <a:ext cx="1071563" cy="1000125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00694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457200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5" grpId="0"/>
      <p:bldP spid="16" grpId="0" animBg="1"/>
      <p:bldP spid="17" grpId="0"/>
      <p:bldP spid="18" grpId="0" animBg="1"/>
      <p:bldP spid="22" grpId="0" animBg="1"/>
      <p:bldP spid="23" grpId="0" animBg="1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Ковалентная полярная 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392909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2071678"/>
            <a:ext cx="7572384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Связь возникающая между атомами разных</a:t>
            </a:r>
          </a:p>
          <a:p>
            <a:pPr algn="ctr">
              <a:defRPr/>
            </a:pPr>
            <a:r>
              <a:rPr lang="ru-RU" dirty="0" smtClean="0"/>
              <a:t>Химических элементов неметаллов называется </a:t>
            </a:r>
            <a:r>
              <a:rPr lang="ru-RU" b="1" dirty="0" smtClean="0"/>
              <a:t>ковалентной полярной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0" y="1928813"/>
            <a:ext cx="2151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Ряд неметаллов.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49" y="2286000"/>
            <a:ext cx="9001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F, O, N, </a:t>
            </a:r>
            <a:r>
              <a:rPr lang="en-US" sz="4400" dirty="0" err="1" smtClean="0">
                <a:solidFill>
                  <a:srgbClr val="7030A0"/>
                </a:solidFill>
              </a:rPr>
              <a:t>Cl</a:t>
            </a:r>
            <a:r>
              <a:rPr lang="en-US" sz="4400" dirty="0" smtClean="0">
                <a:solidFill>
                  <a:srgbClr val="7030A0"/>
                </a:solidFill>
              </a:rPr>
              <a:t>, Br, S, C, P, Si, H.</a:t>
            </a:r>
            <a:endParaRPr lang="ru-RU" sz="4400" dirty="0">
              <a:solidFill>
                <a:srgbClr val="7030A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857224" y="3071810"/>
            <a:ext cx="6858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43375" y="3214688"/>
            <a:ext cx="1946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ЭО уменьшается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00125" y="3416300"/>
            <a:ext cx="1077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Пример:</a:t>
            </a:r>
          </a:p>
        </p:txBody>
      </p:sp>
      <p:sp>
        <p:nvSpPr>
          <p:cNvPr id="17" name="Овал 16"/>
          <p:cNvSpPr/>
          <p:nvPr/>
        </p:nvSpPr>
        <p:spPr>
          <a:xfrm>
            <a:off x="5786446" y="5357826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14625" y="5140325"/>
            <a:ext cx="520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+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214810" y="5500702"/>
            <a:ext cx="714375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714744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000628" y="5143512"/>
            <a:ext cx="5667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Н</a:t>
            </a:r>
          </a:p>
        </p:txBody>
      </p:sp>
      <p:sp>
        <p:nvSpPr>
          <p:cNvPr id="29" name="Овал 28"/>
          <p:cNvSpPr/>
          <p:nvPr/>
        </p:nvSpPr>
        <p:spPr>
          <a:xfrm>
            <a:off x="5786446" y="5500702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72198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643570" y="5000636"/>
            <a:ext cx="1071563" cy="1000125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71868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50082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214678" y="5429264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3929058" y="5357826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3786182" y="5143512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2643174" y="5429264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215074" y="5786454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072198" y="514351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6286512" y="5143512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6500826" y="5357826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643306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3929058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9" name="Прямоугольник 98"/>
          <p:cNvSpPr>
            <a:spLocks noChangeArrowheads="1"/>
          </p:cNvSpPr>
          <p:nvPr/>
        </p:nvSpPr>
        <p:spPr bwMode="auto">
          <a:xfrm>
            <a:off x="6215074" y="4572008"/>
            <a:ext cx="56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-</a:t>
            </a:r>
            <a:r>
              <a:rPr lang="el-GR" sz="2400" dirty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4929190" y="5000636"/>
            <a:ext cx="1071562" cy="1000125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Прямоугольник 105"/>
          <p:cNvSpPr>
            <a:spLocks noChangeArrowheads="1"/>
          </p:cNvSpPr>
          <p:nvPr/>
        </p:nvSpPr>
        <p:spPr bwMode="auto">
          <a:xfrm>
            <a:off x="5143504" y="4572008"/>
            <a:ext cx="671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+</a:t>
            </a:r>
            <a:r>
              <a:rPr lang="el-GR" sz="2400" dirty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28860" y="3429000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HCl</a:t>
            </a:r>
            <a:endParaRPr lang="ru-RU" sz="4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428860" y="342900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</a:t>
            </a:r>
            <a:endParaRPr lang="ru-RU" sz="4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57488" y="342900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Cl</a:t>
            </a:r>
            <a:endParaRPr lang="ru-RU" sz="4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857884" y="5143513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Cl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4144 L 0.00035 -0.1270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4 0.04907 L -0.04879 0.238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0.0074 L 0.04549 0.235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10" grpId="0"/>
      <p:bldP spid="12" grpId="0"/>
      <p:bldP spid="13" grpId="0"/>
      <p:bldP spid="17" grpId="0" animBg="1"/>
      <p:bldP spid="18" grpId="0"/>
      <p:bldP spid="27" grpId="0"/>
      <p:bldP spid="29" grpId="0" animBg="1"/>
      <p:bldP spid="31" grpId="0" animBg="1"/>
      <p:bldP spid="36" grpId="0" animBg="1"/>
      <p:bldP spid="59" grpId="0" animBg="1"/>
      <p:bldP spid="89" grpId="0" animBg="1"/>
      <p:bldP spid="90" grpId="0" animBg="1"/>
      <p:bldP spid="91" grpId="0" animBg="1"/>
      <p:bldP spid="92" grpId="0" animBg="1"/>
      <p:bldP spid="99" grpId="0"/>
      <p:bldP spid="105" grpId="0" animBg="1"/>
      <p:bldP spid="106" grpId="0"/>
      <p:bldP spid="113" grpId="0"/>
      <p:bldP spid="113" grpId="1"/>
      <p:bldP spid="114" grpId="0" build="allAtOnce"/>
      <p:bldP spid="1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МЕТАЛЛИЧЕСКАЯ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428736"/>
            <a:ext cx="3257544" cy="2500330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solidFill>
                  <a:srgbClr val="FF0000"/>
                </a:solidFill>
              </a:rPr>
              <a:t>Металлическая связь- это связь возникающая в металлах между ионами и атомами посредством обобществлённых электронов.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0" y="4868863"/>
            <a:ext cx="287338" cy="287337"/>
            <a:chOff x="4558" y="935"/>
            <a:chExt cx="181" cy="181"/>
          </a:xfrm>
        </p:grpSpPr>
        <p:sp>
          <p:nvSpPr>
            <p:cNvPr id="5" name="Oval 37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2843213" y="5013325"/>
            <a:ext cx="287337" cy="287338"/>
            <a:chOff x="4558" y="935"/>
            <a:chExt cx="181" cy="181"/>
          </a:xfrm>
        </p:grpSpPr>
        <p:sp>
          <p:nvSpPr>
            <p:cNvPr id="8" name="Oval 49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476375" y="4868863"/>
            <a:ext cx="287338" cy="287337"/>
            <a:chOff x="4558" y="935"/>
            <a:chExt cx="181" cy="181"/>
          </a:xfrm>
        </p:grpSpPr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31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4859338" y="3644900"/>
            <a:ext cx="287337" cy="287338"/>
            <a:chOff x="4558" y="935"/>
            <a:chExt cx="181" cy="181"/>
          </a:xfrm>
        </p:grpSpPr>
        <p:sp>
          <p:nvSpPr>
            <p:cNvPr id="14" name="Oval 58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59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4572000" y="3716338"/>
            <a:ext cx="287338" cy="287337"/>
            <a:chOff x="4558" y="935"/>
            <a:chExt cx="181" cy="181"/>
          </a:xfrm>
        </p:grpSpPr>
        <p:sp>
          <p:nvSpPr>
            <p:cNvPr id="17" name="Oval 52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42"/>
          <p:cNvGrpSpPr>
            <a:grpSpLocks/>
          </p:cNvGrpSpPr>
          <p:nvPr/>
        </p:nvGrpSpPr>
        <p:grpSpPr bwMode="auto">
          <a:xfrm>
            <a:off x="3059113" y="3284538"/>
            <a:ext cx="287337" cy="287337"/>
            <a:chOff x="4558" y="935"/>
            <a:chExt cx="181" cy="181"/>
          </a:xfrm>
        </p:grpSpPr>
        <p:sp>
          <p:nvSpPr>
            <p:cNvPr id="20" name="Oval 43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44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45"/>
          <p:cNvGrpSpPr>
            <a:grpSpLocks/>
          </p:cNvGrpSpPr>
          <p:nvPr/>
        </p:nvGrpSpPr>
        <p:grpSpPr bwMode="auto">
          <a:xfrm>
            <a:off x="1258888" y="3213100"/>
            <a:ext cx="287337" cy="287338"/>
            <a:chOff x="4558" y="935"/>
            <a:chExt cx="181" cy="181"/>
          </a:xfrm>
        </p:grpSpPr>
        <p:sp>
          <p:nvSpPr>
            <p:cNvPr id="23" name="Oval 46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4427538" y="2133600"/>
            <a:ext cx="287337" cy="287338"/>
            <a:chOff x="4558" y="935"/>
            <a:chExt cx="181" cy="181"/>
          </a:xfrm>
        </p:grpSpPr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2916238" y="2276475"/>
            <a:ext cx="287337" cy="287338"/>
            <a:chOff x="4558" y="935"/>
            <a:chExt cx="181" cy="181"/>
          </a:xfrm>
        </p:grpSpPr>
        <p:sp>
          <p:nvSpPr>
            <p:cNvPr id="29" name="Oval 40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" name="Group 54"/>
          <p:cNvGrpSpPr>
            <a:grpSpLocks/>
          </p:cNvGrpSpPr>
          <p:nvPr/>
        </p:nvGrpSpPr>
        <p:grpSpPr bwMode="auto">
          <a:xfrm>
            <a:off x="1187450" y="2133600"/>
            <a:ext cx="287338" cy="287338"/>
            <a:chOff x="4558" y="935"/>
            <a:chExt cx="181" cy="181"/>
          </a:xfrm>
        </p:grpSpPr>
        <p:sp>
          <p:nvSpPr>
            <p:cNvPr id="32" name="Oval 55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Rectangle 56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" name="Text Box 71"/>
          <p:cNvSpPr txBox="1">
            <a:spLocks noChangeArrowheads="1"/>
          </p:cNvSpPr>
          <p:nvPr/>
        </p:nvSpPr>
        <p:spPr bwMode="auto">
          <a:xfrm>
            <a:off x="1187450" y="33575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1042988" y="1700213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4500563" y="4797425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427538" y="3213100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356100" y="1700213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2700338" y="1700213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2700338" y="3213100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2771775" y="4797425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1042988" y="4797425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12"/>
          <p:cNvSpPr>
            <a:spLocks noChangeArrowheads="1"/>
          </p:cNvSpPr>
          <p:nvPr/>
        </p:nvSpPr>
        <p:spPr bwMode="auto">
          <a:xfrm>
            <a:off x="1042988" y="3141663"/>
            <a:ext cx="863600" cy="8667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843213" y="191611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1187450" y="33575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1258888" y="18446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843213" y="34290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1187450" y="50133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843213" y="50133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4500563" y="50133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4572000" y="33575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4500563" y="191611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3" name="Text Box 60"/>
          <p:cNvSpPr txBox="1">
            <a:spLocks noChangeArrowheads="1"/>
          </p:cNvSpPr>
          <p:nvPr/>
        </p:nvSpPr>
        <p:spPr bwMode="auto">
          <a:xfrm>
            <a:off x="1258888" y="1844675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4" name="Text Box 61"/>
          <p:cNvSpPr txBox="1">
            <a:spLocks noChangeArrowheads="1"/>
          </p:cNvSpPr>
          <p:nvPr/>
        </p:nvSpPr>
        <p:spPr bwMode="auto">
          <a:xfrm>
            <a:off x="1187450" y="50133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5" name="Text Box 62"/>
          <p:cNvSpPr txBox="1">
            <a:spLocks noChangeArrowheads="1"/>
          </p:cNvSpPr>
          <p:nvPr/>
        </p:nvSpPr>
        <p:spPr bwMode="auto">
          <a:xfrm>
            <a:off x="2843213" y="3429000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2843213" y="3429000"/>
            <a:ext cx="576262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7" name="Text Box 64"/>
          <p:cNvSpPr txBox="1">
            <a:spLocks noChangeArrowheads="1"/>
          </p:cNvSpPr>
          <p:nvPr/>
        </p:nvSpPr>
        <p:spPr bwMode="auto">
          <a:xfrm>
            <a:off x="1258888" y="1844675"/>
            <a:ext cx="576262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8" name="Text Box 66"/>
          <p:cNvSpPr txBox="1">
            <a:spLocks noChangeArrowheads="1"/>
          </p:cNvSpPr>
          <p:nvPr/>
        </p:nvSpPr>
        <p:spPr bwMode="auto">
          <a:xfrm>
            <a:off x="2843213" y="191611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59" name="Text Box 67"/>
          <p:cNvSpPr txBox="1">
            <a:spLocks noChangeArrowheads="1"/>
          </p:cNvSpPr>
          <p:nvPr/>
        </p:nvSpPr>
        <p:spPr bwMode="auto">
          <a:xfrm>
            <a:off x="4500563" y="5013325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4572000" y="33575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1" name="Text Box 69"/>
          <p:cNvSpPr txBox="1">
            <a:spLocks noChangeArrowheads="1"/>
          </p:cNvSpPr>
          <p:nvPr/>
        </p:nvSpPr>
        <p:spPr bwMode="auto">
          <a:xfrm>
            <a:off x="2843213" y="3429000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2" name="Text Box 70"/>
          <p:cNvSpPr txBox="1">
            <a:spLocks noChangeArrowheads="1"/>
          </p:cNvSpPr>
          <p:nvPr/>
        </p:nvSpPr>
        <p:spPr bwMode="auto">
          <a:xfrm>
            <a:off x="4500563" y="191611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3" name="Text Box 75"/>
          <p:cNvSpPr txBox="1">
            <a:spLocks noChangeArrowheads="1"/>
          </p:cNvSpPr>
          <p:nvPr/>
        </p:nvSpPr>
        <p:spPr bwMode="auto">
          <a:xfrm>
            <a:off x="4572000" y="3429000"/>
            <a:ext cx="576263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4" name="Text Box 76"/>
          <p:cNvSpPr txBox="1">
            <a:spLocks noChangeArrowheads="1"/>
          </p:cNvSpPr>
          <p:nvPr/>
        </p:nvSpPr>
        <p:spPr bwMode="auto">
          <a:xfrm>
            <a:off x="1116013" y="5084763"/>
            <a:ext cx="576262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65" name="Text Box 77"/>
          <p:cNvSpPr txBox="1">
            <a:spLocks noChangeArrowheads="1"/>
          </p:cNvSpPr>
          <p:nvPr/>
        </p:nvSpPr>
        <p:spPr bwMode="auto">
          <a:xfrm>
            <a:off x="1187450" y="33575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grpSp>
        <p:nvGrpSpPr>
          <p:cNvPr id="66" name="Group 101"/>
          <p:cNvGrpSpPr>
            <a:grpSpLocks/>
          </p:cNvGrpSpPr>
          <p:nvPr/>
        </p:nvGrpSpPr>
        <p:grpSpPr bwMode="auto">
          <a:xfrm>
            <a:off x="3708400" y="3141663"/>
            <a:ext cx="287338" cy="287337"/>
            <a:chOff x="4558" y="935"/>
            <a:chExt cx="181" cy="181"/>
          </a:xfrm>
        </p:grpSpPr>
        <p:sp>
          <p:nvSpPr>
            <p:cNvPr id="67" name="Oval 102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Rectangle 103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9" name="Group 104"/>
          <p:cNvGrpSpPr>
            <a:grpSpLocks/>
          </p:cNvGrpSpPr>
          <p:nvPr/>
        </p:nvGrpSpPr>
        <p:grpSpPr bwMode="auto">
          <a:xfrm>
            <a:off x="2268538" y="4581525"/>
            <a:ext cx="287337" cy="287338"/>
            <a:chOff x="4558" y="935"/>
            <a:chExt cx="181" cy="181"/>
          </a:xfrm>
        </p:grpSpPr>
        <p:sp>
          <p:nvSpPr>
            <p:cNvPr id="70" name="Oval 105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" name="Rectangle 106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2" name="Group 107"/>
          <p:cNvGrpSpPr>
            <a:grpSpLocks/>
          </p:cNvGrpSpPr>
          <p:nvPr/>
        </p:nvGrpSpPr>
        <p:grpSpPr bwMode="auto">
          <a:xfrm>
            <a:off x="4427538" y="2852738"/>
            <a:ext cx="287337" cy="287337"/>
            <a:chOff x="4558" y="935"/>
            <a:chExt cx="181" cy="181"/>
          </a:xfrm>
        </p:grpSpPr>
        <p:sp>
          <p:nvSpPr>
            <p:cNvPr id="73" name="Oval 108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Rectangle 109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5" name="Group 110"/>
          <p:cNvGrpSpPr>
            <a:grpSpLocks/>
          </p:cNvGrpSpPr>
          <p:nvPr/>
        </p:nvGrpSpPr>
        <p:grpSpPr bwMode="auto">
          <a:xfrm>
            <a:off x="3924300" y="4292600"/>
            <a:ext cx="287338" cy="287338"/>
            <a:chOff x="4558" y="935"/>
            <a:chExt cx="181" cy="181"/>
          </a:xfrm>
        </p:grpSpPr>
        <p:sp>
          <p:nvSpPr>
            <p:cNvPr id="76" name="Oval 111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" name="Rectangle 112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" name="Group 113"/>
          <p:cNvGrpSpPr>
            <a:grpSpLocks/>
          </p:cNvGrpSpPr>
          <p:nvPr/>
        </p:nvGrpSpPr>
        <p:grpSpPr bwMode="auto">
          <a:xfrm>
            <a:off x="2051050" y="2565400"/>
            <a:ext cx="287338" cy="287338"/>
            <a:chOff x="4558" y="935"/>
            <a:chExt cx="181" cy="181"/>
          </a:xfrm>
        </p:grpSpPr>
        <p:sp>
          <p:nvSpPr>
            <p:cNvPr id="79" name="Oval 114"/>
            <p:cNvSpPr>
              <a:spLocks noChangeArrowheads="1"/>
            </p:cNvSpPr>
            <p:nvPr/>
          </p:nvSpPr>
          <p:spPr bwMode="auto">
            <a:xfrm>
              <a:off x="4558" y="935"/>
              <a:ext cx="181" cy="18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115"/>
            <p:cNvSpPr>
              <a:spLocks noChangeArrowheads="1"/>
            </p:cNvSpPr>
            <p:nvPr/>
          </p:nvSpPr>
          <p:spPr bwMode="auto">
            <a:xfrm flipV="1">
              <a:off x="4604" y="1026"/>
              <a:ext cx="90" cy="4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" name="Text Box 118"/>
          <p:cNvSpPr txBox="1">
            <a:spLocks noChangeArrowheads="1"/>
          </p:cNvSpPr>
          <p:nvPr/>
        </p:nvSpPr>
        <p:spPr bwMode="auto">
          <a:xfrm>
            <a:off x="2843213" y="191611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Na</a:t>
            </a:r>
            <a:r>
              <a:rPr lang="ru-RU" sz="2400" b="1" baseline="30000">
                <a:solidFill>
                  <a:srgbClr val="CC0000"/>
                </a:solidFill>
              </a:rPr>
              <a:t>+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929322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6215074" y="400050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</a:t>
            </a:r>
            <a:endParaRPr lang="ru-RU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6500826" y="414338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-ne</a:t>
            </a:r>
            <a:endParaRPr lang="ru-RU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6858016" y="4143380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</a:t>
            </a:r>
            <a:endParaRPr lang="ru-RU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072330" y="414338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—</a:t>
            </a:r>
            <a:endParaRPr lang="ru-RU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7429520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858148" y="39290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+n</a:t>
            </a:r>
            <a:endParaRPr lang="ru-RU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5929322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6286512" y="464344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+n</a:t>
            </a:r>
            <a:endParaRPr lang="ru-RU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6572264" y="478632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+ne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7072330" y="4786322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—</a:t>
            </a:r>
            <a:endParaRPr lang="ru-RU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7429520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7858148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96296E-6 L 0.14184 -0.1888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7 1.85185E-6 L 0.14948 0.04213 " pathEditMode="relative" ptsTypes="AA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597 -0.02083 L -0.16563 0.19977 " pathEditMode="relative" ptsTypes="AA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38889E-6 -4.81481E-6 L -0.16528 -0.01065 " pathEditMode="relative" ptsTypes="AA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L 0.37795 0.15741 " pathEditMode="relative" ptsTypes="AA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8 0.00023 L -0.33056 -0.18889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7 0 L 0.35434 -0.16782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L -0.00781 0.220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8 0.00023 L -0.13368 0.40972 " pathEditMode="relative" ptsTypes="AA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38889E-6 4.81481E-6 L -0.16528 0.05254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0" grpId="0"/>
      <p:bldP spid="63" grpId="0" animBg="1"/>
      <p:bldP spid="64" grpId="0" animBg="1"/>
      <p:bldP spid="65" grpId="0"/>
      <p:bldP spid="82" grpId="0"/>
      <p:bldP spid="83" grpId="0"/>
      <p:bldP spid="84" grpId="0"/>
      <p:bldP spid="86" grpId="0"/>
      <p:bldP spid="87" grpId="0"/>
      <p:bldP spid="88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« АТОМЫ ХИМИЧЕСКИХ ЭЛЕМЕНТОВ»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ОБОБЩАЮЩИЙ УРОК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0648"/>
            <a:ext cx="497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составлена учителем химии МБОУ </a:t>
            </a:r>
            <a:r>
              <a:rPr lang="ru-RU" dirty="0" err="1" smtClean="0"/>
              <a:t>Вадьковская</a:t>
            </a:r>
            <a:r>
              <a:rPr lang="ru-RU" dirty="0" smtClean="0"/>
              <a:t> СОШ   </a:t>
            </a:r>
            <a:r>
              <a:rPr lang="ru-RU" dirty="0" err="1" smtClean="0"/>
              <a:t>Живанковой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21471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b="1" dirty="0" smtClean="0">
                <a:solidFill>
                  <a:srgbClr val="9D0534"/>
                </a:solidFill>
              </a:rPr>
              <a:t>Станция: «Периодическая система химических элементов Д.И.Менделеева и строение атома»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Станция «Строение атома»</a:t>
            </a:r>
            <a:br>
              <a:rPr lang="ru-RU" sz="4800" dirty="0" smtClean="0">
                <a:solidFill>
                  <a:srgbClr val="7030A0"/>
                </a:solidFill>
              </a:rPr>
            </a:b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828680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solidFill>
                  <a:srgbClr val="7030A0"/>
                </a:solidFill>
              </a:rPr>
              <a:t>Станция</a:t>
            </a:r>
          </a:p>
          <a:p>
            <a:pPr lvl="0" algn="ctr"/>
            <a:r>
              <a:rPr lang="ru-RU" sz="4800" b="1" dirty="0" smtClean="0">
                <a:solidFill>
                  <a:srgbClr val="7030A0"/>
                </a:solidFill>
              </a:rPr>
              <a:t>«Химическая связь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u="sng" dirty="0" smtClean="0">
                <a:solidFill>
                  <a:schemeClr val="bg1"/>
                </a:solidFill>
              </a:rPr>
              <a:t>Задачи:</a:t>
            </a:r>
            <a:r>
              <a:rPr lang="ru-RU" dirty="0" smtClean="0"/>
              <a:t> - отработать навыки владения «химическим языком»</a:t>
            </a:r>
          </a:p>
          <a:p>
            <a:r>
              <a:rPr lang="ru-RU" dirty="0" smtClean="0"/>
              <a:t>- уметь определять число электронов, протонов, нейтронов в атомах химических элементов </a:t>
            </a:r>
          </a:p>
          <a:p>
            <a:r>
              <a:rPr lang="ru-RU" dirty="0" smtClean="0"/>
              <a:t>-закрепить умения составлять электронные схемы и электронные формулы для атомов химических элементов,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-повторить структуру периодической таблицы Д.И.Менделеева и периодичность в изменении свойств атомов химических элементов</a:t>
            </a:r>
          </a:p>
          <a:p>
            <a:r>
              <a:rPr lang="ru-RU" dirty="0" smtClean="0"/>
              <a:t>-определять вид химической связи в веществах;</a:t>
            </a:r>
          </a:p>
          <a:p>
            <a:r>
              <a:rPr lang="ru-RU" dirty="0" smtClean="0"/>
              <a:t>-изображать механизм образования ионной, ковалентной, металлической связи;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ЗАДАЧИ   УРОКА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3000372"/>
            <a:ext cx="92290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П А С И Б О  ЗА У Р О 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1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1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1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1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0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0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025" fill="hold">
                                          <p:stCondLst>
                                            <p:cond delay="10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025" fill="hold">
                                          <p:stCondLst>
                                            <p:cond delay="20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025" fill="hold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60722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u="sng" dirty="0" smtClean="0">
                <a:solidFill>
                  <a:schemeClr val="bg2">
                    <a:lumMod val="50000"/>
                  </a:schemeClr>
                </a:solidFill>
              </a:rPr>
              <a:t>Цели:</a:t>
            </a:r>
            <a:r>
              <a:rPr lang="ru-RU" dirty="0" smtClean="0"/>
              <a:t>  Повторить, обобщить и систематизировать сведения о строении атома, структуре периодической таблицы и периодичности свойств атомов химических элементов основанных на строении атома, видах химической связи.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u="sng" dirty="0" smtClean="0">
                <a:solidFill>
                  <a:schemeClr val="bg1"/>
                </a:solidFill>
              </a:rPr>
              <a:t>Задачи: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 -отработать умения определять число электронов, протонов, нейтронов в атомах химических элементов </a:t>
            </a:r>
          </a:p>
          <a:p>
            <a:r>
              <a:rPr lang="ru-RU" dirty="0" smtClean="0"/>
              <a:t>-закрепить умения составлять электронные схемы и электронные формулы для атомов химических элементов, </a:t>
            </a:r>
          </a:p>
          <a:p>
            <a:r>
              <a:rPr lang="ru-RU" dirty="0" smtClean="0"/>
              <a:t>-определять, как изменяются металлические и неметаллические свойства атомов химических элементов в группе и периоде.</a:t>
            </a:r>
          </a:p>
          <a:p>
            <a:r>
              <a:rPr lang="ru-RU" dirty="0" smtClean="0"/>
              <a:t>-определять вид химической связи в веществах;</a:t>
            </a:r>
          </a:p>
          <a:p>
            <a:r>
              <a:rPr lang="ru-RU" dirty="0" smtClean="0"/>
              <a:t>-изображать механизм образования ионной, ковалентной, металлической связи;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85818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Цели и задачи урока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3357586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00826" y="0"/>
            <a:ext cx="1285884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0"/>
            <a:ext cx="8143932" cy="78483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КОМАНДА</a:t>
            </a:r>
          </a:p>
          <a:p>
            <a:pPr algn="ctr">
              <a:buNone/>
            </a:pPr>
            <a:r>
              <a:rPr lang="ru-RU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«АТОМ»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7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КОМАНДА</a:t>
            </a:r>
          </a:p>
          <a:p>
            <a:pPr algn="ctr">
              <a:buNone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«МОЛЕКУЛА»</a:t>
            </a:r>
            <a:endParaRPr lang="en-US" sz="7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7030A0"/>
                </a:solidFill>
              </a:rPr>
              <a:t>Станция «</a:t>
            </a:r>
            <a:r>
              <a:rPr lang="ru-RU" sz="7200" dirty="0" smtClean="0">
                <a:solidFill>
                  <a:srgbClr val="7030A0"/>
                </a:solidFill>
              </a:rPr>
              <a:t>Строение атома»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Улыбающееся лицо 21"/>
          <p:cNvSpPr/>
          <p:nvPr/>
        </p:nvSpPr>
        <p:spPr>
          <a:xfrm>
            <a:off x="5286380" y="4500570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285984" y="4786322"/>
            <a:ext cx="1071570" cy="1000132"/>
          </a:xfrm>
          <a:prstGeom prst="ellipse">
            <a:avLst/>
          </a:prstGeom>
          <a:solidFill>
            <a:srgbClr val="4EE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1857388"/>
          </a:xfr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Разновидности атомов одного и того же химического элемента, имеющие одинаковый заряд ядра, но разное массовое число называются  ИЗОТОПАМИ </a:t>
            </a:r>
          </a:p>
          <a:p>
            <a:pPr>
              <a:buNone/>
            </a:pPr>
            <a:endParaRPr lang="en-US" sz="6000" b="1" dirty="0" smtClean="0"/>
          </a:p>
          <a:p>
            <a:pPr>
              <a:buNone/>
            </a:pPr>
            <a:endParaRPr lang="ru-RU" sz="6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57224" y="314324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85749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57187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14338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5D70D"/>
                </a:solidFill>
              </a:rPr>
              <a:t>ПРОТИЙ</a:t>
            </a:r>
            <a:endParaRPr lang="ru-RU" b="1" dirty="0">
              <a:solidFill>
                <a:srgbClr val="25D70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314324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ru-RU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85749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357187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41433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ДЕЙТЕРИЙ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3143248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H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285749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4810" y="357187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686" y="414338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ТРИТИЙ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14480" y="571501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00B0F0"/>
                </a:solidFill>
              </a:rPr>
              <a:t>АТОМНАЯ     МАССА</a:t>
            </a:r>
            <a:endParaRPr lang="ru-RU" b="1" i="1" u="sng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32" y="48577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</a:rPr>
              <a:t>ЗАРЯД    ЯДРА</a:t>
            </a:r>
            <a:endParaRPr lang="ru-RU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0.05116 L 0.18194 0.324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81 0.3044 " pathEditMode="relative" ptsTypes="AA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-0.14167 0.2939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0.51736 0.1469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9 0.0625 L 0.34479 0.2094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16511 0.1361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3" grpId="0" build="p" animBg="1"/>
      <p:bldP spid="6" grpId="0"/>
      <p:bldP spid="7" grpId="0"/>
      <p:bldP spid="7" grpId="1"/>
      <p:bldP spid="8" grpId="0" build="allAtOnce"/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  <p:bldP spid="17" grpId="0"/>
      <p:bldP spid="17" grpId="1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FF00"/>
                </a:solidFill>
              </a:rPr>
              <a:t>Задание№1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chemeClr val="bg1"/>
                </a:solidFill>
              </a:rPr>
              <a:t>Для атома </a:t>
            </a:r>
            <a:r>
              <a:rPr lang="ru-RU" sz="2800" b="1" dirty="0" smtClean="0">
                <a:solidFill>
                  <a:srgbClr val="FF0000"/>
                </a:solidFill>
              </a:rPr>
              <a:t>фосфора</a:t>
            </a:r>
            <a:r>
              <a:rPr lang="ru-RU" sz="2800" b="1" dirty="0" smtClean="0">
                <a:solidFill>
                  <a:schemeClr val="bg1"/>
                </a:solidFill>
              </a:rPr>
              <a:t> определить чему равен заряд ядра, число электронов, протонов, нейтронов.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643182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FF00"/>
                </a:solidFill>
              </a:rPr>
              <a:t>Задание №2</a:t>
            </a:r>
            <a:r>
              <a:rPr lang="ru-RU" sz="2800" b="1" dirty="0" smtClean="0">
                <a:solidFill>
                  <a:srgbClr val="FFFF00"/>
                </a:solidFill>
              </a:rPr>
              <a:t>.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Запишите для атома  </a:t>
            </a:r>
            <a:r>
              <a:rPr lang="ru-RU" sz="2800" b="1" dirty="0" smtClean="0">
                <a:solidFill>
                  <a:srgbClr val="FF0000"/>
                </a:solidFill>
              </a:rPr>
              <a:t>алюминия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электронную схему и формулу. Сколько энергетических уровней в атоме алюминия? Почему? Сколько внешних электронов у атома  и численно они равны……………….?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Строение атома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43000" y="1785938"/>
            <a:ext cx="3857625" cy="3714750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85875" y="1928813"/>
            <a:ext cx="3571875" cy="3429000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2071688"/>
            <a:ext cx="3286125" cy="314325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28813" y="2500313"/>
            <a:ext cx="2286000" cy="2286000"/>
          </a:xfrm>
          <a:prstGeom prst="ellipse">
            <a:avLst/>
          </a:prstGeom>
          <a:solidFill>
            <a:srgbClr val="7678D8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71688" y="2643188"/>
            <a:ext cx="2000250" cy="200025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71750" y="3143250"/>
            <a:ext cx="1000125" cy="1000125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00375" y="357187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071813" y="1785938"/>
            <a:ext cx="2286000" cy="18573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357813" y="1785938"/>
            <a:ext cx="357187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571875" y="2143125"/>
            <a:ext cx="1785938" cy="135731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57813" y="2141538"/>
            <a:ext cx="357187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86438" y="1500188"/>
            <a:ext cx="881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70C0"/>
                </a:solidFill>
              </a:rPr>
              <a:t>Ядро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86438" y="1928813"/>
            <a:ext cx="1468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  <a:r>
              <a:rPr lang="en-US"/>
              <a:t>s </a:t>
            </a:r>
            <a:r>
              <a:rPr lang="ru-RU"/>
              <a:t>орбиталь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29313" y="2286000"/>
            <a:ext cx="357187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5964238" y="2463800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6037263" y="2463800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643188" y="328612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429000" y="3929063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5965826" y="2463800"/>
            <a:ext cx="214312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6037263" y="2463800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071938" y="2928938"/>
            <a:ext cx="1285875" cy="8572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786438" y="2714625"/>
            <a:ext cx="1468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  <a:r>
              <a:rPr lang="en-US"/>
              <a:t>s </a:t>
            </a:r>
            <a:r>
              <a:rPr lang="ru-RU"/>
              <a:t>орбиталь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357813" y="2928938"/>
            <a:ext cx="357187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929313" y="3071813"/>
            <a:ext cx="357187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5964238" y="3249613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6037262" y="324961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965825" y="3249613"/>
            <a:ext cx="214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6037262" y="324961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000375" y="4572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214688" y="2643188"/>
            <a:ext cx="71437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929063" y="3786188"/>
            <a:ext cx="1357312" cy="64293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286375" y="3786188"/>
            <a:ext cx="357188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86438" y="3571875"/>
            <a:ext cx="149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  <a:r>
              <a:rPr lang="en-US"/>
              <a:t>p </a:t>
            </a:r>
            <a:r>
              <a:rPr lang="ru-RU"/>
              <a:t>орбиталь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929313" y="3929063"/>
            <a:ext cx="357187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5965031" y="4107657"/>
            <a:ext cx="2143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6037262" y="410686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286500" y="3929063"/>
            <a:ext cx="357188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6322218" y="4107657"/>
            <a:ext cx="2143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6394450" y="4106863"/>
            <a:ext cx="214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643688" y="3929063"/>
            <a:ext cx="357187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6679406" y="4107657"/>
            <a:ext cx="2143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6751637" y="410686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5965825" y="4106863"/>
            <a:ext cx="214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571875" y="4643438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>
            <a:off x="6323012" y="410686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1928813" y="3429000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5400000">
            <a:off x="6678613" y="4108450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3357563" y="2500313"/>
            <a:ext cx="71437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 flipH="1" flipV="1">
            <a:off x="6037262" y="410686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2714625" y="4714875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 flipH="1" flipV="1">
            <a:off x="6394450" y="4106863"/>
            <a:ext cx="214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357438" y="271462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 flipH="1" flipV="1">
            <a:off x="6751637" y="4106863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4214813" y="357187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4286250" y="4572000"/>
            <a:ext cx="1000125" cy="1428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286375" y="4572000"/>
            <a:ext cx="35718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786438" y="4357688"/>
            <a:ext cx="1468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3s </a:t>
            </a:r>
            <a:r>
              <a:rPr lang="ru-RU"/>
              <a:t>орбиталь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929313" y="4714875"/>
            <a:ext cx="357187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>
            <a:off x="5965032" y="4893469"/>
            <a:ext cx="2143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 flipH="1" flipV="1">
            <a:off x="6037263" y="4892675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071938" y="5072063"/>
            <a:ext cx="1214437" cy="2857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286375" y="5357813"/>
            <a:ext cx="357188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786438" y="5143500"/>
            <a:ext cx="149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3p </a:t>
            </a:r>
            <a:r>
              <a:rPr lang="ru-RU"/>
              <a:t>орбиталь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929313" y="5500688"/>
            <a:ext cx="357187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8" name="Прямая со стрелкой 67"/>
          <p:cNvCxnSpPr/>
          <p:nvPr/>
        </p:nvCxnSpPr>
        <p:spPr>
          <a:xfrm rot="5400000">
            <a:off x="5964238" y="5680075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 flipH="1" flipV="1">
            <a:off x="6037262" y="5678488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6286500" y="5500688"/>
            <a:ext cx="357188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1" name="Прямая со стрелкой 70"/>
          <p:cNvCxnSpPr/>
          <p:nvPr/>
        </p:nvCxnSpPr>
        <p:spPr>
          <a:xfrm rot="5400000">
            <a:off x="6321425" y="5680075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 flipH="1" flipV="1">
            <a:off x="6394450" y="5678488"/>
            <a:ext cx="214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643688" y="5500688"/>
            <a:ext cx="357187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rot="5400000">
            <a:off x="6679406" y="5679282"/>
            <a:ext cx="21431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5400000" flipH="1" flipV="1">
            <a:off x="6751637" y="5678488"/>
            <a:ext cx="21431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571875" y="5429250"/>
            <a:ext cx="1714500" cy="7143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286375" y="6143625"/>
            <a:ext cx="35718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786438" y="5929313"/>
            <a:ext cx="1493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3d </a:t>
            </a:r>
            <a:r>
              <a:rPr lang="ru-RU"/>
              <a:t>орбиталь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929313" y="6286500"/>
            <a:ext cx="357187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 rot="5400000">
            <a:off x="5964238" y="6465888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 flipH="1" flipV="1">
            <a:off x="6037263" y="6464300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6286500" y="6286500"/>
            <a:ext cx="357188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3" name="Прямая со стрелкой 82"/>
          <p:cNvCxnSpPr/>
          <p:nvPr/>
        </p:nvCxnSpPr>
        <p:spPr>
          <a:xfrm rot="5400000">
            <a:off x="6321425" y="6465888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 flipH="1" flipV="1">
            <a:off x="6394451" y="6464300"/>
            <a:ext cx="214312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6643688" y="6286500"/>
            <a:ext cx="357187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6" name="Прямая со стрелкой 85"/>
          <p:cNvCxnSpPr/>
          <p:nvPr/>
        </p:nvCxnSpPr>
        <p:spPr>
          <a:xfrm rot="5400000">
            <a:off x="6679407" y="6465094"/>
            <a:ext cx="2143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 flipH="1" flipV="1">
            <a:off x="6751638" y="6464300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7000875" y="6286500"/>
            <a:ext cx="357188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9" name="Прямая со стрелкой 88"/>
          <p:cNvCxnSpPr/>
          <p:nvPr/>
        </p:nvCxnSpPr>
        <p:spPr>
          <a:xfrm rot="5400000">
            <a:off x="7035800" y="6465888"/>
            <a:ext cx="21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 flipH="1" flipV="1">
            <a:off x="7108826" y="6464300"/>
            <a:ext cx="214312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7358063" y="6286500"/>
            <a:ext cx="357187" cy="3571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2" name="Прямая со стрелкой 91"/>
          <p:cNvCxnSpPr/>
          <p:nvPr/>
        </p:nvCxnSpPr>
        <p:spPr>
          <a:xfrm rot="5400000">
            <a:off x="7393782" y="6465094"/>
            <a:ext cx="2143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5400000" flipH="1" flipV="1">
            <a:off x="7466013" y="6464300"/>
            <a:ext cx="2143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авая фигурная скобка 93"/>
          <p:cNvSpPr/>
          <p:nvPr/>
        </p:nvSpPr>
        <p:spPr>
          <a:xfrm>
            <a:off x="7643813" y="1928813"/>
            <a:ext cx="428625" cy="4786312"/>
          </a:xfrm>
          <a:prstGeom prst="rightBrace">
            <a:avLst>
              <a:gd name="adj1" fmla="val 55740"/>
              <a:gd name="adj2" fmla="val 49735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8072438" y="2214563"/>
            <a:ext cx="35718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</a:rPr>
              <a:t>Э</a:t>
            </a:r>
          </a:p>
          <a:p>
            <a:r>
              <a:rPr lang="ru-RU" sz="2400">
                <a:solidFill>
                  <a:srgbClr val="0070C0"/>
                </a:solidFill>
              </a:rPr>
              <a:t>Л</a:t>
            </a:r>
          </a:p>
          <a:p>
            <a:r>
              <a:rPr lang="ru-RU" sz="2400">
                <a:solidFill>
                  <a:srgbClr val="0070C0"/>
                </a:solidFill>
              </a:rPr>
              <a:t>Е</a:t>
            </a:r>
          </a:p>
          <a:p>
            <a:r>
              <a:rPr lang="ru-RU" sz="2400">
                <a:solidFill>
                  <a:srgbClr val="0070C0"/>
                </a:solidFill>
              </a:rPr>
              <a:t>К</a:t>
            </a:r>
          </a:p>
          <a:p>
            <a:r>
              <a:rPr lang="ru-RU" sz="2400">
                <a:solidFill>
                  <a:srgbClr val="0070C0"/>
                </a:solidFill>
              </a:rPr>
              <a:t>Т</a:t>
            </a:r>
          </a:p>
          <a:p>
            <a:r>
              <a:rPr lang="ru-RU" sz="2400">
                <a:solidFill>
                  <a:srgbClr val="0070C0"/>
                </a:solidFill>
              </a:rPr>
              <a:t>Р</a:t>
            </a:r>
          </a:p>
          <a:p>
            <a:r>
              <a:rPr lang="ru-RU" sz="2400">
                <a:solidFill>
                  <a:srgbClr val="0070C0"/>
                </a:solidFill>
              </a:rPr>
              <a:t>О</a:t>
            </a:r>
          </a:p>
          <a:p>
            <a:r>
              <a:rPr lang="ru-RU" sz="2400">
                <a:solidFill>
                  <a:srgbClr val="0070C0"/>
                </a:solidFill>
              </a:rPr>
              <a:t>Н</a:t>
            </a:r>
          </a:p>
          <a:p>
            <a:r>
              <a:rPr lang="ru-RU" sz="2400">
                <a:solidFill>
                  <a:srgbClr val="0070C0"/>
                </a:solidFill>
              </a:rPr>
              <a:t>Н</a:t>
            </a:r>
          </a:p>
          <a:p>
            <a:r>
              <a:rPr lang="ru-RU" sz="2400">
                <a:solidFill>
                  <a:srgbClr val="0070C0"/>
                </a:solidFill>
              </a:rPr>
              <a:t>А</a:t>
            </a:r>
          </a:p>
          <a:p>
            <a:r>
              <a:rPr lang="ru-RU" sz="2400">
                <a:solidFill>
                  <a:srgbClr val="0070C0"/>
                </a:solidFill>
              </a:rPr>
              <a:t>Я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8501063" y="2771775"/>
            <a:ext cx="3571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0C0"/>
                </a:solidFill>
              </a:rPr>
              <a:t>О</a:t>
            </a:r>
          </a:p>
          <a:p>
            <a:r>
              <a:rPr lang="ru-RU" sz="2400">
                <a:solidFill>
                  <a:srgbClr val="0070C0"/>
                </a:solidFill>
              </a:rPr>
              <a:t>Б</a:t>
            </a:r>
          </a:p>
          <a:p>
            <a:r>
              <a:rPr lang="ru-RU" sz="2400">
                <a:solidFill>
                  <a:srgbClr val="0070C0"/>
                </a:solidFill>
              </a:rPr>
              <a:t>О</a:t>
            </a:r>
          </a:p>
          <a:p>
            <a:r>
              <a:rPr lang="ru-RU" sz="2400">
                <a:solidFill>
                  <a:srgbClr val="0070C0"/>
                </a:solidFill>
              </a:rPr>
              <a:t>Л</a:t>
            </a:r>
          </a:p>
          <a:p>
            <a:r>
              <a:rPr lang="ru-RU" sz="2400">
                <a:solidFill>
                  <a:srgbClr val="0070C0"/>
                </a:solidFill>
              </a:rPr>
              <a:t>О</a:t>
            </a:r>
          </a:p>
          <a:p>
            <a:r>
              <a:rPr lang="ru-RU" sz="2400">
                <a:solidFill>
                  <a:srgbClr val="0070C0"/>
                </a:solidFill>
              </a:rPr>
              <a:t>Ч</a:t>
            </a:r>
          </a:p>
          <a:p>
            <a:r>
              <a:rPr lang="ru-RU" sz="2400">
                <a:solidFill>
                  <a:srgbClr val="0070C0"/>
                </a:solidFill>
              </a:rPr>
              <a:t>К</a:t>
            </a:r>
          </a:p>
          <a:p>
            <a:r>
              <a:rPr lang="ru-RU" sz="2400">
                <a:solidFill>
                  <a:srgbClr val="0070C0"/>
                </a:solidFill>
              </a:rPr>
              <a:t>А</a:t>
            </a:r>
          </a:p>
          <a:p>
            <a:endParaRPr lang="ru-RU" sz="2400">
              <a:solidFill>
                <a:srgbClr val="0070C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0" y="5500702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36875 0.1196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29011 0.2145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1909 -0.02916 0.05312 -0.03078 0.07691 -0.00439 C 0.09843 0.02223 0.10087 0.06783 0.08194 0.09607 C 0.06215 0.12616 0.02899 0.12778 0.00607 0.10047 C -0.0165 0.07408 -0.01927 0.02987 2.77778E-6 -4.07407E-6 Z " pathEditMode="relative" rAng="-46109923" ptsTypes="fffff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4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439 C 0.02101 -0.03842 0.0158 -0.08495 -0.00885 -0.10787 C -0.03333 -0.13055 -0.06788 -0.12106 -0.08594 -0.0875 C -0.10399 -0.0537 -0.09809 -0.00764 -0.07344 0.01528 C -0.04896 0.03797 -0.01458 0.02963 0.00313 -0.00439 Z " pathEditMode="relative" rAng="-3304884" ptsTypes="fffff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31371 -0.0893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33733 0.2046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44 C 0.05382 0.00648 0.09427 0.07963 0.0882 0.16343 C 0.07761 0.24074 0.02153 0.29884 -0.03541 0.28565 C -0.0967 0.27407 -0.13576 0.20324 -0.12743 0.12037 C -0.11892 0.03889 -0.06614 -0.01528 -0.00555 -0.0044 Z " pathEditMode="relative" rAng="-64315562" ptsTypes="fffff">
                                      <p:cBhvr>
                                        <p:cTn id="14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4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C 0.06128 -0.00069 0.11267 -0.06342 0.11163 -0.14375 C 0.11267 -0.22338 0.06128 -0.2875 0.00052 -0.28842 C -0.06025 -0.28958 -0.10816 -0.22407 -0.10816 -0.14467 C -0.10816 -0.06551 -0.06025 -0.00023 4.72222E-6 -2.22222E-6 Z " pathEditMode="relative" rAng="0" ptsTypes="fffff">
                                      <p:cBhvr>
                                        <p:cTn id="14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0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5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2743 0.07963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49445 -0.08842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500"/>
                            </p:stCondLst>
                            <p:childTnLst>
                              <p:par>
                                <p:cTn id="2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36823 -0.225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500"/>
                            </p:stCondLst>
                            <p:childTnLst>
                              <p:par>
                                <p:cTn id="2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37657 0.09005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9500"/>
                            </p:stCondLst>
                            <p:childTnLst>
                              <p:par>
                                <p:cTn id="2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463 L -0.44913 -0.19814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28941 -0.06736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6 C -0.06094 0.04282 -0.13663 0.01157 -0.16875 -0.06991 C -0.20087 -0.15116 -0.17743 -0.25209 -0.11632 -0.29491 C -0.05538 -0.33774 0.02031 -0.30649 0.05243 -0.225 C 0.08455 -0.14375 0.06111 -0.04283 5.55112E-17 3.7037E-6 Z " pathEditMode="relative" rAng="9135600" ptsTypes="fffff">
                                      <p:cBhvr>
                                        <p:cTn id="270" dur="4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147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6632 0.02546 0.13559 -0.0257 0.15469 -0.11412 C 0.17378 -0.20232 0.13559 -0.29468 0.0691 -0.32037 C 0.00278 -0.34584 -0.06702 -0.29468 -0.08611 -0.20648 C -0.10521 -0.11806 -0.06649 -0.02547 1.94444E-6 2.22222E-6 Z " pathEditMode="relative" rAng="11767400" ptsTypes="fffff">
                                      <p:cBhvr>
                                        <p:cTn id="272" dur="4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60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C 0.05521 -0.05486 0.13368 -0.03982 0.175 0.03379 C 0.21615 0.10741 0.20487 0.21203 0.14966 0.26713 C 0.09445 0.32199 0.01598 0.30694 -0.02534 0.23333 C -0.06649 0.15972 -0.0552 0.05509 -3.88889E-6 2.22222E-6 Z " pathEditMode="relative" rAng="-2202658" ptsTypes="fffff">
                                      <p:cBhvr>
                                        <p:cTn id="274" dur="4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4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C -0.01129 0.08982 0.03472 0.17477 0.10278 0.19005 C 0.17066 0.20533 0.23524 0.14514 0.24653 0.05556 C 0.25781 -0.03402 0.2118 -0.11921 0.14375 -0.13449 C 0.07587 -0.14976 0.01128 -0.08935 1.11111E-6 -4.81481E-6 Z " pathEditMode="relative" rAng="-4824412" ptsTypes="fffff">
                                      <p:cBhvr>
                                        <p:cTn id="276" dur="4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8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4.07407E-6 C -0.07014 -0.02477 -0.13872 0.02731 -0.15729 0.11597 C -0.17604 0.20463 -0.13611 0.29676 -0.06841 0.3206 C -0.00104 0.3456 0.06875 0.29398 0.08698 0.20486 C 0.10538 0.1162 0.06493 0.02407 -0.00243 4.07407E-6 Z " pathEditMode="relative" rAng="919876" ptsTypes="fffff">
                                      <p:cBhvr>
                                        <p:cTn id="278" dur="4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60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94 C -0.00608 0.09884 -0.06216 0.17361 -0.13108 0.17361 C -0.2 0.17361 -0.25608 0.09884 -0.25608 0.00694 C -0.25608 -0.08496 -0.2 -0.15973 -0.13108 -0.15973 C -0.06216 -0.15973 -0.00608 -0.08496 -0.00608 0.00694 Z " pathEditMode="relative" rAng="5400000" ptsTypes="fffff">
                                      <p:cBhvr>
                                        <p:cTn id="280" dur="4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5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000"/>
                            </p:stCondLst>
                            <p:childTnLst>
                              <p:par>
                                <p:cTn id="3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"/>
                            </p:stCondLst>
                            <p:childTnLst>
                              <p:par>
                                <p:cTn id="3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00"/>
                            </p:stCondLst>
                            <p:childTnLst>
                              <p:par>
                                <p:cTn id="3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4000"/>
                            </p:stCondLst>
                            <p:childTnLst>
                              <p:par>
                                <p:cTn id="3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4500"/>
                            </p:stCondLst>
                            <p:childTnLst>
                              <p:par>
                                <p:cTn id="3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0"/>
                            </p:stCondLst>
                            <p:childTnLst>
                              <p:par>
                                <p:cTn id="3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500"/>
                            </p:stCondLst>
                            <p:childTnLst>
                              <p:par>
                                <p:cTn id="3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"/>
                            </p:stCondLst>
                            <p:childTnLst>
                              <p:par>
                                <p:cTn id="3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6500"/>
                            </p:stCondLst>
                            <p:childTnLst>
                              <p:par>
                                <p:cTn id="3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7000"/>
                            </p:stCondLst>
                            <p:childTnLst>
                              <p:par>
                                <p:cTn id="3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7500"/>
                            </p:stCondLst>
                            <p:childTnLst>
                              <p:par>
                                <p:cTn id="3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8000"/>
                            </p:stCondLst>
                            <p:childTnLst>
                              <p:par>
                                <p:cTn id="3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9000"/>
                            </p:stCondLst>
                            <p:childTnLst>
                              <p:par>
                                <p:cTn id="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 animBg="1"/>
      <p:bldP spid="20" grpId="0" animBg="1"/>
      <p:bldP spid="20" grpId="1" animBg="1"/>
      <p:bldP spid="21" grpId="0" animBg="1"/>
      <p:bldP spid="21" grpId="1" animBg="1"/>
      <p:bldP spid="25" grpId="0"/>
      <p:bldP spid="27" grpId="0" animBg="1"/>
      <p:bldP spid="32" grpId="0" animBg="1"/>
      <p:bldP spid="32" grpId="1" animBg="1"/>
      <p:bldP spid="33" grpId="0" animBg="1"/>
      <p:bldP spid="33" grpId="1" animBg="1"/>
      <p:bldP spid="36" grpId="0"/>
      <p:bldP spid="37" grpId="0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3" grpId="0" animBg="1"/>
      <p:bldP spid="53" grpId="1" animBg="1"/>
      <p:bldP spid="55" grpId="0" animBg="1"/>
      <p:bldP spid="55" grpId="1" animBg="1"/>
      <p:bldP spid="57" grpId="0" animBg="1"/>
      <p:bldP spid="57" grpId="1" animBg="1"/>
      <p:bldP spid="60" grpId="0"/>
      <p:bldP spid="61" grpId="0" animBg="1"/>
      <p:bldP spid="66" grpId="0"/>
      <p:bldP spid="67" grpId="0" animBg="1"/>
      <p:bldP spid="78" grpId="0"/>
      <p:bldP spid="79" grpId="0" animBg="1"/>
      <p:bldP spid="94" grpId="0" animBg="1"/>
      <p:bldP spid="95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Распределение электронов по энергетическим уровням.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Составление электронных схем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00034" y="1142984"/>
            <a:ext cx="7072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Номер периода совпадает с числом  </a:t>
            </a:r>
            <a:r>
              <a:rPr lang="ru-RU" b="1" u="sng" dirty="0"/>
              <a:t>энергетических уровней элемента.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357313" y="3429000"/>
            <a:ext cx="1000125" cy="428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Период</a:t>
            </a:r>
          </a:p>
        </p:txBody>
      </p:sp>
      <p:grpSp>
        <p:nvGrpSpPr>
          <p:cNvPr id="42" name="Группа 107"/>
          <p:cNvGrpSpPr>
            <a:grpSpLocks/>
          </p:cNvGrpSpPr>
          <p:nvPr/>
        </p:nvGrpSpPr>
        <p:grpSpPr bwMode="auto">
          <a:xfrm>
            <a:off x="2357438" y="4286250"/>
            <a:ext cx="1357312" cy="1012825"/>
            <a:chOff x="2786050" y="3143248"/>
            <a:chExt cx="1357322" cy="101227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2786050" y="3143248"/>
              <a:ext cx="1357322" cy="9995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TextBox 110"/>
            <p:cNvSpPr txBox="1">
              <a:spLocks noChangeArrowheads="1"/>
            </p:cNvSpPr>
            <p:nvPr/>
          </p:nvSpPr>
          <p:spPr bwMode="auto">
            <a:xfrm>
              <a:off x="2786050" y="3143248"/>
              <a:ext cx="4667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/>
                <a:t>Р</a:t>
              </a:r>
            </a:p>
          </p:txBody>
        </p:sp>
        <p:sp>
          <p:nvSpPr>
            <p:cNvPr id="45" name="TextBox 111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10166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Фосфор</a:t>
              </a:r>
            </a:p>
          </p:txBody>
        </p:sp>
        <p:sp>
          <p:nvSpPr>
            <p:cNvPr id="46" name="TextBox 112"/>
            <p:cNvSpPr txBox="1">
              <a:spLocks noChangeArrowheads="1"/>
            </p:cNvSpPr>
            <p:nvPr/>
          </p:nvSpPr>
          <p:spPr bwMode="auto">
            <a:xfrm>
              <a:off x="3679784" y="3143248"/>
              <a:ext cx="4635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15</a:t>
              </a:r>
            </a:p>
          </p:txBody>
        </p:sp>
        <p:sp>
          <p:nvSpPr>
            <p:cNvPr id="47" name="TextBox 120"/>
            <p:cNvSpPr txBox="1">
              <a:spLocks noChangeArrowheads="1"/>
            </p:cNvSpPr>
            <p:nvPr/>
          </p:nvSpPr>
          <p:spPr bwMode="auto">
            <a:xfrm>
              <a:off x="3214678" y="3500438"/>
              <a:ext cx="8258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dirty="0"/>
                <a:t>30,9748</a:t>
              </a: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357313" y="3857625"/>
            <a:ext cx="1000125" cy="14287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357438" y="3429000"/>
            <a:ext cx="1357312" cy="428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Группа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357438" y="3857625"/>
            <a:ext cx="1357312" cy="428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V</a:t>
            </a:r>
            <a:endParaRPr lang="ru-RU" sz="3600" dirty="0"/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1635125" y="4214813"/>
            <a:ext cx="436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2" name="Дуга 51"/>
          <p:cNvSpPr/>
          <p:nvPr/>
        </p:nvSpPr>
        <p:spPr>
          <a:xfrm>
            <a:off x="3643313" y="3429000"/>
            <a:ext cx="1143000" cy="1928813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Дуга 52"/>
          <p:cNvSpPr/>
          <p:nvPr/>
        </p:nvSpPr>
        <p:spPr>
          <a:xfrm>
            <a:off x="4143375" y="3429000"/>
            <a:ext cx="1143000" cy="1928813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Дуга 53"/>
          <p:cNvSpPr/>
          <p:nvPr/>
        </p:nvSpPr>
        <p:spPr>
          <a:xfrm>
            <a:off x="4643438" y="3429000"/>
            <a:ext cx="1143000" cy="1928813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57158" y="1785927"/>
            <a:ext cx="742955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Число электронов </a:t>
            </a:r>
            <a:r>
              <a:rPr lang="en-US" b="1" dirty="0"/>
              <a:t> (N) </a:t>
            </a:r>
            <a:r>
              <a:rPr lang="ru-RU" b="1" dirty="0"/>
              <a:t>на уровне рассчитывается по формуле.</a:t>
            </a:r>
          </a:p>
          <a:p>
            <a:pPr algn="just"/>
            <a:r>
              <a:rPr lang="en-US" b="1" u="sng" dirty="0"/>
              <a:t>N</a:t>
            </a:r>
            <a:r>
              <a:rPr lang="ru-RU" b="1" u="sng" dirty="0"/>
              <a:t> = 2</a:t>
            </a:r>
            <a:r>
              <a:rPr lang="en-US" b="1" u="sng" dirty="0" smtClean="0"/>
              <a:t>n</a:t>
            </a:r>
            <a:r>
              <a:rPr lang="en-US" b="1" u="sng" baseline="30000" dirty="0" smtClean="0"/>
              <a:t>2</a:t>
            </a:r>
            <a:r>
              <a:rPr lang="ru-RU" b="1" u="sng" baseline="30000" dirty="0" smtClean="0"/>
              <a:t> ,</a:t>
            </a:r>
            <a:r>
              <a:rPr lang="en-US" b="1" u="sng" dirty="0" smtClean="0"/>
              <a:t> n </a:t>
            </a:r>
            <a:r>
              <a:rPr lang="ru-RU" b="1" u="sng" dirty="0" smtClean="0"/>
              <a:t>–номер энергетического уров</a:t>
            </a:r>
            <a:r>
              <a:rPr lang="ru-RU" sz="2000" b="1" u="sng" dirty="0" smtClean="0"/>
              <a:t>ня.</a:t>
            </a:r>
          </a:p>
          <a:p>
            <a:pPr algn="just"/>
            <a:endParaRPr lang="ru-RU" sz="2000" dirty="0">
              <a:solidFill>
                <a:srgbClr val="FA6054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286500" y="3357563"/>
            <a:ext cx="2351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1,  N = 2 </a:t>
            </a:r>
            <a:r>
              <a:rPr lang="en-US" b="1" baseline="30000"/>
              <a:t>. </a:t>
            </a:r>
            <a:r>
              <a:rPr lang="en-US"/>
              <a:t>1</a:t>
            </a:r>
            <a:r>
              <a:rPr lang="en-US" baseline="30000"/>
              <a:t>2 </a:t>
            </a:r>
            <a:r>
              <a:rPr lang="en-US"/>
              <a:t>= 2</a:t>
            </a:r>
            <a:endParaRPr lang="ru-RU"/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8286750" y="33575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</a:t>
            </a:r>
            <a:endParaRPr lang="ru-RU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286500" y="3786188"/>
            <a:ext cx="2351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</a:t>
            </a:r>
            <a:r>
              <a:rPr lang="ru-RU"/>
              <a:t>2</a:t>
            </a:r>
            <a:r>
              <a:rPr lang="en-US"/>
              <a:t>,  N = 2 </a:t>
            </a:r>
            <a:r>
              <a:rPr lang="en-US" b="1" baseline="30000"/>
              <a:t>. </a:t>
            </a:r>
            <a:r>
              <a:rPr lang="ru-RU"/>
              <a:t>2</a:t>
            </a:r>
            <a:r>
              <a:rPr lang="en-US" baseline="30000"/>
              <a:t>2 </a:t>
            </a:r>
            <a:r>
              <a:rPr lang="en-US"/>
              <a:t>= </a:t>
            </a:r>
            <a:r>
              <a:rPr lang="ru-RU"/>
              <a:t>8</a:t>
            </a: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8286750" y="378618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8</a:t>
            </a:r>
            <a:endParaRPr lang="ru-RU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8596" y="2357430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Номер группы совпадает с числом электронов на последнем энергетическом уровне.</a:t>
            </a:r>
            <a:endParaRPr lang="ru-RU" b="1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214688" y="385762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3251200" y="4286250"/>
            <a:ext cx="46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86500" y="4929188"/>
            <a:ext cx="1203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Проверка</a:t>
            </a:r>
          </a:p>
        </p:txBody>
      </p:sp>
      <p:sp>
        <p:nvSpPr>
          <p:cNvPr id="64" name="Правая фигурная скобка 63"/>
          <p:cNvSpPr/>
          <p:nvPr/>
        </p:nvSpPr>
        <p:spPr>
          <a:xfrm rot="5400000">
            <a:off x="4964907" y="4822031"/>
            <a:ext cx="285750" cy="1357313"/>
          </a:xfrm>
          <a:prstGeom prst="rightBrace">
            <a:avLst>
              <a:gd name="adj1" fmla="val 39981"/>
              <a:gd name="adj2" fmla="val 507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919663" y="570230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6468E-6 L 0.27379 -0.035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177E-7 L -0.41545 0.24543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0148E-6 L -0.36805 0.18297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0" y="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6359E-6 L 0.24166 0.1725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717 L 0.37118 0.0448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1" grpId="0" animBg="1"/>
      <p:bldP spid="48" grpId="0" animBg="1"/>
      <p:bldP spid="49" grpId="0" animBg="1"/>
      <p:bldP spid="50" grpId="0" animBg="1"/>
      <p:bldP spid="51" grpId="0"/>
      <p:bldP spid="51" grpId="1"/>
      <p:bldP spid="51" grpId="2"/>
      <p:bldP spid="52" grpId="0" animBg="1"/>
      <p:bldP spid="53" grpId="0" animBg="1"/>
      <p:bldP spid="54" grpId="0" animBg="1"/>
      <p:bldP spid="55" grpId="0"/>
      <p:bldP spid="55" grpId="1"/>
      <p:bldP spid="56" grpId="0"/>
      <p:bldP spid="57" grpId="0"/>
      <p:bldP spid="57" grpId="1"/>
      <p:bldP spid="58" grpId="0"/>
      <p:bldP spid="59" grpId="0"/>
      <p:bldP spid="59" grpId="1"/>
      <p:bldP spid="60" grpId="0"/>
      <p:bldP spid="61" grpId="0"/>
      <p:bldP spid="61" grpId="1"/>
      <p:bldP spid="62" grpId="0"/>
      <p:bldP spid="62" grpId="1"/>
      <p:bldP spid="63" grpId="0"/>
      <p:bldP spid="64" grpId="0" animBg="1"/>
      <p:bldP spid="6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850</Words>
  <Application>Microsoft Office PowerPoint</Application>
  <PresentationFormat>Экран (4:3)</PresentationFormat>
  <Paragraphs>248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Constantia</vt:lpstr>
      <vt:lpstr>Verdana</vt:lpstr>
      <vt:lpstr>Wingdings</vt:lpstr>
      <vt:lpstr>Wingdings 2</vt:lpstr>
      <vt:lpstr>Бумажная</vt:lpstr>
      <vt:lpstr>Аспект</vt:lpstr>
      <vt:lpstr>1_Аспект</vt:lpstr>
      <vt:lpstr>Путь  в страну ХИМИЯ</vt:lpstr>
      <vt:lpstr>ОБОБЩАЮЩИЙ УРОК</vt:lpstr>
      <vt:lpstr>Цели и задачи урока.</vt:lpstr>
      <vt:lpstr>Презентация PowerPoint</vt:lpstr>
      <vt:lpstr>Презентация PowerPoint</vt:lpstr>
      <vt:lpstr>Презентация PowerPoint</vt:lpstr>
      <vt:lpstr>Презентация PowerPoint</vt:lpstr>
      <vt:lpstr>Строение атома</vt:lpstr>
      <vt:lpstr>Распределение электронов по энергетическим уровням. Составление электронных схем</vt:lpstr>
      <vt:lpstr>Презентация PowerPoint</vt:lpstr>
      <vt:lpstr>Презентация PowerPoint</vt:lpstr>
      <vt:lpstr> В пределах одной и той же группы  ( в главной подгруппе)  сверху вниз металлические свойства усиливаются , а не металлические – ослабевают, так   как:</vt:lpstr>
      <vt:lpstr> В пределах одного и того же периода слева на право   металлические свойства ослабевают,  а не металлические – усиливаются, так   как:</vt:lpstr>
      <vt:lpstr>Презентация PowerPoint</vt:lpstr>
      <vt:lpstr>Презентация PowerPoint</vt:lpstr>
      <vt:lpstr>Ионы и ионная химическая связь. </vt:lpstr>
      <vt:lpstr>Ковалентная  неполярная связь</vt:lpstr>
      <vt:lpstr>Ковалентная полярная  связь</vt:lpstr>
      <vt:lpstr>МЕТАЛЛИЧЕСКАЯ СВЯЗЬ</vt:lpstr>
      <vt:lpstr>Станция «Строение атома» </vt:lpstr>
      <vt:lpstr>ЗАДАЧИ   УРОКА</vt:lpstr>
      <vt:lpstr>Презентация PowerPoint</vt:lpstr>
    </vt:vector>
  </TitlesOfParts>
  <Company>--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</dc:title>
  <dc:creator>Customer</dc:creator>
  <cp:lastModifiedBy>Наталья</cp:lastModifiedBy>
  <cp:revision>118</cp:revision>
  <dcterms:created xsi:type="dcterms:W3CDTF">2008-10-05T17:52:16Z</dcterms:created>
  <dcterms:modified xsi:type="dcterms:W3CDTF">2015-04-16T16:32:22Z</dcterms:modified>
</cp:coreProperties>
</file>