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7D15-3E16-4F0D-994B-29053F2C51E4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A025-F6C8-4F5D-8F9A-9443E0286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267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7D15-3E16-4F0D-994B-29053F2C51E4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A025-F6C8-4F5D-8F9A-9443E0286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941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7D15-3E16-4F0D-994B-29053F2C51E4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A025-F6C8-4F5D-8F9A-9443E0286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69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7D15-3E16-4F0D-994B-29053F2C51E4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A025-F6C8-4F5D-8F9A-9443E0286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04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7D15-3E16-4F0D-994B-29053F2C51E4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A025-F6C8-4F5D-8F9A-9443E0286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015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7D15-3E16-4F0D-994B-29053F2C51E4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A025-F6C8-4F5D-8F9A-9443E0286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276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7D15-3E16-4F0D-994B-29053F2C51E4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A025-F6C8-4F5D-8F9A-9443E0286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612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7D15-3E16-4F0D-994B-29053F2C51E4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A025-F6C8-4F5D-8F9A-9443E0286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220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7D15-3E16-4F0D-994B-29053F2C51E4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A025-F6C8-4F5D-8F9A-9443E0286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148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7D15-3E16-4F0D-994B-29053F2C51E4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A025-F6C8-4F5D-8F9A-9443E0286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63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7D15-3E16-4F0D-994B-29053F2C51E4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A025-F6C8-4F5D-8F9A-9443E0286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02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D7D15-3E16-4F0D-994B-29053F2C51E4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8A025-F6C8-4F5D-8F9A-9443E0286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60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</p:spPr>
        <p:txBody>
          <a:bodyPr/>
          <a:lstStyle/>
          <a:p>
            <a:r>
              <a:rPr lang="ru-RU" dirty="0" smtClean="0"/>
              <a:t>Информационная презентация для родителей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6400800" cy="1752600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НЕЙРОПСИХОЛОГИЧЕСКАЯ диагностика и коррекция детей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68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4606" y="548680"/>
            <a:ext cx="74888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Нейропсихология 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научное 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направление, лежащее на стыке психологии и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неврологии, 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нацелена на понимание связи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структурой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функционированием 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головного мозга с психическими процессами и 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поведением человека. </a:t>
            </a:r>
            <a:endParaRPr lang="ru-RU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852936"/>
            <a:ext cx="3738711" cy="3738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9779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852936"/>
            <a:ext cx="41764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В отличие </a:t>
            </a:r>
            <a:r>
              <a:rPr lang="ru-RU" sz="2000" b="1" dirty="0" smtClean="0">
                <a:solidFill>
                  <a:srgbClr val="0070C0"/>
                </a:solidFill>
              </a:rPr>
              <a:t>психолога </a:t>
            </a:r>
            <a:r>
              <a:rPr lang="ru-RU" sz="2000" b="1" dirty="0">
                <a:solidFill>
                  <a:srgbClr val="0070C0"/>
                </a:solidFill>
              </a:rPr>
              <a:t>общей практики, детский нейропсихолог строит коррекционные занятия, исходя из индивидуальных особенностей функционирования мозга ребёнка, что особенно важно в случае неравномерности или отставания в развитии психических функций.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548680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Детский нейропсихолог </a:t>
            </a:r>
            <a:r>
              <a:rPr lang="ru-RU" sz="2400" b="1" dirty="0" smtClean="0">
                <a:solidFill>
                  <a:srgbClr val="0070C0"/>
                </a:solidFill>
              </a:rPr>
              <a:t> – </a:t>
            </a:r>
            <a:r>
              <a:rPr lang="ru-RU" sz="2400" b="1" dirty="0">
                <a:solidFill>
                  <a:srgbClr val="0070C0"/>
                </a:solidFill>
              </a:rPr>
              <a:t>это специалист в области </a:t>
            </a:r>
            <a:r>
              <a:rPr lang="ru-RU" sz="2400" b="1" dirty="0" smtClean="0">
                <a:solidFill>
                  <a:srgbClr val="0070C0"/>
                </a:solidFill>
              </a:rPr>
              <a:t>мозговой </a:t>
            </a:r>
            <a:r>
              <a:rPr lang="ru-RU" sz="2400" b="1" dirty="0">
                <a:solidFill>
                  <a:srgbClr val="0070C0"/>
                </a:solidFill>
              </a:rPr>
              <a:t>организации психических процессов. </a:t>
            </a: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008" y="1749009"/>
            <a:ext cx="3652440" cy="362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6112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1809" y="671691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* получил </a:t>
            </a:r>
            <a:r>
              <a:rPr lang="ru-RU" dirty="0"/>
              <a:t>родовую травму</a:t>
            </a:r>
            <a:r>
              <a:rPr lang="ru-RU" dirty="0" smtClean="0"/>
              <a:t>; </a:t>
            </a:r>
          </a:p>
          <a:p>
            <a:r>
              <a:rPr lang="ru-RU" dirty="0" smtClean="0"/>
              <a:t>* </a:t>
            </a:r>
            <a:r>
              <a:rPr lang="ru-RU" dirty="0"/>
              <a:t>родился с помощью кесарева сечения;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* имел повышенный или пониженный тонус;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* частые заболевания, в том числе на первом году </a:t>
            </a:r>
            <a:r>
              <a:rPr lang="ru-RU" dirty="0" smtClean="0"/>
              <a:t>жизни</a:t>
            </a:r>
            <a:br>
              <a:rPr lang="ru-RU" dirty="0" smtClean="0"/>
            </a:br>
            <a:r>
              <a:rPr lang="ru-RU" dirty="0" smtClean="0"/>
              <a:t>* </a:t>
            </a:r>
            <a:r>
              <a:rPr lang="ru-RU" dirty="0"/>
              <a:t>имел травмы головы, получил общий наркоз;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* в анамнезе – ПЭП, ММД, СДВГ, ЗПР, </a:t>
            </a:r>
            <a:r>
              <a:rPr lang="ru-RU" dirty="0" smtClean="0"/>
              <a:t>ЗПРР;</a:t>
            </a:r>
            <a:br>
              <a:rPr lang="ru-RU" dirty="0" smtClean="0"/>
            </a:br>
            <a:r>
              <a:rPr lang="ru-RU" dirty="0"/>
              <a:t>* мало ползал или не ползал совсем;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* ходил на цыпочках, поздно начал говорить;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* гиперактивен или излишне медлителен;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* импульсивен, раздражителен, конфликтует с детьми;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* быстро утомляется, с трудом засыпает;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* не сразу откликается и понимает обращённую к нему речь;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* пишет неразборчиво, плохо усваивает учебный материал;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* при чтении «проглатывает» окончания, угадывает слова;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* плохо запоминает; сравнивает, обобщает;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* пишет, рисует левой рукой; имеет задержку формирования мелкой моторики рук;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* не может описать картинку, скопировать рисунок;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* пропускает, заменяет буквы, часто пишет их зеркально;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* двигает ногами, языком, когда пишет и рисует;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* с трудом высиживает 15 минут на одном месте;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* невнимателен, рассеян; не доводит дело до конца</a:t>
            </a:r>
            <a:r>
              <a:rPr lang="ru-RU" dirty="0" smtClean="0"/>
              <a:t>; часто отвлекается</a:t>
            </a:r>
            <a:br>
              <a:rPr lang="ru-RU" dirty="0" smtClean="0"/>
            </a:br>
            <a:r>
              <a:rPr lang="ru-RU" dirty="0" smtClean="0"/>
              <a:t>* </a:t>
            </a:r>
            <a:r>
              <a:rPr lang="ru-RU" dirty="0"/>
              <a:t>неуклюж, часто спотыкается, излишне травматичен.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91580" y="116632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Каким детям нужен нейропсихолог</a:t>
            </a:r>
          </a:p>
        </p:txBody>
      </p:sp>
    </p:spTree>
    <p:extLst>
      <p:ext uri="{BB962C8B-B14F-4D97-AF65-F5344CB8AC3E}">
        <p14:creationId xmlns:p14="http://schemas.microsoft.com/office/powerpoint/2010/main" val="560407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30934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Нейропсихологическая диагностика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неаппаратный метод исследования работы мозга. </a:t>
            </a:r>
          </a:p>
          <a:p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основе лежат нейропсихологические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пробы,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которых выявляется связь между нарушенными/искаженными психическими функциями и состоянием определенных участков мозга.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6020" y="4941168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Нейропсихолог выявит причины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трудностей,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связанные с особенностями работы мозга, определит какой его участок «дал сбой»,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 пути эффективной помощи в каждом конкретном случае. 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540815"/>
            <a:ext cx="28384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5967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4282425" cy="2946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5576" y="3789040"/>
            <a:ext cx="77768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НЕЙРОПСИХОЛОГИЧЕСКАЯ КОРРЕКЦИЯ</a:t>
            </a:r>
          </a:p>
          <a:p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Многие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особенности развития ребёнка можно исправить, восстановив заново развитие его двигательных функций. И чем раньше начнется работа по реабилитации, тем прочнее и быстрее будет положительный результат.</a:t>
            </a:r>
          </a:p>
        </p:txBody>
      </p:sp>
    </p:spTree>
    <p:extLst>
      <p:ext uri="{BB962C8B-B14F-4D97-AF65-F5344CB8AC3E}">
        <p14:creationId xmlns:p14="http://schemas.microsoft.com/office/powerpoint/2010/main" val="1241908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Что делает ребенок на занятиях у нейропсихолога</a:t>
            </a:r>
            <a:r>
              <a:rPr lang="ru-RU" b="1" dirty="0"/>
              <a:t>:</a:t>
            </a:r>
            <a:r>
              <a:rPr lang="ru-RU" dirty="0"/>
              <a:t> 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на </a:t>
            </a:r>
            <a:r>
              <a:rPr lang="ru-RU" dirty="0"/>
              <a:t>каждом занятии ребенок в определенном порядке осваивает упражнения </a:t>
            </a:r>
            <a:r>
              <a:rPr lang="ru-RU" dirty="0" smtClean="0"/>
              <a:t>из комплексного метода сенсомоторной нейропсихологической коррекции </a:t>
            </a:r>
            <a:r>
              <a:rPr lang="ru-RU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132856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Зачем осваивать эти упражнения:</a:t>
            </a:r>
            <a:r>
              <a:rPr lang="ru-RU" dirty="0"/>
              <a:t> определенная последовательность освоения упражнений </a:t>
            </a:r>
            <a:r>
              <a:rPr lang="ru-RU" dirty="0" smtClean="0"/>
              <a:t> позволяет </a:t>
            </a:r>
            <a:r>
              <a:rPr lang="ru-RU" dirty="0"/>
              <a:t>заново повторить и выстроить правильную последовательность </a:t>
            </a:r>
            <a:r>
              <a:rPr lang="ru-RU" dirty="0" smtClean="0"/>
              <a:t>развития </a:t>
            </a:r>
            <a:r>
              <a:rPr lang="ru-RU" dirty="0"/>
              <a:t>ребенка. </a:t>
            </a:r>
            <a:endParaRPr lang="ru-RU" dirty="0" smtClean="0"/>
          </a:p>
          <a:p>
            <a:endParaRPr lang="ru-RU" dirty="0"/>
          </a:p>
          <a:p>
            <a:r>
              <a:rPr lang="ru-RU" b="1" i="1" dirty="0" smtClean="0"/>
              <a:t>Результат: </a:t>
            </a:r>
            <a:r>
              <a:rPr lang="ru-RU" dirty="0" smtClean="0"/>
              <a:t>такое </a:t>
            </a:r>
            <a:r>
              <a:rPr lang="ru-RU" dirty="0"/>
              <a:t>правильное выстраивание </a:t>
            </a:r>
            <a:r>
              <a:rPr lang="ru-RU" dirty="0" smtClean="0"/>
              <a:t>приводит </a:t>
            </a:r>
            <a:r>
              <a:rPr lang="ru-RU" dirty="0"/>
              <a:t>к тому, что у </a:t>
            </a:r>
            <a:r>
              <a:rPr lang="ru-RU" dirty="0" smtClean="0"/>
              <a:t>ребенка: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нормализуется </a:t>
            </a:r>
            <a:r>
              <a:rPr lang="ru-RU" dirty="0"/>
              <a:t>работоспособность (ребенок меньше устает, перестает быть гиперактивным или слишком заторможенным),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формируется </a:t>
            </a:r>
            <a:r>
              <a:rPr lang="ru-RU" dirty="0"/>
              <a:t>пространственные представления (ребенок усваивает понятия «право-лево», ориентируется в пространстве тетради, благополучно усваивает образы букв и цифр),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ребенок </a:t>
            </a:r>
            <a:r>
              <a:rPr lang="ru-RU" dirty="0"/>
              <a:t>становится более внимательным, способным выстраивать последовательность своих действий, в целом,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у </a:t>
            </a:r>
            <a:r>
              <a:rPr lang="ru-RU" dirty="0"/>
              <a:t>ребенка улучшаются память, внимание, речь. 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нейропсихологические </a:t>
            </a:r>
            <a:r>
              <a:rPr lang="ru-RU" dirty="0"/>
              <a:t>занятия позволяют сделать более эффективной работу логопеда, гармонизировать эмоциональное состояние ребенка, его взаимоотношения со сверстниками, педагогами, родителями.</a:t>
            </a:r>
          </a:p>
        </p:txBody>
      </p:sp>
    </p:spTree>
    <p:extLst>
      <p:ext uri="{BB962C8B-B14F-4D97-AF65-F5344CB8AC3E}">
        <p14:creationId xmlns:p14="http://schemas.microsoft.com/office/powerpoint/2010/main" val="2036585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011" y="332656"/>
            <a:ext cx="2208245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84" y="4581128"/>
            <a:ext cx="2608684" cy="195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266731"/>
            <a:ext cx="2776703" cy="2082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54967" y="450538"/>
            <a:ext cx="554160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Программа </a:t>
            </a:r>
            <a:r>
              <a:rPr lang="ru-RU" sz="3200" b="1" dirty="0" smtClean="0"/>
              <a:t>нейрокоррекции </a:t>
            </a:r>
            <a:r>
              <a:rPr lang="ru-RU" sz="3200" b="1" dirty="0"/>
              <a:t>рассчитана на 7-9 месяцев при проведении занятий </a:t>
            </a:r>
            <a:endParaRPr lang="ru-RU" sz="3200" b="1" dirty="0" smtClean="0"/>
          </a:p>
          <a:p>
            <a:r>
              <a:rPr lang="ru-RU" sz="3200" b="1" dirty="0" smtClean="0"/>
              <a:t>1-2 </a:t>
            </a:r>
            <a:r>
              <a:rPr lang="ru-RU" sz="3200" b="1" dirty="0"/>
              <a:t>раза в неделю с нейропсихологом и ежедневно </a:t>
            </a:r>
            <a:r>
              <a:rPr lang="ru-RU" sz="3200" b="1" dirty="0" smtClean="0"/>
              <a:t>(!) дома </a:t>
            </a:r>
            <a:r>
              <a:rPr lang="ru-RU" sz="3200" b="1" dirty="0"/>
              <a:t>с родителями. </a:t>
            </a:r>
          </a:p>
        </p:txBody>
      </p:sp>
    </p:spTree>
    <p:extLst>
      <p:ext uri="{BB962C8B-B14F-4D97-AF65-F5344CB8AC3E}">
        <p14:creationId xmlns:p14="http://schemas.microsoft.com/office/powerpoint/2010/main" val="4710357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171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Информационная презентация для родителей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презентация для родителей</dc:title>
  <dc:creator>Джумазова</dc:creator>
  <cp:lastModifiedBy>Джумазова</cp:lastModifiedBy>
  <cp:revision>5</cp:revision>
  <dcterms:created xsi:type="dcterms:W3CDTF">2013-09-26T06:49:27Z</dcterms:created>
  <dcterms:modified xsi:type="dcterms:W3CDTF">2013-09-27T12:33:19Z</dcterms:modified>
</cp:coreProperties>
</file>