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5" r:id="rId3"/>
    <p:sldId id="316" r:id="rId4"/>
    <p:sldId id="317" r:id="rId5"/>
    <p:sldId id="318" r:id="rId6"/>
    <p:sldId id="319" r:id="rId7"/>
    <p:sldId id="257" r:id="rId8"/>
    <p:sldId id="296" r:id="rId9"/>
    <p:sldId id="297" r:id="rId10"/>
    <p:sldId id="258" r:id="rId11"/>
    <p:sldId id="298" r:id="rId12"/>
    <p:sldId id="299" r:id="rId13"/>
    <p:sldId id="305" r:id="rId14"/>
    <p:sldId id="306" r:id="rId15"/>
    <p:sldId id="307" r:id="rId16"/>
    <p:sldId id="259" r:id="rId17"/>
    <p:sldId id="260" r:id="rId18"/>
    <p:sldId id="266" r:id="rId19"/>
    <p:sldId id="308" r:id="rId20"/>
    <p:sldId id="309" r:id="rId21"/>
    <p:sldId id="310" r:id="rId22"/>
    <p:sldId id="311" r:id="rId23"/>
    <p:sldId id="312" r:id="rId24"/>
    <p:sldId id="31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CC"/>
    <a:srgbClr val="72A376"/>
    <a:srgbClr val="EFEFEF"/>
    <a:srgbClr val="A50021"/>
    <a:srgbClr val="990033"/>
    <a:srgbClr val="CC33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0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BF70CD-FD05-4D85-9A85-3B97EF3084F7}" type="datetimeFigureOut">
              <a:rPr lang="en-US"/>
              <a:pPr>
                <a:defRPr/>
              </a:pPr>
              <a:t>3/23/2015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CB6318-4A4C-452F-956B-B1FDC8B1879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689C84-4B65-45C0-AC9C-EFD9841ABA68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D29571-22F8-457D-BEDE-6F9F15D0E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1F2D-DCBE-45CD-9881-37AB5E49B693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62D6B-4443-4BFF-8EA6-524A3C2D0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41440-9979-476D-99B1-779FC6391B8B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AC0F-4913-4FCA-92C7-FE0E3BEAF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F43E-5897-449C-B687-9E890292752A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289A-E474-4AF4-9701-EE919D0B15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6FED9-EC66-487C-AE1C-C9752D56FA94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EEA9-5306-4D10-8931-8823A0F08A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8B00-6371-4A8B-A750-9CA50716EFE3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E18B-D20A-4330-AD61-E5E5B13B35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A346-B46B-429D-82B0-7473B973B91C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90CA-35A9-4D93-89F2-7D9A0F5253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56BC-AB2F-4E31-BE35-75636F59A091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17E0-C0B8-4E34-833F-2C8054DA2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B98D-0574-403C-A018-810C8431F9E1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D8AF2-AB9F-4F93-9264-74EEDA1C6B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E96B-F728-497D-84EE-85957EF5E2F7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AC9F-196C-40D7-9FC8-67E3F989B1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95B6-E0D1-4471-A07B-CAAA33BD0D82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D752-7BF4-42C2-BF54-36838B9881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1772A-6FAF-4F1E-819E-79AEB9FB5AD9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AF7D-ECB3-4938-ADE6-C531FAEB79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Picture 67" descr="C:\Users\malves\AppData\Local\Microsoft\Windows\Temporary Internet Files\Content.IE5\IPBZL32E\MPj0431278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-785842"/>
            <a:ext cx="8215322" cy="821532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5000"/>
              </a:srgbClr>
            </a:outerShdw>
            <a:softEdge rad="635000"/>
          </a:effectLst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F5BB82-9B2D-4F73-A28F-FE99CF8605E3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F7F2E7-70F4-4E82-BF76-A16204E5D6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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391400" cy="55245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Проект с детьми 2 младшей группы</a:t>
            </a:r>
            <a:r>
              <a:rPr lang="ru-RU" b="1" i="1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b="1" i="1" smtClean="0">
                <a:solidFill>
                  <a:schemeClr val="folHlink"/>
                </a:solidFill>
                <a:latin typeface="Arial" charset="0"/>
              </a:rPr>
            </a:br>
            <a:r>
              <a:rPr lang="ru-RU" sz="4000" b="1" smtClean="0">
                <a:solidFill>
                  <a:srgbClr val="800000"/>
                </a:solidFill>
                <a:latin typeface="Times New Roman" pitchFamily="18" charset="0"/>
              </a:rPr>
              <a:t>«За здоровьем в детский сад»</a:t>
            </a:r>
            <a:br>
              <a:rPr lang="ru-RU" sz="4000" b="1" smtClean="0">
                <a:solidFill>
                  <a:srgbClr val="800000"/>
                </a:solidFill>
                <a:latin typeface="Times New Roman" pitchFamily="18" charset="0"/>
              </a:rPr>
            </a:br>
            <a:endParaRPr lang="pt-BR" sz="2000" b="1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15362" name="Picture 6" descr="задумался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4365625"/>
            <a:ext cx="172878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зна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2138" y="4149725"/>
            <a:ext cx="186372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2" descr="detia-862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476250"/>
            <a:ext cx="187166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219700" y="4292600"/>
            <a:ext cx="34528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smtClean="0">
                <a:solidFill>
                  <a:srgbClr val="800000"/>
                </a:solidFill>
              </a:rPr>
              <a:t>Автор: </a:t>
            </a:r>
            <a:r>
              <a:rPr lang="ru-RU" b="1" dirty="0" err="1">
                <a:solidFill>
                  <a:srgbClr val="800000"/>
                </a:solidFill>
              </a:rPr>
              <a:t>Муллаярова</a:t>
            </a:r>
            <a:r>
              <a:rPr lang="ru-RU" b="1" dirty="0">
                <a:solidFill>
                  <a:srgbClr val="800000"/>
                </a:solidFill>
              </a:rPr>
              <a:t>  Р.М.</a:t>
            </a:r>
            <a:br>
              <a:rPr lang="ru-RU" b="1" dirty="0">
                <a:solidFill>
                  <a:srgbClr val="800000"/>
                </a:solidFill>
              </a:rPr>
            </a:br>
            <a:r>
              <a:rPr lang="ru-RU" b="1" dirty="0">
                <a:solidFill>
                  <a:srgbClr val="800000"/>
                </a:solidFill>
              </a:rPr>
              <a:t>               </a:t>
            </a:r>
            <a:br>
              <a:rPr lang="ru-RU" b="1" dirty="0">
                <a:solidFill>
                  <a:srgbClr val="800000"/>
                </a:solidFill>
              </a:rPr>
            </a:br>
            <a:endParaRPr lang="ru-RU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5364163" y="214313"/>
            <a:ext cx="3095625" cy="22780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9D3232"/>
                </a:solidFill>
              </a:rPr>
              <a:t/>
            </a:r>
            <a:br>
              <a:rPr lang="ru-RU" sz="3600" b="1" smtClean="0">
                <a:solidFill>
                  <a:srgbClr val="9D3232"/>
                </a:solidFill>
              </a:rPr>
            </a:b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Водичка, водичка </a:t>
            </a:r>
            <a:b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умой наши ручки.</a:t>
            </a:r>
            <a:endParaRPr lang="ru-RU" b="1" smtClean="0">
              <a:solidFill>
                <a:srgbClr val="9D3232"/>
              </a:solidFill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 flipH="1" flipV="1">
            <a:off x="9828213" y="1125538"/>
            <a:ext cx="133350" cy="746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4579" name="Picture 7" descr="DSC_004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8" y="214313"/>
            <a:ext cx="4071937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DSC_005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675" y="3214688"/>
            <a:ext cx="53911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r>
              <a:rPr lang="ru-RU" sz="2800" b="1" smtClean="0">
                <a:solidFill>
                  <a:srgbClr val="CC3300"/>
                </a:solidFill>
                <a:latin typeface="Times New Roman" pitchFamily="18" charset="0"/>
              </a:rPr>
              <a:t>Разучивание: дыхательных  гимнастик, упражнений, потешек,пальчиковых  игр, лепка.</a:t>
            </a:r>
            <a:endParaRPr lang="ru-RU" sz="2800" smtClean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ru-RU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5603" name="Picture 4" descr="detia-8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613025"/>
            <a:ext cx="3995737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Изображение 241"/>
          <p:cNvPicPr>
            <a:picLocks noChangeAspect="1" noChangeArrowheads="1"/>
          </p:cNvPicPr>
          <p:nvPr/>
        </p:nvPicPr>
        <p:blipFill>
          <a:blip r:embed="rId3" cstate="screen"/>
          <a:srcRect t="16779" b="15677"/>
          <a:stretch>
            <a:fillRect/>
          </a:stretch>
        </p:blipFill>
        <p:spPr bwMode="auto">
          <a:xfrm>
            <a:off x="714375" y="2071688"/>
            <a:ext cx="451961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5148263" y="981075"/>
            <a:ext cx="3476625" cy="20161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3600" smtClean="0">
                <a:solidFill>
                  <a:srgbClr val="CC3300"/>
                </a:solidFill>
                <a:latin typeface="Times New Roman" pitchFamily="18" charset="0"/>
              </a:rPr>
              <a:t>Разучивание дыхательного упражнения  «Устали»</a:t>
            </a:r>
          </a:p>
        </p:txBody>
      </p:sp>
      <p:pic>
        <p:nvPicPr>
          <p:cNvPr id="26627" name="Picture 8" descr="Изображение 26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5" y="536575"/>
            <a:ext cx="4254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9" descr="Изображение 26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3284984"/>
            <a:ext cx="4213423" cy="316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C3300"/>
                </a:solidFill>
              </a:rPr>
              <a:t>Гимнастика после  сна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 flipV="1">
            <a:off x="6300788" y="7173913"/>
            <a:ext cx="71437" cy="1111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27651" name="Picture 4" descr="Изображение 258"/>
          <p:cNvPicPr>
            <a:picLocks noChangeAspect="1" noChangeArrowheads="1"/>
          </p:cNvPicPr>
          <p:nvPr/>
        </p:nvPicPr>
        <p:blipFill>
          <a:blip r:embed="rId2" cstate="screen"/>
          <a:srcRect l="7938" t="14000" r="4761"/>
          <a:stretch>
            <a:fillRect/>
          </a:stretch>
        </p:blipFill>
        <p:spPr bwMode="auto">
          <a:xfrm>
            <a:off x="4643438" y="2781300"/>
            <a:ext cx="39290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Изображение 247"/>
          <p:cNvPicPr>
            <a:picLocks noChangeAspect="1" noChangeArrowheads="1"/>
          </p:cNvPicPr>
          <p:nvPr/>
        </p:nvPicPr>
        <p:blipFill>
          <a:blip r:embed="rId3" cstate="screen"/>
          <a:srcRect t="19530"/>
          <a:stretch>
            <a:fillRect/>
          </a:stretch>
        </p:blipFill>
        <p:spPr bwMode="auto">
          <a:xfrm>
            <a:off x="428625" y="1571625"/>
            <a:ext cx="39941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5" descr="Изображение 257"/>
          <p:cNvPicPr>
            <a:picLocks noChangeAspect="1" noChangeArrowheads="1"/>
          </p:cNvPicPr>
          <p:nvPr/>
        </p:nvPicPr>
        <p:blipFill>
          <a:blip r:embed="rId2" cstate="screen"/>
          <a:srcRect t="16086" r="11049"/>
          <a:stretch>
            <a:fillRect/>
          </a:stretch>
        </p:blipFill>
        <p:spPr bwMode="auto">
          <a:xfrm>
            <a:off x="4427538" y="188913"/>
            <a:ext cx="421481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Изображение 24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t="15005" b="19341"/>
          <a:stretch>
            <a:fillRect/>
          </a:stretch>
        </p:blipFill>
        <p:spPr>
          <a:xfrm>
            <a:off x="571500" y="3500438"/>
            <a:ext cx="6237288" cy="307181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C3300"/>
                </a:solidFill>
              </a:rPr>
              <a:t>Топ, топ, топает малыш</a:t>
            </a:r>
            <a:br>
              <a:rPr lang="ru-RU" b="1" smtClean="0">
                <a:solidFill>
                  <a:srgbClr val="CC3300"/>
                </a:solidFill>
              </a:rPr>
            </a:br>
            <a:r>
              <a:rPr lang="ru-RU" sz="3200" smtClean="0">
                <a:solidFill>
                  <a:srgbClr val="CC3300"/>
                </a:solidFill>
              </a:rPr>
              <a:t>(ходьба  по  дорожкам  здоровья)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 flipH="1" flipV="1">
            <a:off x="9396413" y="5589588"/>
            <a:ext cx="123825" cy="1539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29699" name="Picture 4" descr="Изображение 26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536700"/>
            <a:ext cx="3633788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Изображение 263"/>
          <p:cNvPicPr>
            <a:picLocks noChangeAspect="1" noChangeArrowheads="1"/>
          </p:cNvPicPr>
          <p:nvPr/>
        </p:nvPicPr>
        <p:blipFill>
          <a:blip r:embed="rId3" cstate="screen"/>
          <a:srcRect b="9435"/>
          <a:stretch>
            <a:fillRect/>
          </a:stretch>
        </p:blipFill>
        <p:spPr bwMode="auto">
          <a:xfrm>
            <a:off x="4929188" y="1557338"/>
            <a:ext cx="3651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800000"/>
                </a:solidFill>
                <a:latin typeface="Times New Roman" pitchFamily="18" charset="0"/>
              </a:rPr>
              <a:t> Веселые прогулки !</a:t>
            </a:r>
            <a:endParaRPr lang="ru-RU" sz="3200" b="1" u="sng" smtClean="0">
              <a:solidFill>
                <a:srgbClr val="9D3232"/>
              </a:solidFill>
              <a:latin typeface="Times New Roman" pitchFamily="18" charset="0"/>
            </a:endParaRPr>
          </a:p>
        </p:txBody>
      </p:sp>
      <p:pic>
        <p:nvPicPr>
          <p:cNvPr id="30722" name="Picture 5" descr="Изображение 236"/>
          <p:cNvPicPr>
            <a:picLocks noChangeAspect="1" noChangeArrowheads="1"/>
          </p:cNvPicPr>
          <p:nvPr/>
        </p:nvPicPr>
        <p:blipFill>
          <a:blip r:embed="rId2" cstate="screen"/>
          <a:srcRect b="18367"/>
          <a:stretch>
            <a:fillRect/>
          </a:stretch>
        </p:blipFill>
        <p:spPr bwMode="auto">
          <a:xfrm>
            <a:off x="1643063" y="1357313"/>
            <a:ext cx="6072187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9D323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1746" name="Rectangle 4"/>
          <p:cNvSpPr>
            <a:spLocks noGrp="1"/>
          </p:cNvSpPr>
          <p:nvPr>
            <p:ph type="body" sz="half" idx="4294967295"/>
          </p:nvPr>
        </p:nvSpPr>
        <p:spPr>
          <a:xfrm flipH="1" flipV="1">
            <a:off x="387350" y="6126163"/>
            <a:ext cx="69850" cy="18256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800" b="1" u="sng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800" b="1" u="sng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174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859338" y="1700213"/>
            <a:ext cx="4038600" cy="45259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u="sng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1748" name="Rectangle 5"/>
          <p:cNvSpPr>
            <a:spLocks/>
          </p:cNvSpPr>
          <p:nvPr/>
        </p:nvSpPr>
        <p:spPr bwMode="auto">
          <a:xfrm>
            <a:off x="5075238" y="1916113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ru-RU" sz="2800" b="1" u="sng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291138" y="2132013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ru-RU" sz="2800" b="1" u="sng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1750" name="Picture 11" descr="Изображение 23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549275"/>
            <a:ext cx="4213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2" descr="Изображение 2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41825" y="549275"/>
            <a:ext cx="42116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sz="3600" b="1" u="sng" smtClean="0">
                <a:solidFill>
                  <a:srgbClr val="990033"/>
                </a:solidFill>
                <a:latin typeface="Times New Roman" pitchFamily="18" charset="0"/>
              </a:rPr>
              <a:t>Художественное  творчество</a:t>
            </a:r>
            <a:r>
              <a:rPr lang="ru-RU" sz="4000" b="1" u="sng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br>
              <a:rPr lang="ru-RU" sz="4000" b="1" u="sng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3200" b="1" u="sng" smtClean="0">
                <a:solidFill>
                  <a:srgbClr val="990033"/>
                </a:solidFill>
                <a:latin typeface="Times New Roman" pitchFamily="18" charset="0"/>
              </a:rPr>
              <a:t>(лепка)</a:t>
            </a:r>
            <a:br>
              <a:rPr lang="ru-RU" sz="3200" b="1" u="sng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3200" b="1" u="sng" smtClean="0">
                <a:solidFill>
                  <a:srgbClr val="990033"/>
                </a:solidFill>
                <a:latin typeface="Times New Roman" pitchFamily="18" charset="0"/>
              </a:rPr>
              <a:t>«Микробы  на  руках»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395288" y="1844675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u="sng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2771" name="Picture 8" descr="Изображение 27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8888" y="1700213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 flipH="1" flipV="1">
            <a:off x="8686800" y="1417638"/>
            <a:ext cx="133350" cy="77787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 flipH="1">
            <a:off x="-4284663" y="7316788"/>
            <a:ext cx="169863" cy="180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33795" name="Picture 4" descr="Изображение 28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692696"/>
            <a:ext cx="7704138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642938" y="0"/>
            <a:ext cx="8147050" cy="719138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Описание проекта</a:t>
            </a:r>
            <a:r>
              <a:rPr lang="ru-RU" sz="4000" b="1" smtClean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smtClean="0">
              <a:solidFill>
                <a:srgbClr val="1616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836613"/>
            <a:ext cx="8507412" cy="58070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CC3300"/>
                </a:solidFill>
                <a:latin typeface="Times New Roman" pitchFamily="18" charset="0"/>
              </a:rPr>
              <a:t>Вид проекта:</a:t>
            </a:r>
            <a:r>
              <a:rPr lang="ru-RU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rgbClr val="800000"/>
                </a:solidFill>
                <a:latin typeface="Times New Roman" pitchFamily="18" charset="0"/>
              </a:rPr>
              <a:t>информационно – творческий.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CC3300"/>
                </a:solidFill>
                <a:latin typeface="Times New Roman" pitchFamily="18" charset="0"/>
              </a:rPr>
              <a:t>Тип проекта: </a:t>
            </a:r>
            <a:r>
              <a:rPr lang="ru-RU" b="1" smtClean="0">
                <a:solidFill>
                  <a:srgbClr val="800000"/>
                </a:solidFill>
                <a:latin typeface="Times New Roman" pitchFamily="18" charset="0"/>
              </a:rPr>
              <a:t>познавательно - игровой</a:t>
            </a:r>
            <a:r>
              <a:rPr lang="ru-RU" b="1" smtClean="0">
                <a:solidFill>
                  <a:srgbClr val="660033"/>
                </a:solidFill>
                <a:latin typeface="Times New Roman" pitchFamily="18" charset="0"/>
              </a:rPr>
              <a:t>.</a:t>
            </a:r>
            <a:endParaRPr lang="ru-RU" b="1" smtClean="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CC3300"/>
                </a:solidFill>
                <a:latin typeface="Times New Roman" pitchFamily="18" charset="0"/>
              </a:rPr>
              <a:t>Участники проекта:</a:t>
            </a:r>
            <a:r>
              <a:rPr lang="ru-RU" b="1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rgbClr val="800000"/>
                </a:solidFill>
                <a:latin typeface="Times New Roman" pitchFamily="18" charset="0"/>
              </a:rPr>
              <a:t>воспитатели группы, воспитанники и родители 2 младшей группы  № 3.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CC3300"/>
                </a:solidFill>
                <a:latin typeface="Times New Roman" pitchFamily="18" charset="0"/>
              </a:rPr>
              <a:t>Сроки выполнения проекта: </a:t>
            </a:r>
            <a:r>
              <a:rPr lang="ru-RU" b="1" smtClean="0">
                <a:solidFill>
                  <a:srgbClr val="800000"/>
                </a:solidFill>
                <a:latin typeface="Times New Roman" pitchFamily="18" charset="0"/>
              </a:rPr>
              <a:t>краткосрочный (19 – 30 января).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 </a:t>
            </a:r>
            <a:r>
              <a:rPr lang="ru-RU" b="1" smtClean="0">
                <a:solidFill>
                  <a:srgbClr val="CC3300"/>
                </a:solidFill>
                <a:latin typeface="Times New Roman" pitchFamily="18" charset="0"/>
              </a:rPr>
              <a:t>Предмет исследования:</a:t>
            </a:r>
            <a:r>
              <a:rPr lang="ru-RU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chemeClr val="accent2"/>
                </a:solidFill>
                <a:latin typeface="Times New Roman" pitchFamily="18" charset="0"/>
              </a:rPr>
              <a:t>     </a:t>
            </a:r>
            <a:r>
              <a:rPr lang="ru-RU" b="1" smtClean="0">
                <a:solidFill>
                  <a:srgbClr val="800000"/>
                </a:solidFill>
                <a:latin typeface="Times New Roman" pitchFamily="18" charset="0"/>
              </a:rPr>
              <a:t>традиционные и нетрадиционные виды оздоровительной работы как наиболее эффективные средства оздоровления детей младшего дошкольного возраста</a:t>
            </a:r>
            <a:r>
              <a:rPr lang="ru-RU" smtClean="0">
                <a:solidFill>
                  <a:srgbClr val="800000"/>
                </a:solidFill>
                <a:latin typeface="Times New Roman" pitchFamily="18" charset="0"/>
              </a:rPr>
              <a:t>. </a:t>
            </a:r>
          </a:p>
          <a:p>
            <a:pPr eaLnBrk="1" hangingPunct="1">
              <a:lnSpc>
                <a:spcPct val="80000"/>
              </a:lnSpc>
            </a:pPr>
            <a:endParaRPr lang="ru-RU" smtClean="0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2146300"/>
          </a:xfrm>
        </p:spPr>
        <p:txBody>
          <a:bodyPr/>
          <a:lstStyle/>
          <a:p>
            <a:r>
              <a:rPr lang="ru-RU" sz="3600" b="1" smtClean="0">
                <a:solidFill>
                  <a:srgbClr val="800000"/>
                </a:solidFill>
                <a:latin typeface="Arial" charset="0"/>
              </a:rPr>
              <a:t>3.</a:t>
            </a:r>
            <a:r>
              <a:rPr lang="ru-RU" sz="3600" b="1" smtClean="0">
                <a:solidFill>
                  <a:srgbClr val="800000"/>
                </a:solidFill>
              </a:rPr>
              <a:t>Итоговый  этап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2000" b="1" smtClean="0">
                <a:solidFill>
                  <a:srgbClr val="CC3300"/>
                </a:solidFill>
              </a:rPr>
              <a:t>Проведение  интегрированного  занятия «Путешествие  в  страну  здоровья», родительское  собрание по  теме «Здоровый  образ  жизни семьи»,просмотр мультфильмов «Скажи микробам –Нет!» презентация  проекта.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 flipH="1" flipV="1">
            <a:off x="8937625" y="7100888"/>
            <a:ext cx="206375" cy="1111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smtClean="0"/>
          </a:p>
        </p:txBody>
      </p:sp>
      <p:pic>
        <p:nvPicPr>
          <p:cNvPr id="34819" name="Picture 4" descr="Изображение 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393950"/>
            <a:ext cx="5643563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C3300"/>
                </a:solidFill>
              </a:rPr>
              <a:t>Интегрированное  занятие  «Путешествие в страну  здоровья»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 flipH="1" flipV="1">
            <a:off x="8686800" y="6126163"/>
            <a:ext cx="133350" cy="698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smtClean="0"/>
          </a:p>
        </p:txBody>
      </p:sp>
      <p:pic>
        <p:nvPicPr>
          <p:cNvPr id="35843" name="Рисунок 3" descr="20150127_041701-1.jpg"/>
          <p:cNvPicPr>
            <a:picLocks noChangeAspect="1"/>
          </p:cNvPicPr>
          <p:nvPr/>
        </p:nvPicPr>
        <p:blipFill>
          <a:blip r:embed="rId2" cstate="screen">
            <a:lum bright="-10000" contrast="-10000"/>
          </a:blip>
          <a:srcRect/>
          <a:stretch>
            <a:fillRect/>
          </a:stretch>
        </p:blipFill>
        <p:spPr bwMode="auto">
          <a:xfrm>
            <a:off x="1071563" y="1785938"/>
            <a:ext cx="713422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3" descr="20150127_0403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285750"/>
            <a:ext cx="421481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Рисунок 4" descr="20150127_04121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5" y="31432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 descr="20150127_0408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21431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4" descr="20150127_040918-1-1.jpg"/>
          <p:cNvPicPr>
            <a:picLocks noChangeAspect="1"/>
          </p:cNvPicPr>
          <p:nvPr/>
        </p:nvPicPr>
        <p:blipFill>
          <a:blip r:embed="rId3" cstate="screen">
            <a:lum bright="-20000"/>
          </a:blip>
          <a:srcRect b="3181"/>
          <a:stretch>
            <a:fillRect/>
          </a:stretch>
        </p:blipFill>
        <p:spPr bwMode="auto">
          <a:xfrm>
            <a:off x="4572000" y="21431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5" descr="20150127_041814-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25" y="3357563"/>
            <a:ext cx="3571875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8000" smtClean="0">
                <a:solidFill>
                  <a:srgbClr val="CC3300"/>
                </a:solidFill>
                <a:latin typeface="Arial" charset="0"/>
              </a:rPr>
              <a:t>Спасибо  за  внимание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990033"/>
                </a:solidFill>
                <a:latin typeface="Times New Roman" pitchFamily="18" charset="0"/>
              </a:rPr>
              <a:t>Проблемный вопрос: </a:t>
            </a:r>
            <a:r>
              <a:rPr lang="ru-RU" smtClean="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>
                <a:solidFill>
                  <a:srgbClr val="800000"/>
                </a:solidFill>
                <a:latin typeface="Times New Roman" pitchFamily="18" charset="0"/>
              </a:rPr>
              <a:t>Как  и с помощью чего сохранить и укрепить здоровье детей дошкольного возраста?</a:t>
            </a:r>
          </a:p>
        </p:txBody>
      </p:sp>
      <p:pic>
        <p:nvPicPr>
          <p:cNvPr id="17411" name="Picture 87" descr="E:\ВСЕ ПРЕЗЕНТАЦИИ\Анимированные рисунки и рамки\Анимация\59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725" y="4508500"/>
            <a:ext cx="1643063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detia-74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8175" y="4437063"/>
            <a:ext cx="1800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990033"/>
                </a:solidFill>
                <a:latin typeface="Times New Roman" pitchFamily="18" charset="0"/>
              </a:rPr>
              <a:t>Актуальность проекта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в настоящее время идет постоянный поиск методов оздоровления детей в условиях детского сада. </a:t>
            </a:r>
            <a:r>
              <a:rPr lang="ru-RU" sz="2400" u="sng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Основная цель</a:t>
            </a: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 – снижение заболеваемости детей;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от состояния здоровья в первую очередь зависит возможность овладения детьми всеми умениями и навыками, которые им прививаются в детском саду и которые им необходимы для эффективного обучения в дальнейшем.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педагогам необходимо правильно организовать воспитательно-образовательную работу с детьми дошкольного возраста. Фундамент здоровья человека закладывается в раннем детстве;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необходимо так же вести постоянный поиск новых форм взаимодействия с семьей воспитанников.</a:t>
            </a:r>
          </a:p>
        </p:txBody>
      </p:sp>
      <p:pic>
        <p:nvPicPr>
          <p:cNvPr id="18435" name="Picture 5" descr="51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476250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51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7451725" y="5300663"/>
            <a:ext cx="10810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6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740650" y="260350"/>
            <a:ext cx="10795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Формирование  культуры  здоровья у детей 3-4 лет; сохранение  и  укрепление здоровья  детей; приобщение  детей  и их  родителей  к       здоровому образу  жизни.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4000" b="1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5" descr="information_items_136-300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3925"/>
            <a:ext cx="2124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  <a:latin typeface="Times New Roman" pitchFamily="18" charset="0"/>
              </a:rPr>
              <a:t>ЗАДАЧИ ПРОЕКТА: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800000"/>
                </a:solidFill>
                <a:latin typeface="Times New Roman" pitchFamily="18" charset="0"/>
              </a:rPr>
              <a:t>формировать понимание необходимости заботиться о своем здоровье, беречь его, учиться быть здоровыми и вести здоровый образ жизни;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800000"/>
                </a:solidFill>
                <a:latin typeface="Times New Roman" pitchFamily="18" charset="0"/>
              </a:rPr>
              <a:t>прививать любовь к физическим упражнениям, закаливанию;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800000"/>
                </a:solidFill>
                <a:latin typeface="Times New Roman" pitchFamily="18" charset="0"/>
              </a:rPr>
              <a:t>повышать грамотность родителей в вопросах воспитания и укрепления здоровья дошкольников.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49" name="Picture 6" descr="Шустри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3716338"/>
            <a:ext cx="1728788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D3232"/>
                </a:solidFill>
                <a:latin typeface="Times New Roman" pitchFamily="18" charset="0"/>
              </a:rPr>
              <a:t>Самая большая ценность для человека – здоровье.</a:t>
            </a:r>
            <a:endParaRPr lang="pt-BR" b="1" smtClean="0">
              <a:solidFill>
                <a:srgbClr val="9D3232"/>
              </a:solidFill>
              <a:latin typeface="Times New Roman" pitchFamily="18" charset="0"/>
            </a:endParaRPr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9D3232"/>
                </a:solidFill>
              </a:rPr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9D3232"/>
                </a:solidFill>
              </a:rPr>
              <a:t>    </a:t>
            </a:r>
            <a:r>
              <a:rPr lang="ru-RU" smtClean="0">
                <a:solidFill>
                  <a:srgbClr val="800000"/>
                </a:solidFill>
                <a:latin typeface="Times New Roman" pitchFamily="18" charset="0"/>
              </a:rPr>
              <a:t>В преамбуле Устава Всемирной организации здравоохранения  здоровье характеризуется как «состояние наибольшего физического психологического и социального благополучия, а не только отсутствие заболеваний и физических дефектов»</a:t>
            </a:r>
            <a:endParaRPr lang="pt-BR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1507" name="Picture 4" descr="detia-78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4581525"/>
            <a:ext cx="12239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684213" y="404813"/>
            <a:ext cx="8002587" cy="7207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  <a:t>Этапы реализации проекта:</a:t>
            </a:r>
            <a:b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sz="4000" b="1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b="1" smtClean="0">
                <a:solidFill>
                  <a:srgbClr val="800000"/>
                </a:solidFill>
                <a:latin typeface="Times New Roman" pitchFamily="18" charset="0"/>
              </a:rPr>
              <a:t>   1. Организационно-подготовительный.</a:t>
            </a:r>
          </a:p>
          <a:p>
            <a:pPr marL="609600" indent="-609600" algn="ctr" eaLnBrk="1" hangingPunct="1">
              <a:spcBef>
                <a:spcPct val="0"/>
              </a:spcBef>
              <a:buFontTx/>
              <a:buNone/>
            </a:pPr>
            <a:r>
              <a:rPr lang="ru-RU" b="1" smtClean="0">
                <a:solidFill>
                  <a:srgbClr val="CC3300"/>
                </a:solidFill>
                <a:latin typeface="Times New Roman" pitchFamily="18" charset="0"/>
              </a:rPr>
              <a:t>(Сбор информации и подготовка литературы по  теме проекта.)</a:t>
            </a:r>
            <a:endParaRPr lang="ru-RU" smtClean="0">
              <a:solidFill>
                <a:srgbClr val="CC33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800000"/>
                </a:solidFill>
                <a:latin typeface="Times New Roman" pitchFamily="18" charset="0"/>
              </a:rPr>
              <a:t>    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ru-RU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ru-RU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ru-RU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2531" name="Picture 11" descr="Изображение 28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3429000"/>
            <a:ext cx="21018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2" descr="image2469584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3573463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147050" cy="576263"/>
          </a:xfrm>
        </p:spPr>
        <p:txBody>
          <a:bodyPr/>
          <a:lstStyle/>
          <a:p>
            <a:r>
              <a:rPr lang="ru-RU" sz="4000" b="1" u="sng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endParaRPr lang="ru-RU" sz="4000" u="sng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smtClean="0">
                <a:solidFill>
                  <a:srgbClr val="800000"/>
                </a:solidFill>
                <a:latin typeface="Times New Roman" pitchFamily="18" charset="0"/>
              </a:rPr>
              <a:t>2. Познавательно - исследовательский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smtClean="0">
                <a:solidFill>
                  <a:srgbClr val="CC3300"/>
                </a:solidFill>
                <a:latin typeface="Times New Roman" pitchFamily="18" charset="0"/>
              </a:rPr>
              <a:t>(Проведение тематических  занятий, бесед, оздоровительных мероприятий.)</a:t>
            </a:r>
          </a:p>
        </p:txBody>
      </p:sp>
      <p:pic>
        <p:nvPicPr>
          <p:cNvPr id="23555" name="Picture 7" descr="Изображение 24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1989138"/>
            <a:ext cx="6119813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здоровление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оздоровление</Template>
  <TotalTime>723</TotalTime>
  <Words>372</Words>
  <Application>Microsoft Office PowerPoint</Application>
  <PresentationFormat>Экран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оздоровление</vt:lpstr>
      <vt:lpstr>Проект с детьми 2 младшей группы «За здоровьем в детский сад» </vt:lpstr>
      <vt:lpstr> Описание проекта </vt:lpstr>
      <vt:lpstr>Проблемный вопрос:  </vt:lpstr>
      <vt:lpstr>Актуальность проекта</vt:lpstr>
      <vt:lpstr>ЦЕЛЬ ПРОЕКТА: </vt:lpstr>
      <vt:lpstr>ЗАДАЧИ ПРОЕКТА:</vt:lpstr>
      <vt:lpstr>Самая большая ценность для человека – здоровье.</vt:lpstr>
      <vt:lpstr>Этапы реализации проекта: </vt:lpstr>
      <vt:lpstr> </vt:lpstr>
      <vt:lpstr> Водичка, водичка  умой наши ручки.</vt:lpstr>
      <vt:lpstr>Разучивание: дыхательных  гимнастик, упражнений, потешек,пальчиковых  игр, лепка.</vt:lpstr>
      <vt:lpstr> </vt:lpstr>
      <vt:lpstr>Гимнастика после  сна</vt:lpstr>
      <vt:lpstr>Слайд 14</vt:lpstr>
      <vt:lpstr>Топ, топ, топает малыш (ходьба  по  дорожкам  здоровья)</vt:lpstr>
      <vt:lpstr> Веселые прогулки !</vt:lpstr>
      <vt:lpstr> </vt:lpstr>
      <vt:lpstr> Художественное  творчество  (лепка) «Микробы  на  руках»</vt:lpstr>
      <vt:lpstr>Слайд 19</vt:lpstr>
      <vt:lpstr>3.Итоговый  этап Проведение  интегрированного  занятия «Путешествие  в  страну  здоровья», родительское  собрание по  теме «Здоровый  образ  жизни семьи»,просмотр мультфильмов «Скажи микробам –Нет!» презентация  проекта.</vt:lpstr>
      <vt:lpstr>Интегрированное  занятие  «Путешествие в страну  здоровья»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средства оздоровления детей младшего дошкольного возраста  подготовила: воспитатель МДОУ д/с № 82 Подгорная Н. С.</dc:title>
  <dc:creator>Home</dc:creator>
  <cp:lastModifiedBy>Admin</cp:lastModifiedBy>
  <cp:revision>26</cp:revision>
  <dcterms:created xsi:type="dcterms:W3CDTF">2011-04-03T10:37:03Z</dcterms:created>
  <dcterms:modified xsi:type="dcterms:W3CDTF">2015-03-23T07:49:53Z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TC030006017</vt:lpwstr>
  </property>
</Properties>
</file>