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79" r:id="rId2"/>
    <p:sldId id="257" r:id="rId3"/>
    <p:sldId id="258" r:id="rId4"/>
    <p:sldId id="259" r:id="rId5"/>
    <p:sldId id="260" r:id="rId6"/>
    <p:sldId id="262" r:id="rId7"/>
    <p:sldId id="256" r:id="rId8"/>
    <p:sldId id="263" r:id="rId9"/>
    <p:sldId id="264" r:id="rId10"/>
    <p:sldId id="265" r:id="rId11"/>
    <p:sldId id="261" r:id="rId12"/>
    <p:sldId id="267" r:id="rId13"/>
    <p:sldId id="266" r:id="rId14"/>
    <p:sldId id="268" r:id="rId15"/>
    <p:sldId id="269" r:id="rId16"/>
    <p:sldId id="275" r:id="rId17"/>
    <p:sldId id="270" r:id="rId18"/>
    <p:sldId id="273" r:id="rId19"/>
    <p:sldId id="274" r:id="rId20"/>
    <p:sldId id="276" r:id="rId21"/>
    <p:sldId id="271" r:id="rId22"/>
    <p:sldId id="277" r:id="rId23"/>
    <p:sldId id="278" r:id="rId24"/>
    <p:sldId id="272" r:id="rId2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995" autoAdjust="0"/>
    <p:restoredTop sz="94660"/>
  </p:normalViewPr>
  <p:slideViewPr>
    <p:cSldViewPr>
      <p:cViewPr varScale="1">
        <p:scale>
          <a:sx n="97" d="100"/>
          <a:sy n="97" d="100"/>
        </p:scale>
        <p:origin x="-114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2C156-ACE3-44B2-B63C-2AC0FA1154CB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FF347-13FA-4DB5-924B-7C7074EAD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033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0D941-A1F2-4297-B771-1818C7401DB5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A746E-6AEA-4533-A88A-6850EF17E1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239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A746E-6AEA-4533-A88A-6850EF17E10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502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61B3-EF8D-41CD-BBE4-0738F21DD09F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D725-7F6A-4170-A16D-0A4A9BE366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61B3-EF8D-41CD-BBE4-0738F21DD09F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D725-7F6A-4170-A16D-0A4A9BE36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61B3-EF8D-41CD-BBE4-0738F21DD09F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D725-7F6A-4170-A16D-0A4A9BE36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61B3-EF8D-41CD-BBE4-0738F21DD09F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D725-7F6A-4170-A16D-0A4A9BE36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61B3-EF8D-41CD-BBE4-0738F21DD09F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BF4D725-7F6A-4170-A16D-0A4A9BE36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61B3-EF8D-41CD-BBE4-0738F21DD09F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D725-7F6A-4170-A16D-0A4A9BE36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61B3-EF8D-41CD-BBE4-0738F21DD09F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D725-7F6A-4170-A16D-0A4A9BE36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61B3-EF8D-41CD-BBE4-0738F21DD09F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D725-7F6A-4170-A16D-0A4A9BE36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61B3-EF8D-41CD-BBE4-0738F21DD09F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D725-7F6A-4170-A16D-0A4A9BE36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61B3-EF8D-41CD-BBE4-0738F21DD09F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D725-7F6A-4170-A16D-0A4A9BE36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61B3-EF8D-41CD-BBE4-0738F21DD09F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D725-7F6A-4170-A16D-0A4A9BE36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AE061B3-EF8D-41CD-BBE4-0738F21DD09F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BF4D725-7F6A-4170-A16D-0A4A9BE36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357166"/>
            <a:ext cx="785818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4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Голоса 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народного творчества и природы в опере Николая Андреевича Римского-Корсакова «Снегурочка».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7" descr="sneg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0218" y="3367086"/>
            <a:ext cx="3457575" cy="324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Юра\Рабочий стол\Новая папка (3)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3075" name="Picture 3" descr="C:\Documents and Settings\Юра\Рабочий стол\Новая папка (3)\Mikhail-Vrubel-The-Snow-Maid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-2473"/>
            <a:ext cx="4572000" cy="686047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6143644"/>
            <a:ext cx="10358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Мороз</a:t>
            </a:r>
            <a:endParaRPr lang="ru-RU" sz="24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72330" y="214290"/>
            <a:ext cx="1707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Снегурочка</a:t>
            </a:r>
            <a:endParaRPr lang="ru-RU" sz="24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Н.А. Римский-Корсаков в опере «Снегурочка» воспел жизнь народа, живущего в согласии с природой, показал богатство народных обычаев  и обрядов, без которых картина сказочной Руси не была столь красочной.</a:t>
            </a:r>
            <a:endParaRPr lang="ru-RU" sz="44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000240"/>
            <a:ext cx="4214842" cy="6429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100" name="Picture 4" descr="C:\Documents and Settings\Юра\Рабочий стол\Новая папка (3)\4_su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858316" cy="683728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85786" y="500042"/>
            <a:ext cx="3357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МАСЛЕНИЦА –ПРОВОДЫ РУССКОЙ ЗИМЫ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04"/>
            <a:ext cx="821537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Обрисовывая фантастические персонажи, Римский-Корсаков опирается главным образом на инструментальные возможности оркестра. А у его представителей реального мира мелодика носит вокальный, песенный характер. Все действующие лица имеют свои постоянные темы-характеристики, которые сопровождают героев на протяжении всей оперы. Даже картины природы (птицы, светлячки, кусты, деревья) имеют свои темы. Они одушевлены и очеловечены.</a:t>
            </a:r>
            <a:endParaRPr lang="ru-RU" sz="28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сканирование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5288" y="1841500"/>
            <a:ext cx="8320116" cy="4467225"/>
          </a:xfrm>
          <a:prstGeom prst="rect">
            <a:avLst/>
          </a:prstGeom>
          <a:noFill/>
          <a:ln/>
        </p:spPr>
      </p:pic>
      <p:sp>
        <p:nvSpPr>
          <p:cNvPr id="3" name="Прямоугольник 2"/>
          <p:cNvSpPr/>
          <p:nvPr/>
        </p:nvSpPr>
        <p:spPr>
          <a:xfrm>
            <a:off x="1428728" y="714356"/>
            <a:ext cx="47863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       Ария</a:t>
            </a:r>
            <a:r>
              <a:rPr lang="ru-RU" sz="32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32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Снегурочки</a:t>
            </a:r>
            <a:endParaRPr lang="ru-RU" sz="32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negurochka"/>
          <p:cNvPicPr>
            <a:picLocks noChangeAspect="1" noChangeArrowheads="1"/>
          </p:cNvPicPr>
          <p:nvPr/>
        </p:nvPicPr>
        <p:blipFill>
          <a:blip r:embed="rId2"/>
          <a:srcRect r="151" b="7777"/>
          <a:stretch>
            <a:fillRect/>
          </a:stretch>
        </p:blipFill>
        <p:spPr bwMode="auto">
          <a:xfrm>
            <a:off x="0" y="0"/>
            <a:ext cx="45450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43438" y="3857628"/>
            <a:ext cx="43572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С помощью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музыкального инструмента флейта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композитор помогает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нам почувствовать, что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Снегурочка лишена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человеческого тепла</a:t>
            </a:r>
            <a:endParaRPr lang="ru-RU" sz="2400" b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lut000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8129588" cy="5589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0"/>
            <a:ext cx="3810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1214422"/>
            <a:ext cx="4286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Лель – это олицетворение вечного искусства музыки, песенного творчества народа. </a:t>
            </a:r>
            <a:endParaRPr lang="ru-RU" sz="2400" b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сканирование000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1E0100"/>
              </a:clrFrom>
              <a:clrTo>
                <a:srgbClr val="1E0100">
                  <a:alpha val="0"/>
                </a:srgbClr>
              </a:clrTo>
            </a:clrChange>
            <a:lum bright="-30000" contrast="-48000"/>
            <a:grayscl/>
            <a:biLevel thresh="50000"/>
          </a:blip>
          <a:srcRect/>
          <a:stretch>
            <a:fillRect/>
          </a:stretch>
        </p:blipFill>
        <p:spPr>
          <a:xfrm>
            <a:off x="827088" y="836613"/>
            <a:ext cx="7245374" cy="56149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lar000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33400"/>
            <a:ext cx="8315354" cy="5589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357298"/>
            <a:ext cx="8532440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altLang="ru-RU" sz="2800" b="1" dirty="0" smtClean="0">
                <a:solidFill>
                  <a:srgbClr val="FFFF00"/>
                </a:solidFill>
                <a:effectLst/>
                <a:latin typeface="Tahoma" pitchFamily="34" charset="0"/>
                <a:cs typeface="Tahoma" pitchFamily="34" charset="0"/>
              </a:rPr>
              <a:t>1. </a:t>
            </a:r>
            <a:r>
              <a:rPr lang="ru-RU" altLang="ru-RU" sz="28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Ознакомить детей с музыкальным произведением Н.А. Римского-Корсакова оперой «Снегурочка»</a:t>
            </a:r>
            <a:endParaRPr lang="ru-RU" altLang="ru-RU" sz="2800" b="1" dirty="0">
              <a:solidFill>
                <a:srgbClr val="FFFF0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357166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4000" b="1" dirty="0" smtClean="0">
                <a:solidFill>
                  <a:srgbClr val="FFFF00"/>
                </a:solidFill>
                <a:latin typeface="Times New Roman" pitchFamily="18" charset="0"/>
              </a:rPr>
              <a:t>Цель: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86482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сканирование0005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71538" y="2928934"/>
            <a:ext cx="7129463" cy="167957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857356" y="1285860"/>
            <a:ext cx="5032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Сцена таяния Снегурочки</a:t>
            </a:r>
            <a:endParaRPr lang="ru-RU" sz="2800" b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3D_music_ARP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47813" y="1598613"/>
            <a:ext cx="5095875" cy="5095875"/>
          </a:xfrm>
          <a:prstGeom prst="rect">
            <a:avLst/>
          </a:prstGeom>
          <a:noFill/>
          <a:ln w="28575">
            <a:solidFill>
              <a:srgbClr val="8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571868" y="714356"/>
            <a:ext cx="104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Арфа</a:t>
            </a:r>
            <a:endParaRPr lang="ru-RU" sz="2400" b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800105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Снегурочка – это утро любви, утро судьбы народной. Недаром опера начинается отдаленным петушиным призывом, воспевающим зарю, и заканчивается могучим и победным восходом солнца. Торжественный гимн </a:t>
            </a:r>
            <a:r>
              <a:rPr lang="ru-RU" sz="4000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Яриле</a:t>
            </a:r>
            <a:r>
              <a:rPr lang="ru-RU" sz="40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- музыкальный итог оперы, подготовленный всем ее ходом.</a:t>
            </a:r>
            <a:endParaRPr lang="ru-RU" sz="40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Юра\Рабочий стол\Новая папка (3)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21547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428604"/>
            <a:ext cx="1643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Ярило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5148263" cy="5791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86380" y="857232"/>
            <a:ext cx="38576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«…я прислушивался к голосам народного творчества и природы, брал напетое и подсказанное им в основу своего творчества».</a:t>
            </a:r>
            <a:endParaRPr lang="ru-RU" sz="3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42852"/>
            <a:ext cx="5715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Николай Андреевич Римский-Корсаков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6359" y="1268760"/>
            <a:ext cx="6606480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buFontTx/>
              <a:buAutoNum type="arabicPeriod"/>
            </a:pPr>
            <a:endParaRPr lang="ru-RU" altLang="ru-RU" sz="32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lnSpc>
                <a:spcPct val="105000"/>
              </a:lnSpc>
              <a:buFontTx/>
              <a:buAutoNum type="arabicPeriod"/>
            </a:pPr>
            <a:r>
              <a:rPr lang="ru-RU" altLang="ru-RU" sz="32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Привить бережное отношение к культурным традициям народа. </a:t>
            </a:r>
          </a:p>
          <a:p>
            <a:pPr>
              <a:lnSpc>
                <a:spcPct val="105000"/>
              </a:lnSpc>
              <a:buFontTx/>
              <a:buAutoNum type="arabicPeriod"/>
            </a:pPr>
            <a:r>
              <a:rPr lang="ru-RU" altLang="ru-RU" sz="32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Побудить интерес</a:t>
            </a:r>
            <a:r>
              <a:rPr lang="ru-RU" altLang="ru-RU" sz="32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 к </a:t>
            </a:r>
            <a:r>
              <a:rPr lang="ru-RU" altLang="ru-RU" sz="32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музыкальному произведению Римского-Корсакова опере «Снегурочка».</a:t>
            </a:r>
          </a:p>
          <a:p>
            <a:pPr>
              <a:lnSpc>
                <a:spcPct val="105000"/>
              </a:lnSpc>
            </a:pPr>
            <a:endParaRPr lang="ru-RU" altLang="ru-RU" sz="32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856892"/>
            <a:ext cx="2099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36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Задачи</a:t>
            </a:r>
            <a:r>
              <a:rPr lang="ru-RU" altLang="ru-RU" sz="36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:</a:t>
            </a:r>
            <a:endParaRPr lang="ru-RU" sz="36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3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19575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949" y="17417"/>
            <a:ext cx="4325937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8207" y="5733255"/>
            <a:ext cx="35831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Николай Андреевич </a:t>
            </a:r>
            <a:br>
              <a:rPr lang="ru-RU" alt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Римский-Корсаков</a:t>
            </a:r>
            <a:endParaRPr lang="ru-RU" alt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507" y="5761346"/>
            <a:ext cx="41188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Александр Николаевич </a:t>
            </a:r>
          </a:p>
          <a:p>
            <a:pPr algn="ctr"/>
            <a:r>
              <a:rPr lang="ru-RU" alt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Островский</a:t>
            </a:r>
            <a:endParaRPr lang="ru-RU" alt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662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44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44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А.Н. Островский создал пьесу «Снегурочка» по мотивам устного народного творчества, в котором отражены быт и труд русского народа. </a:t>
            </a:r>
            <a:br>
              <a:rPr lang="ru-RU" sz="44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44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Сказка является отражением самой действительности, созданной в художественных образах</a:t>
            </a:r>
            <a:endParaRPr lang="ru-RU" sz="4400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_b883_e626f91c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8312" y="1598613"/>
            <a:ext cx="8032777" cy="4945062"/>
          </a:xfrm>
          <a:prstGeom prst="rect">
            <a:avLst/>
          </a:prstGeom>
          <a:noFill/>
          <a:ln w="28575">
            <a:solidFill>
              <a:srgbClr val="8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42910" y="428604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Tahoma" pitchFamily="34" charset="0"/>
                <a:cs typeface="Tahoma" pitchFamily="34" charset="0"/>
              </a:rPr>
              <a:t>          </a:t>
            </a:r>
            <a:r>
              <a:rPr lang="ru-RU" sz="4000" b="1" i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Берендеев посад</a:t>
            </a:r>
            <a:endParaRPr lang="ru-RU" sz="4000" i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14" descr="berendei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99" y="19962"/>
            <a:ext cx="4531176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biruch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100" y="19962"/>
            <a:ext cx="4495754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8323" y="62517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Берендейки</a:t>
            </a:r>
            <a:endParaRPr lang="ru-RU" sz="28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46" y="6255508"/>
            <a:ext cx="4113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Бирючи</a:t>
            </a:r>
            <a:endParaRPr lang="ru-RU" sz="28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2568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850112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dirty="0" smtClean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4000" dirty="0" smtClean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Пьеса «Снегурочка» имеет подзаголовок «весенняя сказка» . В ней участвуют герои, которые знакомы нам по многим сказкам, легендам и преданиям. Среди них — Снегурочка, ее родители, Мороз и Весна, Леший.</a:t>
            </a:r>
            <a:endParaRPr lang="ru-RU" sz="4000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Ves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4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282" y="6072206"/>
            <a:ext cx="10001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Весна</a:t>
            </a:r>
            <a:endParaRPr lang="ru-RU" sz="24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4" name="Picture 5" descr="leshi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0"/>
            <a:ext cx="48768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643834" y="571480"/>
            <a:ext cx="1111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Леший</a:t>
            </a:r>
            <a:endParaRPr lang="ru-RU" sz="24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685</TotalTime>
  <Words>272</Words>
  <Application>Microsoft Office PowerPoint</Application>
  <PresentationFormat>Экран (4:3)</PresentationFormat>
  <Paragraphs>39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А.Н. Островский создал пьесу «Снегурочка» по мотивам устного народного творчества, в котором отражены быт и труд русского народа.  Сказка является отражением самой действительности, созданной в художественных образах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Н.А. Римский-Корсаков в опере «Снегурочка» воспел жизнь народа, живущего в согласии с природой, показал богатство народных обычаев  и обрядов, без которых картина сказочной Руси не была столь красочной.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Компьютер5</dc:creator>
  <cp:lastModifiedBy>Компьютер5</cp:lastModifiedBy>
  <cp:revision>36</cp:revision>
  <cp:lastPrinted>2013-12-06T11:09:09Z</cp:lastPrinted>
  <dcterms:created xsi:type="dcterms:W3CDTF">2013-12-03T05:33:07Z</dcterms:created>
  <dcterms:modified xsi:type="dcterms:W3CDTF">2013-12-06T11:13:00Z</dcterms:modified>
</cp:coreProperties>
</file>