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1" r:id="rId3"/>
    <p:sldId id="260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B075-1CEB-40B2-B31A-4BD7E83C35BD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BBF87-492D-436B-AC9D-DE0C378FB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9E95E-3622-4397-9897-C0EA0261DCD0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622A-00F1-4095-8D62-36154D1AB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114CC-3C3A-443B-9A13-9268F9721BBE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9E85-B150-4119-9C6A-EB7561569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956D-6722-4877-8B65-9BEBDCED97D1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21D8-4F04-4BAA-919D-5D46DC1C9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C2AB-599B-467C-8DFB-342473B75F6D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EB84-BC0B-4AA7-9A6E-FDBCDF5E0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5C44-DCF6-4757-92B1-B94ABEC38380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6BE4-1A15-48D5-9BD6-F2E74445E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5DB8-E11D-42DB-85DF-C8F3CB77BA84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606E-82F1-488D-BC5D-9A03D09B3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56DD-CC2D-45E6-A9BE-8F71FD37860F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EDDC-FBBD-4C66-B016-B78382CB2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81D5A-0B82-4448-8BAC-D7AED3632EAE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16A6-1323-4BDE-ADCE-7406F1C58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2DD4A-C760-4A61-9692-6DA3B4788F28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A24E-1F8A-4CE6-8031-56D650F47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ECAE6-5868-4289-B534-46295C6DE284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B42CE-F823-456D-9742-3A806F9A9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9249-4CE2-4BEC-93EC-7FEB108FE202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B963-0EC0-4409-9A6C-B469DBE00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0571-30F6-4766-BA51-027F62601715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E6E5-9BBB-41F3-8A26-A122BE9D2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D5FDF-8413-45AB-8EDB-33F0D46987EF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D360-158B-4302-81E6-B0EA9AB68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7DB1-E99C-4B1F-99DE-D49085918875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980E5-681C-4769-B288-A62DBBC4F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85C7-B6DD-43A9-AEF6-29EBD7E4A08A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6C91-D579-4152-BB92-640F6A607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98065-0927-441A-82B7-52BEE021D952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923F-841C-44A2-B551-02D6D1849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C5114-7554-4FF3-871B-CDEADE7EEBD7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68B5-3156-4616-B950-DEE3DA0B5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D96F0-93F9-4743-881D-DFC8CBF4B7E0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AA448-C658-4C0D-ACED-C35C975AA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54FE3-6FDB-4462-9FD5-D4845D0718FB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D2CC-A0F4-42D8-A09B-CE0B30580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4BE54-4440-40CC-B916-4E4C22AD0E1E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F7485-C8CD-439E-9C2A-F0C185D05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5267C-86D0-49E1-82F8-3F287CF05599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5305-FC93-4A6A-9B2E-22BEB82CF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D2C218-52E0-4147-B5E2-22E724F13AA6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0A870-72E9-4C8B-8AE8-55E8F083C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CCE84C-E604-4E9E-8F7A-5697943A22AC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6884E2-9850-495F-99DF-E375E84CB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714500" y="0"/>
            <a:ext cx="6972300" cy="4000500"/>
          </a:xfrm>
        </p:spPr>
        <p:txBody>
          <a:bodyPr/>
          <a:lstStyle/>
          <a:p>
            <a:r>
              <a:rPr lang="ru-RU" b="1" smtClean="0"/>
              <a:t>Тема: тапкырлауны</a:t>
            </a:r>
            <a:r>
              <a:rPr lang="tt-RU" b="1" smtClean="0"/>
              <a:t>ң тарату үзлеген куллану. </a:t>
            </a:r>
            <a:br>
              <a:rPr lang="tt-RU" b="1" smtClean="0"/>
            </a:br>
            <a:r>
              <a:rPr lang="tt-RU" b="1" smtClean="0"/>
              <a:t>(6 класс)</a:t>
            </a:r>
            <a:br>
              <a:rPr lang="tt-RU" b="1" smtClean="0"/>
            </a:br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2500313" y="4005263"/>
            <a:ext cx="6186487" cy="2449512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4400" smtClean="0"/>
          </a:p>
          <a:p>
            <a:pPr algn="ctr"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Укытучы: Юнусова </a:t>
            </a:r>
            <a:r>
              <a:rPr lang="tt-RU" sz="2800" smtClean="0">
                <a:latin typeface="Times New Roman" pitchFamily="18" charset="0"/>
              </a:rPr>
              <a:t>Ә. В. </a:t>
            </a:r>
          </a:p>
          <a:p>
            <a:pPr algn="ctr">
              <a:buFont typeface="Arial" charset="0"/>
              <a:buNone/>
            </a:pPr>
            <a:r>
              <a:rPr lang="tt-RU" sz="2800" smtClean="0">
                <a:latin typeface="Times New Roman" pitchFamily="18" charset="0"/>
              </a:rPr>
              <a:t>Кайбыч районы Борындык төп гомуми   белем бирү мәктәбе</a:t>
            </a:r>
            <a:endParaRPr lang="ru-RU" sz="2800" smtClean="0">
              <a:latin typeface="Times New Roman" pitchFamily="18" charset="0"/>
            </a:endParaRPr>
          </a:p>
        </p:txBody>
      </p:sp>
      <p:pic>
        <p:nvPicPr>
          <p:cNvPr id="25603" name="Рисунок 3" descr="mate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2428875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Мисаллар карау.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1) 5</a:t>
            </a:r>
            <a:r>
              <a:rPr lang="en-US" smtClean="0"/>
              <a:t> </a:t>
            </a:r>
            <a:r>
              <a:rPr lang="ru-RU" smtClean="0"/>
              <a:t>    *       + 1     *       =       * ( 5     + 1       ) = 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=     * 7 = 2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2)    а +     а = (      +      ) а =     а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3)        х   –       х =       х   =     х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2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0313" y="1428750"/>
            <a:ext cx="222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23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1500188"/>
            <a:ext cx="214312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2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1449388"/>
            <a:ext cx="214312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29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1500188"/>
            <a:ext cx="2698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1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32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1500188"/>
            <a:ext cx="22701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3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4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35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1428750"/>
            <a:ext cx="21907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6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7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38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39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1428750"/>
            <a:ext cx="2317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0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41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714625"/>
            <a:ext cx="2857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2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3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44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3806825"/>
            <a:ext cx="2143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5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6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47" name="Picture 2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3786188"/>
            <a:ext cx="2190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8" name="Rectangle 3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49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3857625"/>
            <a:ext cx="2143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0" name="Picture 2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3786188"/>
            <a:ext cx="2190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1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52" name="Picture 3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3786188"/>
            <a:ext cx="2190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3" name="Rectangle 3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54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55" name="Picture 3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5072063"/>
            <a:ext cx="357187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6" name="Rectangle 3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57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58" name="Picture 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5072063"/>
            <a:ext cx="357188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9" name="Rectangle 3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60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61" name="Picture 4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5072063"/>
            <a:ext cx="285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62" name="Rectangle 4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63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64" name="Picture 4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5072063"/>
            <a:ext cx="28575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65" name="Rectangle 4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3571875" y="274638"/>
            <a:ext cx="5114925" cy="2011362"/>
          </a:xfrm>
        </p:spPr>
        <p:txBody>
          <a:bodyPr/>
          <a:lstStyle/>
          <a:p>
            <a:r>
              <a:rPr lang="tt-RU" smtClean="0"/>
              <a:t>Өй эше. Сор 88 б. </a:t>
            </a:r>
            <a:br>
              <a:rPr lang="tt-RU" smtClean="0"/>
            </a:br>
            <a:r>
              <a:rPr lang="tt-RU" smtClean="0"/>
              <a:t>№ 567, 568 (а, г, е)</a:t>
            </a:r>
            <a:endParaRPr lang="ru-RU" smtClean="0"/>
          </a:p>
        </p:txBody>
      </p:sp>
      <p:pic>
        <p:nvPicPr>
          <p:cNvPr id="35842" name="Содержимое 3" descr="0_a1df_386df649_XL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2857500"/>
            <a:ext cx="7358063" cy="3714750"/>
          </a:xfrm>
        </p:spPr>
      </p:pic>
      <p:pic>
        <p:nvPicPr>
          <p:cNvPr id="35843" name="Рисунок 4" descr="i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42875"/>
            <a:ext cx="2190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261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tt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Максат:</a:t>
            </a:r>
            <a:r>
              <a:rPr lang="tt-RU" sz="4000" b="1" dirty="0" smtClean="0">
                <a:latin typeface="Times New Roman" pitchFamily="18" charset="0"/>
                <a:cs typeface="Times New Roman" pitchFamily="18" charset="0"/>
              </a:rPr>
              <a:t> тапкырлауның  тарату үзлегенең формулировкасын кертергә, аны хәрефләр ярдәмендә язарга өйрәтергә һәм телдән исәпләүләрдә куллана белү күнекмәләре булдырырга. Укучыларда җаваплылык, игътибарлылык тәрбияләргә, эзләнүчәнлекләрен үстерергә.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r>
              <a:rPr lang="tt-RU" b="1" dirty="0" smtClean="0"/>
              <a:t> Терәк белемнәрне актуал</a:t>
            </a:r>
            <a:r>
              <a:rPr lang="ru-RU" b="1" dirty="0" err="1" smtClean="0"/>
              <a:t>ь</a:t>
            </a:r>
            <a:r>
              <a:rPr lang="tt-RU" b="1" dirty="0" smtClean="0"/>
              <a:t>ләштерү.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8117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/>
              <a:t>Түбәндәге саннарны группаларга бүләргә: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/>
              <a:t>  0,5; 1,3;  4  </a:t>
            </a:r>
            <a:r>
              <a:rPr lang="en-US" b="1" dirty="0" smtClean="0"/>
              <a:t>   </a:t>
            </a:r>
            <a:r>
              <a:rPr lang="ru-RU" b="1" dirty="0" smtClean="0"/>
              <a:t>;</a:t>
            </a:r>
            <a:r>
              <a:rPr lang="en-US" b="1" dirty="0" smtClean="0"/>
              <a:t>  </a:t>
            </a:r>
            <a:r>
              <a:rPr lang="tt-RU" b="1" dirty="0" smtClean="0"/>
              <a:t>3,6; 0,75;       ;   9    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/>
              <a:t>  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t-RU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/>
              <a:t>1. Уңарлы вакланмаларны гади вакланмалар рәвешендә язарга.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/>
              <a:t>2. Катнаш саннарны бөтен һәм вакланмалы өлешенең суммасы рәвешендә язарга.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/>
              <a:t>3.  Катнаш саннарны аралаш вакланма рәвешендә язарга.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t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2357438"/>
            <a:ext cx="2190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428875"/>
            <a:ext cx="3667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61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2357438"/>
            <a:ext cx="28575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2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261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tt-RU" b="1" smtClean="0"/>
              <a:t>          Геометрик фигуралар ярдәмендә тапкырлауның нинди үзлекләре язылган?</a:t>
            </a:r>
          </a:p>
          <a:p>
            <a:pPr algn="just">
              <a:buFont typeface="Arial" charset="0"/>
              <a:buNone/>
            </a:pPr>
            <a:endParaRPr lang="ru-RU" smtClean="0"/>
          </a:p>
          <a:p>
            <a:r>
              <a:rPr lang="tt-RU" b="1" smtClean="0"/>
              <a:t>    ▲•●=●•▲</a:t>
            </a:r>
            <a:endParaRPr lang="ru-RU" smtClean="0"/>
          </a:p>
          <a:p>
            <a:r>
              <a:rPr lang="tt-RU" b="1" smtClean="0"/>
              <a:t>    ▲•(●•■)=(▲•●)•■</a:t>
            </a:r>
            <a:endParaRPr lang="ru-RU" smtClean="0"/>
          </a:p>
          <a:p>
            <a:r>
              <a:rPr lang="tt-RU" b="1" smtClean="0"/>
              <a:t>    ▲•(●+■)=▲•●+▲•■</a:t>
            </a:r>
            <a:endParaRPr lang="ru-RU" smtClean="0"/>
          </a:p>
          <a:p>
            <a:r>
              <a:rPr lang="tt-RU" b="1" smtClean="0"/>
              <a:t>    (▲-●)•■=▲•■-●•■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tt-RU" b="1" smtClean="0"/>
              <a:t>   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tt-RU" b="1" smtClean="0"/>
              <a:t>   Кагыйдәләрне әйтегез һәм хәрефләр ярдәмендә языгыз.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75" y="0"/>
            <a:ext cx="6143625" cy="578643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2400" b="1" dirty="0" smtClean="0">
                <a:solidFill>
                  <a:schemeClr val="accent2"/>
                </a:solidFill>
              </a:rPr>
              <a:t> Эт: </a:t>
            </a:r>
            <a:r>
              <a:rPr lang="tt-RU" sz="2400" b="1" dirty="0" smtClean="0">
                <a:solidFill>
                  <a:schemeClr val="tx1"/>
                </a:solidFill>
              </a:rPr>
              <a:t>Бүгенге дәреснең темасы: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2400" b="1" dirty="0" smtClean="0">
                <a:solidFill>
                  <a:schemeClr val="tx1"/>
                </a:solidFill>
              </a:rPr>
              <a:t>“ </a:t>
            </a:r>
            <a:r>
              <a:rPr lang="tt-RU" sz="2400" b="1" dirty="0">
                <a:solidFill>
                  <a:schemeClr val="tx1"/>
                </a:solidFill>
              </a:rPr>
              <a:t>Тапкырлауның тарату узлеген </a:t>
            </a:r>
            <a:r>
              <a:rPr lang="tt-RU" sz="2400" b="1" dirty="0" smtClean="0">
                <a:solidFill>
                  <a:schemeClr val="tx1"/>
                </a:solidFill>
              </a:rPr>
              <a:t>кулллану”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t-RU" sz="2400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2400" b="1" dirty="0" smtClean="0">
                <a:solidFill>
                  <a:schemeClr val="accent2"/>
                </a:solidFill>
              </a:rPr>
              <a:t>Песи</a:t>
            </a:r>
            <a:r>
              <a:rPr lang="tt-RU" sz="2400" b="1" dirty="0">
                <a:solidFill>
                  <a:schemeClr val="accent2"/>
                </a:solidFill>
              </a:rPr>
              <a:t>:</a:t>
            </a:r>
            <a:r>
              <a:rPr lang="tt-RU" sz="2400" b="1" dirty="0">
                <a:solidFill>
                  <a:schemeClr val="tx1"/>
                </a:solidFill>
              </a:rPr>
              <a:t> Ә мин тапкырлауның тарату үзлеген куллана беләм. Бу нәрсә? Кабатлаумы</a:t>
            </a:r>
            <a:r>
              <a:rPr lang="tt-RU" sz="2400" b="1" dirty="0" smtClean="0">
                <a:solidFill>
                  <a:schemeClr val="tx1"/>
                </a:solidFill>
              </a:rPr>
              <a:t>?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2400" b="1" dirty="0" smtClean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2400" b="1" dirty="0" smtClean="0">
                <a:solidFill>
                  <a:schemeClr val="accent2"/>
                </a:solidFill>
              </a:rPr>
              <a:t>Эт</a:t>
            </a:r>
            <a:r>
              <a:rPr lang="tt-RU" sz="2400" b="1" dirty="0">
                <a:solidFill>
                  <a:schemeClr val="accent2"/>
                </a:solidFill>
              </a:rPr>
              <a:t>:</a:t>
            </a:r>
            <a:r>
              <a:rPr lang="tt-RU" sz="2400" b="1" dirty="0">
                <a:solidFill>
                  <a:schemeClr val="tx1"/>
                </a:solidFill>
              </a:rPr>
              <a:t> Тапкырлауның тарату үзлеген син натурал</a:t>
            </a:r>
            <a:r>
              <a:rPr lang="ru-RU" sz="2400" b="1" dirty="0" err="1">
                <a:solidFill>
                  <a:schemeClr val="tx1"/>
                </a:solidFill>
              </a:rPr>
              <a:t>ь</a:t>
            </a:r>
            <a:r>
              <a:rPr lang="tt-RU" sz="2400" b="1" dirty="0">
                <a:solidFill>
                  <a:schemeClr val="tx1"/>
                </a:solidFill>
              </a:rPr>
              <a:t> саннар өчен куллана беләсең. Ә бүген без аны вакланмалы саннар өчен кулланырга өйрәнәбез.</a:t>
            </a:r>
            <a:endParaRPr lang="ru-RU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t-RU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9698" name="Рисунок 3" descr="собака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5"/>
            <a:ext cx="292893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4" descr="0_1eb8a_f0956abc_XL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4071938"/>
            <a:ext cx="61436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2428875" y="274638"/>
            <a:ext cx="6429375" cy="3654425"/>
          </a:xfrm>
        </p:spPr>
        <p:txBody>
          <a:bodyPr/>
          <a:lstStyle/>
          <a:p>
            <a:r>
              <a:rPr lang="tt-RU" sz="2400" b="1" smtClean="0">
                <a:solidFill>
                  <a:srgbClr val="FF0000"/>
                </a:solidFill>
              </a:rPr>
              <a:t>Эт: </a:t>
            </a:r>
            <a:r>
              <a:rPr lang="tt-RU" sz="2400" b="1" smtClean="0"/>
              <a:t>Тапкырлауның тарату үзлеген куллануның дүрт очрагын карарбыз.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tt-RU" sz="2400" b="1" smtClean="0"/>
              <a:t>  І очрак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tt-RU" sz="2400" b="1" smtClean="0"/>
              <a:t> 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tt-RU" sz="2400" b="1" smtClean="0"/>
              <a:t>   ( </a:t>
            </a:r>
            <a:r>
              <a:rPr lang="tt-RU" sz="2400" b="1" u="sng" smtClean="0"/>
              <a:t>3 </a:t>
            </a:r>
            <a:r>
              <a:rPr lang="tt-RU" sz="2400" b="1" smtClean="0"/>
              <a:t> + </a:t>
            </a:r>
            <a:r>
              <a:rPr lang="tt-RU" sz="2400" b="1" u="sng" smtClean="0"/>
              <a:t>1 </a:t>
            </a:r>
            <a:r>
              <a:rPr lang="tt-RU" sz="2400" b="1" smtClean="0"/>
              <a:t> )∙16                     ( </a:t>
            </a:r>
            <a:r>
              <a:rPr lang="tt-RU" sz="2400" b="1" u="sng" smtClean="0"/>
              <a:t>3</a:t>
            </a:r>
            <a:r>
              <a:rPr lang="tt-RU" sz="2400" b="1" smtClean="0"/>
              <a:t>  +  </a:t>
            </a:r>
            <a:r>
              <a:rPr lang="tt-RU" sz="2400" b="1" u="sng" smtClean="0"/>
              <a:t>1</a:t>
            </a:r>
            <a:r>
              <a:rPr lang="tt-RU" sz="2400" b="1" smtClean="0"/>
              <a:t> + </a:t>
            </a:r>
            <a:r>
              <a:rPr lang="tt-RU" sz="2400" b="1" u="sng" smtClean="0"/>
              <a:t>8</a:t>
            </a:r>
            <a:r>
              <a:rPr lang="tt-RU" sz="2400" b="1" smtClean="0"/>
              <a:t>) ∙21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tt-RU" sz="2400" b="1" smtClean="0"/>
              <a:t>  8      4                                7      3    21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tt-RU" sz="2400" b="1" smtClean="0"/>
              <a:t> 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0722" name="Содержимое 4"/>
          <p:cNvSpPr>
            <a:spLocks noGrp="1"/>
          </p:cNvSpPr>
          <p:nvPr>
            <p:ph idx="1"/>
          </p:nvPr>
        </p:nvSpPr>
        <p:spPr>
          <a:xfrm>
            <a:off x="457200" y="4071938"/>
            <a:ext cx="8229600" cy="2500312"/>
          </a:xfrm>
        </p:spPr>
        <p:txBody>
          <a:bodyPr/>
          <a:lstStyle/>
          <a:p>
            <a:r>
              <a:rPr lang="tt-RU" smtClean="0"/>
              <a:t>Тапкырлауның тарату үзлеген кулланып, берничә кушылучының суммасын ничек итеп табабыз?</a:t>
            </a:r>
            <a:endParaRPr lang="ru-RU" smtClean="0"/>
          </a:p>
        </p:txBody>
      </p:sp>
      <p:pic>
        <p:nvPicPr>
          <p:cNvPr id="30723" name="Рисунок 5" descr="i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28625"/>
            <a:ext cx="17621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2857500" y="274638"/>
            <a:ext cx="5829300" cy="2154237"/>
          </a:xfrm>
        </p:spPr>
        <p:txBody>
          <a:bodyPr/>
          <a:lstStyle/>
          <a:p>
            <a:r>
              <a:rPr lang="tt-RU" smtClean="0">
                <a:solidFill>
                  <a:srgbClr val="C00000"/>
                </a:solidFill>
              </a:rPr>
              <a:t>Эт:    </a:t>
            </a:r>
            <a:r>
              <a:rPr lang="en-US" smtClean="0"/>
              <a:t>II </a:t>
            </a:r>
            <a:r>
              <a:rPr lang="tt-RU" smtClean="0"/>
              <a:t>очрак: аерманы санга тапкырлау.</a:t>
            </a:r>
            <a:endParaRPr lang="ru-RU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3857625" y="3000375"/>
            <a:ext cx="4829175" cy="31257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t-RU" sz="5400" smtClean="0"/>
              <a:t>  (     - </a:t>
            </a:r>
            <a:r>
              <a:rPr lang="tt-RU" sz="4800" smtClean="0"/>
              <a:t>  </a:t>
            </a:r>
            <a:r>
              <a:rPr lang="tt-RU" sz="5400" smtClean="0"/>
              <a:t>  )*15</a:t>
            </a:r>
            <a:endParaRPr lang="ru-RU" sz="5400" smtClean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214688"/>
            <a:ext cx="214312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5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3214688"/>
            <a:ext cx="2143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55" name="Рисунок 12" descr="i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85813"/>
            <a:ext cx="2500312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428875" y="642938"/>
            <a:ext cx="7000875" cy="2643187"/>
          </a:xfrm>
        </p:spPr>
        <p:txBody>
          <a:bodyPr/>
          <a:lstStyle/>
          <a:p>
            <a:r>
              <a:rPr lang="tt-RU" smtClean="0">
                <a:solidFill>
                  <a:srgbClr val="C00000"/>
                </a:solidFill>
              </a:rPr>
              <a:t>Эт:</a:t>
            </a:r>
            <a:r>
              <a:rPr lang="tt-RU" smtClean="0"/>
              <a:t> </a:t>
            </a:r>
            <a:r>
              <a:rPr lang="en-US" smtClean="0"/>
              <a:t>III </a:t>
            </a:r>
            <a:r>
              <a:rPr lang="tt-RU" smtClean="0"/>
              <a:t>очрак: катнаш санны натурал</a:t>
            </a:r>
            <a:r>
              <a:rPr lang="ru-RU" smtClean="0"/>
              <a:t>ь</a:t>
            </a:r>
            <a:r>
              <a:rPr lang="tt-RU" smtClean="0"/>
              <a:t> санга тапкырлау.</a:t>
            </a:r>
            <a:endParaRPr lang="ru-RU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2786063" y="3571875"/>
            <a:ext cx="5900737" cy="25542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t-RU" sz="5400" smtClean="0"/>
              <a:t>               3      * 7 </a:t>
            </a:r>
            <a:endParaRPr lang="ru-RU" sz="5400" smtClean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277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3500438"/>
            <a:ext cx="5715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2774" name="Рисунок 6" descr="i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143000"/>
            <a:ext cx="2428875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2714625" y="274638"/>
            <a:ext cx="6429375" cy="2368550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Эт:</a:t>
            </a:r>
            <a:r>
              <a:rPr lang="ru-RU" smtClean="0"/>
              <a:t> </a:t>
            </a:r>
            <a:r>
              <a:rPr lang="en-US" smtClean="0"/>
              <a:t>IV </a:t>
            </a:r>
            <a:r>
              <a:rPr lang="tt-RU" smtClean="0"/>
              <a:t>очрак: уртак тапкырлаучыны җәя тышына чыгару.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50"/>
            <a:ext cx="8229600" cy="29829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                                          </a:t>
            </a:r>
            <a:r>
              <a:rPr lang="tt-RU" sz="4000" dirty="0" smtClean="0"/>
              <a:t>(а+</a:t>
            </a:r>
            <a:r>
              <a:rPr lang="en-US" sz="4000" dirty="0" smtClean="0"/>
              <a:t>b</a:t>
            </a:r>
            <a:r>
              <a:rPr lang="tt-RU" sz="4000" dirty="0" smtClean="0"/>
              <a:t>) * </a:t>
            </a:r>
            <a:r>
              <a:rPr lang="tt-RU" sz="4000" u="sng" dirty="0" smtClean="0"/>
              <a:t>С</a:t>
            </a:r>
            <a:r>
              <a:rPr lang="tt-RU" sz="4000" dirty="0" smtClean="0"/>
              <a:t> = а</a:t>
            </a:r>
            <a:r>
              <a:rPr lang="tt-RU" sz="4000" u="sng" dirty="0" smtClean="0"/>
              <a:t>с</a:t>
            </a:r>
            <a:r>
              <a:rPr lang="tt-RU" sz="4000" dirty="0" smtClean="0"/>
              <a:t> +</a:t>
            </a:r>
            <a:r>
              <a:rPr lang="en-US" sz="4000" dirty="0" smtClean="0"/>
              <a:t>b</a:t>
            </a:r>
            <a:r>
              <a:rPr lang="tt-RU" sz="4000" u="sng" dirty="0" smtClean="0"/>
              <a:t>с</a:t>
            </a:r>
            <a:r>
              <a:rPr lang="tt-RU" sz="4000" dirty="0" smtClean="0"/>
              <a:t>          </a:t>
            </a:r>
            <a:endParaRPr lang="en-US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4000" dirty="0" smtClean="0"/>
              <a:t>    </a:t>
            </a:r>
            <a:r>
              <a:rPr lang="en-US" sz="4000" dirty="0" smtClean="0"/>
              <a:t>                                     </a:t>
            </a:r>
            <a:r>
              <a:rPr lang="tt-RU" sz="4000" dirty="0" smtClean="0"/>
              <a:t>( а – </a:t>
            </a:r>
            <a:r>
              <a:rPr lang="en-US" sz="4000" dirty="0" smtClean="0"/>
              <a:t>b) * C = a</a:t>
            </a:r>
            <a:r>
              <a:rPr lang="en-US" sz="4000" u="sng" dirty="0" smtClean="0"/>
              <a:t>c</a:t>
            </a:r>
            <a:r>
              <a:rPr lang="en-US" sz="4000" dirty="0" smtClean="0"/>
              <a:t> * b</a:t>
            </a:r>
            <a:r>
              <a:rPr lang="en-US" sz="4000" u="sng" dirty="0" smtClean="0"/>
              <a:t>c</a:t>
            </a:r>
            <a:r>
              <a:rPr lang="tt-RU" sz="4000" u="sng" dirty="0" smtClean="0"/>
              <a:t> </a:t>
            </a:r>
            <a:r>
              <a:rPr lang="tt-RU" sz="4000" dirty="0" smtClean="0"/>
              <a:t> </a:t>
            </a:r>
            <a:endParaRPr lang="en-US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dirty="0" smtClean="0"/>
              <a:t>           </a:t>
            </a:r>
            <a:endParaRPr lang="ru-RU" dirty="0"/>
          </a:p>
        </p:txBody>
      </p:sp>
      <p:pic>
        <p:nvPicPr>
          <p:cNvPr id="33795" name="Рисунок 3" descr="i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000125"/>
            <a:ext cx="2428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233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Times New Roman</vt:lpstr>
      <vt:lpstr>Тема Office</vt:lpstr>
      <vt:lpstr>1_Тема Office</vt:lpstr>
      <vt:lpstr>Тема: тапкырлауның тарату үзлеген куллану.  (6 класс) </vt:lpstr>
      <vt:lpstr>Слайд 2</vt:lpstr>
      <vt:lpstr>  Терәк белемнәрне актуальләштерү. </vt:lpstr>
      <vt:lpstr>Слайд 4</vt:lpstr>
      <vt:lpstr>Слайд 5</vt:lpstr>
      <vt:lpstr>Эт: Тапкырлауның тарату үзлеген куллануның дүрт очрагын карарбыз.   І очрак      ( 3  + 1  )∙16                     ( 3  +  1 + 8) ∙21   8      4                                7      3    21    </vt:lpstr>
      <vt:lpstr>Эт:    II очрак: аерманы санга тапкырлау.</vt:lpstr>
      <vt:lpstr>Эт: III очрак: катнаш санны натураль санга тапкырлау.</vt:lpstr>
      <vt:lpstr>Эт: IV очрак: уртак тапкырлаучыны җәя тышына чыгару.</vt:lpstr>
      <vt:lpstr>Мисаллар карау.</vt:lpstr>
      <vt:lpstr>Өй эше. Сор 88 б.  № 567, 568 (а, г, е)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Admin</dc:creator>
  <cp:lastModifiedBy>user</cp:lastModifiedBy>
  <cp:revision>27</cp:revision>
  <dcterms:created xsi:type="dcterms:W3CDTF">2010-12-07T18:01:44Z</dcterms:created>
  <dcterms:modified xsi:type="dcterms:W3CDTF">2012-03-20T08:54:08Z</dcterms:modified>
</cp:coreProperties>
</file>