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9" r:id="rId5"/>
    <p:sldId id="258" r:id="rId6"/>
    <p:sldId id="264" r:id="rId7"/>
    <p:sldId id="275" r:id="rId8"/>
    <p:sldId id="263" r:id="rId9"/>
    <p:sldId id="268" r:id="rId10"/>
    <p:sldId id="274" r:id="rId11"/>
    <p:sldId id="259" r:id="rId12"/>
    <p:sldId id="267" r:id="rId13"/>
    <p:sldId id="273" r:id="rId14"/>
    <p:sldId id="260" r:id="rId15"/>
    <p:sldId id="266" r:id="rId16"/>
    <p:sldId id="272" r:id="rId17"/>
    <p:sldId id="277" r:id="rId18"/>
    <p:sldId id="265" r:id="rId19"/>
    <p:sldId id="271" r:id="rId20"/>
    <p:sldId id="261" r:id="rId21"/>
    <p:sldId id="276" r:id="rId22"/>
    <p:sldId id="27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F4EE00"/>
  </p:clrMru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9000" t="-14000" r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gif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Устная 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работа</a:t>
            </a:r>
            <a:b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«Графики функций»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005064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ОГЭ-2015</a:t>
            </a:r>
          </a:p>
          <a:p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ttp://sdamgia.ru/get_file?id=406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88840"/>
            <a:ext cx="81290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2008" y="4941168"/>
          <a:ext cx="8964488" cy="662940"/>
        </p:xfrm>
        <a:graphic>
          <a:graphicData uri="http://schemas.openxmlformats.org/drawingml/2006/table">
            <a:tbl>
              <a:tblPr/>
              <a:tblGrid>
                <a:gridCol w="2241122"/>
                <a:gridCol w="2241122"/>
                <a:gridCol w="2241122"/>
                <a:gridCol w="2241122"/>
              </a:tblGrid>
              <a:tr h="0"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&lt; 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&gt; 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63888" y="5589240"/>
          <a:ext cx="2736303" cy="1234440"/>
        </p:xfrm>
        <a:graphic>
          <a:graphicData uri="http://schemas.openxmlformats.org/drawingml/2006/table">
            <a:tbl>
              <a:tblPr/>
              <a:tblGrid>
                <a:gridCol w="912101"/>
                <a:gridCol w="912101"/>
                <a:gridCol w="91210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1384995"/>
          </a:xfrm>
          <a:prstGeom prst="rect">
            <a:avLst/>
          </a:prstGeom>
          <a:solidFill>
            <a:schemeClr val="bg1">
              <a:alpha val="6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На рисунке изображены графики функций вида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+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Установите соответствие между знаками коэффициентов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графиками функций.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31840" y="4437112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Коэффициенты</a:t>
            </a:r>
            <a:endParaRPr kumimoji="0" lang="ru-RU" sz="2800" b="1" i="0" u="none" strike="noStrike" spc="50" normalizeH="0" baseline="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1484784"/>
            <a:ext cx="177561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Графики</a:t>
            </a:r>
            <a:endParaRPr lang="ru-RU" sz="28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79912" y="6237312"/>
            <a:ext cx="576064" cy="576064"/>
          </a:xfrm>
          <a:prstGeom prst="ellipse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44008" y="6237312"/>
            <a:ext cx="576064" cy="576064"/>
          </a:xfrm>
          <a:prstGeom prst="ellipse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580112" y="6237312"/>
            <a:ext cx="576064" cy="576064"/>
          </a:xfrm>
          <a:prstGeom prst="ellipse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195736" y="3068960"/>
            <a:ext cx="72008" cy="72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60032" y="3356992"/>
            <a:ext cx="72008" cy="72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524328" y="3068960"/>
            <a:ext cx="72008" cy="72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980728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Устная работа</a:t>
            </a:r>
            <a:br>
              <a:rPr kumimoji="0" lang="ru-RU" sz="72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2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«Геометрия»</a:t>
            </a:r>
            <a:endParaRPr kumimoji="0" lang="ru-RU" sz="72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743200" y="4005064"/>
            <a:ext cx="6400800" cy="17526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6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ОГЭ-2015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1000" r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1520" y="404083"/>
            <a:ext cx="8684728" cy="4832092"/>
          </a:xfrm>
          <a:prstGeom prst="rect">
            <a:avLst/>
          </a:prstGeom>
          <a:solidFill>
            <a:schemeClr val="bg1">
              <a:alpha val="8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19.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Какие из следующих утверждений верны?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Если катет и гипотенуза прямоугольного треугольника равны соответственно 6 и 10, то второй катет этого треугольника равен 8.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Любые два равнобедренных треугольника подобны.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Любые два прямоугольных треугольника подобны.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4) Треугольник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у которого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 3,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 4,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 5, является тупоугольным.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5536" y="836712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1344"/>
            <a:ext cx="8640960" cy="4832092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wrap="square">
            <a:spAutoFit/>
          </a:bodyPr>
          <a:lstStyle/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24.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Какие из следующих утверждений верны?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Площадь многоугольника, описанного около окружности, равна произведению его периметра на радиус вписанной окружности.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Если диагонали ромба равна 3 и 4, то его площадь равна 6.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Площадь трапеции меньше произведения суммы оснований на высоту.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4) Площадь прямоугольного треугольника меньше произведения его катетов.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2852936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67544" y="3717032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7544" y="4581128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640960" cy="5693866"/>
          </a:xfrm>
          <a:prstGeom prst="rect">
            <a:avLst/>
          </a:prstGeom>
          <a:solidFill>
            <a:schemeClr val="bg1">
              <a:alpha val="86000"/>
            </a:schemeClr>
          </a:solidFill>
        </p:spPr>
        <p:txBody>
          <a:bodyPr wrap="square">
            <a:spAutoFit/>
          </a:bodyPr>
          <a:lstStyle/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23.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Какие из следующих утверждений верны?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Квадрат любой стороны треугольника равен сумме квадратов двух других сторон без удвоенного произведения этих сторон на синус угла между ними.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Если катеты прямоугольного треугольника равны 5 и 12, то его гипотенуза равна 13.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Треугольник 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у которого 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 5, 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BC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 6, 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AC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 7, является остроугольным.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4) В прямоугольном треугольнике квадрат катета равен разности квадратов гипотенузы и другого катета.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5536" y="2924944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95536" y="3717032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4653136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1000" r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496944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21.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Какие из следующих утверждений верны?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Сумма углов выпуклого четырехугольника равна 180°.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Если один из углов параллелограмма равен 60°, то противоположный ему угол равен 120°.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Диагонали квадрата делят его углы пополам.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4) Если в четырехугольнике две противоположные стороны равны, то этот четырехугольник — параллелограмм.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3212976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4345"/>
            <a:ext cx="8640960" cy="5262979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>
            <a:spAutoFit/>
          </a:bodyPr>
          <a:lstStyle/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22.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Какие из следующих утверждений верны?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Если в параллелограмме диагонали равны, то этот параллелограмм — прямоугольник.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Если диагонали параллелограмма делят его углы пополам, то этот параллелограмм — ромб.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Если один из углов, прилежащих к стороне параллелограмма, равен 50°, то другой угол, прилежащий к той же стороне, равен 50°.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4) Если сумма трех углов выпуклого четырехугольника равна 200°, то его четвертый угол равен 160°.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5536" y="1340768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95536" y="2204864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4293096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892480" cy="6001643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square">
            <a:spAutoFit/>
          </a:bodyPr>
          <a:lstStyle/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Если утверждений несколько, запишите их через точку с запятой в порядке возрастания.</a:t>
            </a: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i="1" dirty="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20. 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Какое из следующих утверждений верно?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Если два угла одного треугольника равны двум углам другого треугольника, то такие треугольники подобны.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Диагонали ромба равны.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215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Тангенс любого острого угла меньше единицы.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3528" y="3429000"/>
            <a:ext cx="576064" cy="576064"/>
          </a:xfrm>
          <a:prstGeom prst="ellipse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1000" r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Рисунок 13" descr="http://sdamgia.ru/get_file?id=68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7596" y="1340768"/>
            <a:ext cx="5691623" cy="3168352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051720" y="130424"/>
            <a:ext cx="68762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Найдите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площадь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трапеции, изображённой на рисунке.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5" descr="http://sdamgia.ru/get_file?id=58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551852"/>
            <a:ext cx="6134298" cy="286792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27176" y="404664"/>
            <a:ext cx="74168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Найдите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тангенс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угла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треугольника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изображённого на рисунке.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2008" y="4941168"/>
          <a:ext cx="8964488" cy="662940"/>
        </p:xfrm>
        <a:graphic>
          <a:graphicData uri="http://schemas.openxmlformats.org/drawingml/2006/table">
            <a:tbl>
              <a:tblPr/>
              <a:tblGrid>
                <a:gridCol w="2241122"/>
                <a:gridCol w="2241122"/>
                <a:gridCol w="2241122"/>
                <a:gridCol w="2241122"/>
              </a:tblGrid>
              <a:tr h="0"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&gt; 0,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&lt; 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&lt; 0,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&lt; 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 k &lt; 0, b &gt; 0</a:t>
                      </a:r>
                      <a:endParaRPr lang="ru-RU" sz="2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&gt; 0, </a:t>
                      </a:r>
                      <a:r>
                        <a:rPr lang="ru-RU" sz="2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&gt; 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63888" y="5589240"/>
          <a:ext cx="2736303" cy="1234440"/>
        </p:xfrm>
        <a:graphic>
          <a:graphicData uri="http://schemas.openxmlformats.org/drawingml/2006/table">
            <a:tbl>
              <a:tblPr/>
              <a:tblGrid>
                <a:gridCol w="912101"/>
                <a:gridCol w="912101"/>
                <a:gridCol w="91210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1384995"/>
          </a:xfrm>
          <a:prstGeom prst="rect">
            <a:avLst/>
          </a:prstGeom>
          <a:solidFill>
            <a:schemeClr val="bg1">
              <a:alpha val="6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На рисунке изображены графики функций вида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+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Установите соответствие между знаками коэффициентов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графиками функций.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Рисунок 1" descr="http://sdamgia.ru/get_file?id=69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7538909" cy="2376264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31840" y="4437112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Коэффициенты</a:t>
            </a:r>
            <a:endParaRPr kumimoji="0" lang="ru-RU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1484784"/>
            <a:ext cx="177561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Графики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79912" y="6165304"/>
            <a:ext cx="576064" cy="576064"/>
          </a:xfrm>
          <a:prstGeom prst="ellipse">
            <a:avLst/>
          </a:prstGeom>
          <a:solidFill>
            <a:srgbClr val="C00000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44008" y="6165304"/>
            <a:ext cx="576064" cy="576064"/>
          </a:xfrm>
          <a:prstGeom prst="ellipse">
            <a:avLst/>
          </a:prstGeom>
          <a:solidFill>
            <a:srgbClr val="C00000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580112" y="6165304"/>
            <a:ext cx="576064" cy="576064"/>
          </a:xfrm>
          <a:prstGeom prst="ellipse">
            <a:avLst/>
          </a:prstGeom>
          <a:solidFill>
            <a:srgbClr val="C00000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27784" y="3645024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076056" y="2636912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596336" y="3429000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damgia.ru/get_file?id=675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060848"/>
            <a:ext cx="5556621" cy="389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051720" y="130424"/>
            <a:ext cx="68762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16.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Найдите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площадь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трапеции, изображённой на рисунке.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1000" r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1000" r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4941168"/>
          <a:ext cx="8676456" cy="662940"/>
        </p:xfrm>
        <a:graphic>
          <a:graphicData uri="http://schemas.openxmlformats.org/drawingml/2006/table">
            <a:tbl>
              <a:tblPr/>
              <a:tblGrid>
                <a:gridCol w="2892152"/>
                <a:gridCol w="2892152"/>
                <a:gridCol w="2892152"/>
              </a:tblGrid>
              <a:tr h="0">
                <a:tc>
                  <a:txBody>
                    <a:bodyPr/>
                    <a:lstStyle/>
                    <a:p>
                      <a:pPr marL="0" marR="0" indent="215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</a:t>
                      </a:r>
                      <a:r>
                        <a:rPr lang="ru-RU" sz="2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&lt; 0, </a:t>
                      </a:r>
                      <a:r>
                        <a:rPr lang="ru-RU" sz="2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&lt; 0</a:t>
                      </a:r>
                      <a:endParaRPr lang="ru-RU" sz="2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</a:t>
                      </a:r>
                      <a:r>
                        <a:rPr lang="ru-RU" sz="2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&gt; 0, </a:t>
                      </a:r>
                      <a:r>
                        <a:rPr lang="ru-RU" sz="2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&gt; 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</a:t>
                      </a:r>
                      <a:r>
                        <a:rPr lang="ru-RU" sz="2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&gt; 0, </a:t>
                      </a:r>
                      <a:r>
                        <a:rPr lang="ru-RU" sz="2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&lt; 0</a:t>
                      </a:r>
                      <a:endParaRPr lang="ru-RU" sz="2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63888" y="5589240"/>
          <a:ext cx="2736303" cy="1234440"/>
        </p:xfrm>
        <a:graphic>
          <a:graphicData uri="http://schemas.openxmlformats.org/drawingml/2006/table">
            <a:tbl>
              <a:tblPr/>
              <a:tblGrid>
                <a:gridCol w="912101"/>
                <a:gridCol w="912101"/>
                <a:gridCol w="91210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1384995"/>
          </a:xfrm>
          <a:prstGeom prst="rect">
            <a:avLst/>
          </a:prstGeom>
          <a:solidFill>
            <a:schemeClr val="bg1">
              <a:alpha val="6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На рисунке изображены графики функций вида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+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Установите соответствие между знаками коэффициентов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графиками функций.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0"/>
            <a:ext cx="177561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Графики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79912" y="6165304"/>
            <a:ext cx="576064" cy="576064"/>
          </a:xfrm>
          <a:prstGeom prst="ellipse">
            <a:avLst/>
          </a:prstGeom>
          <a:solidFill>
            <a:srgbClr val="FFFF00">
              <a:alpha val="52000"/>
            </a:srgbClr>
          </a:solidFill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44008" y="6165304"/>
            <a:ext cx="576064" cy="576064"/>
          </a:xfrm>
          <a:prstGeom prst="ellipse">
            <a:avLst/>
          </a:prstGeom>
          <a:solidFill>
            <a:srgbClr val="FFFF00">
              <a:alpha val="52000"/>
            </a:srgbClr>
          </a:solidFill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580112" y="6165304"/>
            <a:ext cx="576064" cy="576064"/>
          </a:xfrm>
          <a:prstGeom prst="ellipse">
            <a:avLst/>
          </a:prstGeom>
          <a:solidFill>
            <a:srgbClr val="FFFF00">
              <a:alpha val="52000"/>
            </a:srgbClr>
          </a:solidFill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1" name="Рисунок 10" descr="http://sdamgia.ru/get_file?id=399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6672"/>
            <a:ext cx="684076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75856" y="4365104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Коэффициенты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15816" y="350100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15816" y="177281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804248" y="177281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804248" y="350100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9" grpId="0" animBg="1"/>
      <p:bldP spid="10" grpId="0" animBg="1"/>
      <p:bldP spid="6" grpId="0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07704" y="1412776"/>
          <a:ext cx="7104111" cy="2921339"/>
        </p:xfrm>
        <a:graphic>
          <a:graphicData uri="http://schemas.openxmlformats.org/drawingml/2006/table">
            <a:tbl>
              <a:tblPr/>
              <a:tblGrid>
                <a:gridCol w="2368037"/>
                <a:gridCol w="2368037"/>
                <a:gridCol w="2368037"/>
              </a:tblGrid>
              <a:tr h="367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</a:tr>
              <a:tr h="24412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19" name="Рисунок 12" descr="http://sdamgia.ru/get_file?id=43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9" y="1916832"/>
            <a:ext cx="2016224" cy="2078453"/>
          </a:xfrm>
          <a:prstGeom prst="rect">
            <a:avLst/>
          </a:prstGeom>
          <a:noFill/>
        </p:spPr>
      </p:pic>
      <p:pic>
        <p:nvPicPr>
          <p:cNvPr id="9218" name="Рисунок 13" descr="http://sdamgia.ru/get_file?id=43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5" y="1916832"/>
            <a:ext cx="2160240" cy="2213252"/>
          </a:xfrm>
          <a:prstGeom prst="rect">
            <a:avLst/>
          </a:prstGeom>
          <a:noFill/>
        </p:spPr>
      </p:pic>
      <p:pic>
        <p:nvPicPr>
          <p:cNvPr id="9217" name="Рисунок 14" descr="http://sdamgia.ru/get_file?id=436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39" y="1916832"/>
            <a:ext cx="2167033" cy="2088232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27584" y="80337"/>
            <a:ext cx="831641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Установите соответствие между графиками функций и формулами, которые их задают.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Графики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4509120"/>
          <a:ext cx="9144000" cy="100811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  </a:t>
                      </a:r>
                      <a:endParaRPr lang="ru-RU" sz="2800" b="1" dirty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  </a:t>
                      </a:r>
                      <a:endParaRPr lang="ru-RU" sz="2800" b="1" dirty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  </a:t>
                      </a:r>
                      <a:endParaRPr lang="ru-RU" sz="2800" b="1" dirty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  </a:t>
                      </a:r>
                      <a:endParaRPr lang="ru-RU" sz="2800" b="1" dirty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24" name="Рисунок 15" descr="http://sdamgia.ru/formula/57/57dc1e8fa0fe35faefd1c52a9f432e31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581128"/>
            <a:ext cx="936104" cy="910804"/>
          </a:xfrm>
          <a:prstGeom prst="rect">
            <a:avLst/>
          </a:prstGeom>
          <a:noFill/>
        </p:spPr>
      </p:pic>
      <p:pic>
        <p:nvPicPr>
          <p:cNvPr id="9223" name="Рисунок 16" descr="http://sdamgia.ru/formula/c9/c9b93387e69a46b7728c3826b92d395b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4797152"/>
            <a:ext cx="1656184" cy="535075"/>
          </a:xfrm>
          <a:prstGeom prst="rect">
            <a:avLst/>
          </a:prstGeom>
          <a:noFill/>
        </p:spPr>
      </p:pic>
      <p:pic>
        <p:nvPicPr>
          <p:cNvPr id="9222" name="Рисунок 17" descr="http://sdamgia.ru/formula/c4/c4533a5f878d2fe1864fb9d4d5046e05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9251" y="4869160"/>
            <a:ext cx="1004917" cy="358899"/>
          </a:xfrm>
          <a:prstGeom prst="rect">
            <a:avLst/>
          </a:prstGeom>
          <a:noFill/>
        </p:spPr>
      </p:pic>
      <p:pic>
        <p:nvPicPr>
          <p:cNvPr id="9221" name="Рисунок 18" descr="http://sdamgia.ru/formula/94/94d61ff414a98e6920a83ef034db22be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4797152"/>
            <a:ext cx="1584176" cy="511811"/>
          </a:xfrm>
          <a:prstGeom prst="rect">
            <a:avLst/>
          </a:prstGeom>
          <a:noFill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851920" y="4293096"/>
            <a:ext cx="28803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Формулы</a:t>
            </a:r>
            <a:endParaRPr kumimoji="0" lang="ru-RU" sz="2800" b="1" i="0" u="none" strike="noStrike" spc="50" normalizeH="0" baseline="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63888" y="5589240"/>
          <a:ext cx="2736303" cy="1234440"/>
        </p:xfrm>
        <a:graphic>
          <a:graphicData uri="http://schemas.openxmlformats.org/drawingml/2006/table">
            <a:tbl>
              <a:tblPr/>
              <a:tblGrid>
                <a:gridCol w="912101"/>
                <a:gridCol w="912101"/>
                <a:gridCol w="91210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3779912" y="6165304"/>
            <a:ext cx="576064" cy="576064"/>
          </a:xfrm>
          <a:prstGeom prst="ellipse">
            <a:avLst/>
          </a:prstGeom>
          <a:solidFill>
            <a:srgbClr val="92D050">
              <a:alpha val="52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644008" y="6165304"/>
            <a:ext cx="576064" cy="576064"/>
          </a:xfrm>
          <a:prstGeom prst="ellipse">
            <a:avLst/>
          </a:prstGeom>
          <a:solidFill>
            <a:srgbClr val="92D050">
              <a:alpha val="52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580112" y="6165304"/>
            <a:ext cx="576064" cy="576064"/>
          </a:xfrm>
          <a:prstGeom prst="ellipse">
            <a:avLst/>
          </a:prstGeom>
          <a:solidFill>
            <a:srgbClr val="92D050">
              <a:alpha val="52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damgia.ru/get_file?id=222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27584" y="80337"/>
            <a:ext cx="8316416" cy="1354217"/>
          </a:xfrm>
          <a:prstGeom prst="rect">
            <a:avLst/>
          </a:prstGeom>
          <a:solidFill>
            <a:schemeClr val="bg1">
              <a:alpha val="82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Установите соответствие между графиками функций и формулами, которые их задают.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Графики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4509120"/>
          <a:ext cx="9144000" cy="100811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 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 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 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 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851920" y="4273932"/>
            <a:ext cx="28803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Формулы</a:t>
            </a:r>
            <a:endParaRPr kumimoji="0" lang="ru-RU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Рисунок 20" descr="http://sdamgia.ru/formula/f3/f3af2b99713ac0d912987a3dfac30317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4941168"/>
            <a:ext cx="1872208" cy="385455"/>
          </a:xfrm>
          <a:prstGeom prst="rect">
            <a:avLst/>
          </a:prstGeom>
          <a:noFill/>
        </p:spPr>
      </p:pic>
      <p:pic>
        <p:nvPicPr>
          <p:cNvPr id="20483" name="Рисунок 21" descr="http://sdamgia.ru/formula/fd/fd2183808220aceedfe78f4450cc81dc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941168"/>
            <a:ext cx="1608179" cy="360040"/>
          </a:xfrm>
          <a:prstGeom prst="rect">
            <a:avLst/>
          </a:prstGeom>
          <a:noFill/>
        </p:spPr>
      </p:pic>
      <p:pic>
        <p:nvPicPr>
          <p:cNvPr id="20482" name="Рисунок 22" descr="http://sdamgia.ru/formula/48/48786d847248c903d7dbdb73762b4db3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905164"/>
            <a:ext cx="1584176" cy="396044"/>
          </a:xfrm>
          <a:prstGeom prst="rect">
            <a:avLst/>
          </a:prstGeom>
          <a:noFill/>
        </p:spPr>
      </p:pic>
      <p:pic>
        <p:nvPicPr>
          <p:cNvPr id="20481" name="Рисунок 23" descr="http://sdamgia.ru/formula/f3/f3ce2ddf74ebb9f0642491fe34f4ddcf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4941168"/>
            <a:ext cx="1440160" cy="360040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2552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63888" y="5589240"/>
          <a:ext cx="2736303" cy="1234440"/>
        </p:xfrm>
        <a:graphic>
          <a:graphicData uri="http://schemas.openxmlformats.org/drawingml/2006/table">
            <a:tbl>
              <a:tblPr/>
              <a:tblGrid>
                <a:gridCol w="912101"/>
                <a:gridCol w="912101"/>
                <a:gridCol w="91210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Овал 15"/>
          <p:cNvSpPr/>
          <p:nvPr/>
        </p:nvSpPr>
        <p:spPr>
          <a:xfrm>
            <a:off x="3779912" y="6165304"/>
            <a:ext cx="576064" cy="576064"/>
          </a:xfrm>
          <a:prstGeom prst="ellipse">
            <a:avLst/>
          </a:prstGeom>
          <a:solidFill>
            <a:srgbClr val="C00000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644008" y="6165304"/>
            <a:ext cx="576064" cy="576064"/>
          </a:xfrm>
          <a:prstGeom prst="ellipse">
            <a:avLst/>
          </a:prstGeom>
          <a:solidFill>
            <a:srgbClr val="C00000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580112" y="6165304"/>
            <a:ext cx="576064" cy="576064"/>
          </a:xfrm>
          <a:prstGeom prst="ellipse">
            <a:avLst/>
          </a:prstGeom>
          <a:solidFill>
            <a:srgbClr val="C00000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1000" r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1384995"/>
          </a:xfrm>
          <a:prstGeom prst="rect">
            <a:avLst/>
          </a:prstGeom>
          <a:solidFill>
            <a:schemeClr val="bg1">
              <a:alpha val="82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На рисунке изображён график квадратичной функции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). Какие из следующих утверждений о данной функции неверны? Запишите их номера.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31640" y="5445224"/>
            <a:ext cx="7812360" cy="1384995"/>
          </a:xfrm>
          <a:prstGeom prst="rect">
            <a:avLst/>
          </a:prstGeom>
          <a:solidFill>
            <a:schemeClr val="bg1">
              <a:alpha val="52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(−1) =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(3).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Наибольшее значение функции равно 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)&gt;0 при −1&lt;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&lt;3.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7" name="Рисунок 24" descr="http://sdamgia.ru/get_file?id=42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3" y="1340768"/>
            <a:ext cx="3397226" cy="4104456"/>
          </a:xfrm>
          <a:prstGeom prst="rect">
            <a:avLst/>
          </a:prstGeom>
          <a:noFill/>
          <a:ln w="95250">
            <a:solidFill>
              <a:srgbClr val="F4EE00"/>
            </a:solidFill>
          </a:ln>
        </p:spPr>
      </p:pic>
      <p:sp>
        <p:nvSpPr>
          <p:cNvPr id="5" name="Овал 4"/>
          <p:cNvSpPr/>
          <p:nvPr/>
        </p:nvSpPr>
        <p:spPr>
          <a:xfrm>
            <a:off x="4211960" y="350100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52120" y="350100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32040" y="2060848"/>
            <a:ext cx="72008" cy="7200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39404"/>
          <a:stretch>
            <a:fillRect/>
          </a:stretch>
        </p:blipFill>
        <p:spPr bwMode="auto">
          <a:xfrm>
            <a:off x="3707905" y="1484784"/>
            <a:ext cx="252027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547664" y="5949280"/>
            <a:ext cx="7344816" cy="432048"/>
          </a:xfrm>
          <a:prstGeom prst="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07704" y="1412776"/>
          <a:ext cx="7104111" cy="2921339"/>
        </p:xfrm>
        <a:graphic>
          <a:graphicData uri="http://schemas.openxmlformats.org/drawingml/2006/table">
            <a:tbl>
              <a:tblPr/>
              <a:tblGrid>
                <a:gridCol w="2368037"/>
                <a:gridCol w="2368037"/>
                <a:gridCol w="2368037"/>
              </a:tblGrid>
              <a:tr h="367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</a:tr>
              <a:tr h="24412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7584" y="80337"/>
            <a:ext cx="831641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Установите соответствие между графиками функций и формулами, которые их задают.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Графики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4509120"/>
          <a:ext cx="9144000" cy="100811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  </a:t>
                      </a:r>
                      <a:endParaRPr lang="ru-RU" sz="2800" b="1" dirty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  </a:t>
                      </a:r>
                      <a:endParaRPr lang="ru-RU" sz="2800" b="1" dirty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  </a:t>
                      </a:r>
                      <a:endParaRPr lang="ru-RU" sz="2800" b="1" dirty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  </a:t>
                      </a:r>
                      <a:endParaRPr lang="ru-RU" sz="2800" b="1" dirty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851920" y="4293096"/>
            <a:ext cx="28803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Формулы</a:t>
            </a:r>
            <a:endParaRPr kumimoji="0" lang="ru-RU" sz="2800" b="1" i="0" u="none" strike="noStrike" spc="50" normalizeH="0" baseline="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63888" y="5589240"/>
          <a:ext cx="2736303" cy="1234440"/>
        </p:xfrm>
        <a:graphic>
          <a:graphicData uri="http://schemas.openxmlformats.org/drawingml/2006/table">
            <a:tbl>
              <a:tblPr/>
              <a:tblGrid>
                <a:gridCol w="912101"/>
                <a:gridCol w="912101"/>
                <a:gridCol w="91210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3779912" y="6165304"/>
            <a:ext cx="576064" cy="576064"/>
          </a:xfrm>
          <a:prstGeom prst="ellipse">
            <a:avLst/>
          </a:prstGeom>
          <a:solidFill>
            <a:srgbClr val="92D050">
              <a:alpha val="52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644008" y="6165304"/>
            <a:ext cx="576064" cy="576064"/>
          </a:xfrm>
          <a:prstGeom prst="ellipse">
            <a:avLst/>
          </a:prstGeom>
          <a:solidFill>
            <a:srgbClr val="92D050">
              <a:alpha val="52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580112" y="6165304"/>
            <a:ext cx="576064" cy="576064"/>
          </a:xfrm>
          <a:prstGeom prst="ellipse">
            <a:avLst/>
          </a:prstGeom>
          <a:solidFill>
            <a:srgbClr val="92D050">
              <a:alpha val="52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3075" name="Рисунок 25" descr="http://sdamgia.ru/get_file?id=43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16831"/>
            <a:ext cx="2232247" cy="2327525"/>
          </a:xfrm>
          <a:prstGeom prst="rect">
            <a:avLst/>
          </a:prstGeom>
          <a:noFill/>
        </p:spPr>
      </p:pic>
      <p:pic>
        <p:nvPicPr>
          <p:cNvPr id="3074" name="Рисунок 26" descr="http://sdamgia.ru/get_file?id=43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916832"/>
            <a:ext cx="2160240" cy="2160240"/>
          </a:xfrm>
          <a:prstGeom prst="rect">
            <a:avLst/>
          </a:prstGeom>
          <a:noFill/>
        </p:spPr>
      </p:pic>
      <p:pic>
        <p:nvPicPr>
          <p:cNvPr id="3073" name="Рисунок 27" descr="http://sdamgia.ru/get_file?id=435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916832"/>
            <a:ext cx="2186425" cy="2160240"/>
          </a:xfrm>
          <a:prstGeom prst="rect">
            <a:avLst/>
          </a:prstGeom>
          <a:noFill/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329180" y="3268980"/>
          <a:ext cx="4485640" cy="320040"/>
        </p:xfrm>
        <a:graphic>
          <a:graphicData uri="http://schemas.openxmlformats.org/drawingml/2006/table">
            <a:tbl>
              <a:tblPr/>
              <a:tblGrid>
                <a:gridCol w="1121410"/>
                <a:gridCol w="1121410"/>
                <a:gridCol w="1121410"/>
                <a:gridCol w="112141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 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 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 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 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9" name="Рисунок 28" descr="http://sdamgia.ru/formula/49/49adc1dbe0271cb9514bde0bb42c6883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5" y="4581128"/>
            <a:ext cx="1440161" cy="869063"/>
          </a:xfrm>
          <a:prstGeom prst="rect">
            <a:avLst/>
          </a:prstGeom>
          <a:noFill/>
        </p:spPr>
      </p:pic>
      <p:pic>
        <p:nvPicPr>
          <p:cNvPr id="3078" name="Рисунок 29" descr="http://sdamgia.ru/formula/33/3378d0dee3fd0791e6edfab60324919a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39" y="4776578"/>
            <a:ext cx="1036915" cy="740654"/>
          </a:xfrm>
          <a:prstGeom prst="rect">
            <a:avLst/>
          </a:prstGeom>
          <a:noFill/>
        </p:spPr>
      </p:pic>
      <p:pic>
        <p:nvPicPr>
          <p:cNvPr id="3077" name="Рисунок 30" descr="http://sdamgia.ru/formula/65/6532188ee60bde9a19a0d43f5edf13b2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3" y="4885159"/>
            <a:ext cx="1545325" cy="416049"/>
          </a:xfrm>
          <a:prstGeom prst="rect">
            <a:avLst/>
          </a:prstGeom>
          <a:noFill/>
        </p:spPr>
      </p:pic>
      <p:pic>
        <p:nvPicPr>
          <p:cNvPr id="3076" name="Рисунок 31" descr="http://sdamgia.ru/formula/57/570201776491d89a9559514065e192fe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4838518"/>
            <a:ext cx="1080120" cy="39068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4224496"/>
          <a:ext cx="8712968" cy="15087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6057587"/>
                <a:gridCol w="265538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ПРОМЕЖУТКИ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290" marR="34290" marT="34290" marB="34290" anchor="ctr"/>
                </a:tc>
              </a:tr>
              <a:tr h="0"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А)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функция возрастает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промежутке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функция убывает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промежутке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1) [1;2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        2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) [0;2]</a:t>
                      </a:r>
                    </a:p>
                    <a:p>
                      <a:pPr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3) [-1;0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       4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) [-2;3]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290" marR="34290" marT="34290" marB="34290"/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32448" y="156696"/>
            <a:ext cx="500404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На рисунке изображён график функции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ax</a:t>
            </a:r>
            <a:r>
              <a:rPr kumimoji="0" lang="ru-RU" sz="2400" b="0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+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bx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. Установите соответствие между утверждениями и промежутками, на которых эти утверждения выполняются. Впишите в приведённую в ответе таблицу под каждой буквой соответствующую цифру.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1" name="Рисунок 32" descr="http://sdamgia.ru/get_file?id=51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644"/>
            <a:ext cx="3816424" cy="3816424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499992" y="5623560"/>
          <a:ext cx="1824202" cy="1234440"/>
        </p:xfrm>
        <a:graphic>
          <a:graphicData uri="http://schemas.openxmlformats.org/drawingml/2006/table">
            <a:tbl>
              <a:tblPr/>
              <a:tblGrid>
                <a:gridCol w="912101"/>
                <a:gridCol w="91210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4716016" y="6237312"/>
            <a:ext cx="576064" cy="576064"/>
          </a:xfrm>
          <a:prstGeom prst="ellipse">
            <a:avLst/>
          </a:prstGeom>
          <a:solidFill>
            <a:srgbClr val="C00000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80112" y="6237312"/>
            <a:ext cx="576064" cy="576064"/>
          </a:xfrm>
          <a:prstGeom prst="ellipse">
            <a:avLst/>
          </a:prstGeom>
          <a:solidFill>
            <a:srgbClr val="C00000">
              <a:alpha val="5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t="-11000" r="-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1772816"/>
          <a:ext cx="9036496" cy="2592288"/>
        </p:xfrm>
        <a:graphic>
          <a:graphicData uri="http://schemas.openxmlformats.org/drawingml/2006/table">
            <a:tbl>
              <a:tblPr/>
              <a:tblGrid>
                <a:gridCol w="2259124"/>
                <a:gridCol w="2259124"/>
                <a:gridCol w="2259124"/>
                <a:gridCol w="2259124"/>
              </a:tblGrid>
              <a:tr h="25922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66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</a:t>
                      </a:r>
                      <a:endParaRPr lang="ru-RU" sz="2800" b="1" dirty="0">
                        <a:solidFill>
                          <a:srgbClr val="66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66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</a:t>
                      </a:r>
                      <a:endParaRPr lang="ru-RU" sz="2800" b="1" dirty="0">
                        <a:solidFill>
                          <a:srgbClr val="66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66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</a:t>
                      </a:r>
                      <a:endParaRPr lang="ru-RU" sz="2800" b="1" dirty="0">
                        <a:solidFill>
                          <a:srgbClr val="66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66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</a:t>
                      </a:r>
                      <a:endParaRPr lang="ru-RU" sz="2800" b="1" dirty="0">
                        <a:solidFill>
                          <a:srgbClr val="66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88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2008" y="4509120"/>
          <a:ext cx="9036496" cy="7086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68113"/>
                <a:gridCol w="2268113"/>
                <a:gridCol w="2250135"/>
                <a:gridCol w="2250135"/>
              </a:tblGrid>
              <a:tr h="30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&gt; 0, 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&lt; 0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&lt; 0, 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&gt; 0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&gt; 0, 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&gt; 0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&lt; 0, 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&lt; 0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290" marR="34290" marT="34290" marB="34290" anchor="ctr"/>
                </a:tc>
              </a:tr>
            </a:tbl>
          </a:graphicData>
        </a:graphic>
      </p:graphicFrame>
      <p:pic>
        <p:nvPicPr>
          <p:cNvPr id="10244" name="Рисунок 34" descr="http://sdamgia.ru/docs/DE0E276E497AB3784C3FC4CC20248DC0/questions/GIA.MATH.REP.2012.12.01/xs3qvrsrc48A049877A7F8C3B43EBE84229070296_1_132196204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1872208" cy="2616291"/>
          </a:xfrm>
          <a:prstGeom prst="rect">
            <a:avLst/>
          </a:prstGeom>
          <a:noFill/>
        </p:spPr>
      </p:pic>
      <p:pic>
        <p:nvPicPr>
          <p:cNvPr id="10243" name="Рисунок 35" descr="http://sdamgia.ru/docs/DE0E276E497AB3784C3FC4CC20248DC0/questions/GIA.MATH.REP.2012.12.01/xs3qvrsrc3E85AD0C244487B5485A22FD29B94393_1_132196197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772816"/>
            <a:ext cx="1872208" cy="2448272"/>
          </a:xfrm>
          <a:prstGeom prst="rect">
            <a:avLst/>
          </a:prstGeom>
          <a:noFill/>
        </p:spPr>
      </p:pic>
      <p:pic>
        <p:nvPicPr>
          <p:cNvPr id="10242" name="Рисунок 36" descr="http://sdamgia.ru/docs/DE0E276E497AB3784C3FC4CC20248DC0/questions/GIA.MATH.REP.2012.12.01/xs3qvrsrcBB307E310627AB544A64DCEEAA6541FD_1_132196181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916832"/>
            <a:ext cx="1664595" cy="2104628"/>
          </a:xfrm>
          <a:prstGeom prst="rect">
            <a:avLst/>
          </a:prstGeom>
          <a:noFill/>
        </p:spPr>
      </p:pic>
      <p:pic>
        <p:nvPicPr>
          <p:cNvPr id="10241" name="Рисунок 37" descr="http://sdamgia.ru/docs/DE0E276E497AB3784C3FC4CC20248DC0/questions/GIA.MATH.REP.2012.12.01/xs3qvrsrc1C29E0D02DEABA814BE2B3FE2BC0867C_1_132196172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1772816"/>
            <a:ext cx="1584176" cy="2271288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51520" y="131148"/>
            <a:ext cx="8892480" cy="1569660"/>
          </a:xfrm>
          <a:prstGeom prst="rect">
            <a:avLst/>
          </a:prstGeom>
          <a:solidFill>
            <a:schemeClr val="bg1">
              <a:alpha val="82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 рисунке изображены графики функций вида 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 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Установите соответствие между графиками и знаками коэффициентов 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63888" y="5589240"/>
          <a:ext cx="3312368" cy="1234440"/>
        </p:xfrm>
        <a:graphic>
          <a:graphicData uri="http://schemas.openxmlformats.org/drawingml/2006/table">
            <a:tbl>
              <a:tblPr/>
              <a:tblGrid>
                <a:gridCol w="828092"/>
                <a:gridCol w="828092"/>
                <a:gridCol w="828092"/>
                <a:gridCol w="828092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3707904" y="6237312"/>
            <a:ext cx="576064" cy="576064"/>
          </a:xfrm>
          <a:prstGeom prst="ellipse">
            <a:avLst/>
          </a:prstGeom>
          <a:solidFill>
            <a:srgbClr val="FFFF00">
              <a:alpha val="52000"/>
            </a:srgbClr>
          </a:solidFill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572000" y="6237312"/>
            <a:ext cx="576064" cy="576064"/>
          </a:xfrm>
          <a:prstGeom prst="ellipse">
            <a:avLst/>
          </a:prstGeom>
          <a:solidFill>
            <a:srgbClr val="FFFF00">
              <a:alpha val="52000"/>
            </a:srgbClr>
          </a:solidFill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6237312"/>
            <a:ext cx="576064" cy="576064"/>
          </a:xfrm>
          <a:prstGeom prst="ellipse">
            <a:avLst/>
          </a:prstGeom>
          <a:solidFill>
            <a:srgbClr val="FFFF00">
              <a:alpha val="52000"/>
            </a:srgbClr>
          </a:solidFill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28184" y="6237312"/>
            <a:ext cx="576064" cy="576064"/>
          </a:xfrm>
          <a:prstGeom prst="ellipse">
            <a:avLst/>
          </a:prstGeom>
          <a:solidFill>
            <a:srgbClr val="FFFF00">
              <a:alpha val="52000"/>
            </a:srgbClr>
          </a:solidFill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331640" y="292494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956376" y="299695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868144" y="242088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563888" y="378904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363</Words>
  <Application>Microsoft Office PowerPoint</Application>
  <PresentationFormat>Экран (4:3)</PresentationFormat>
  <Paragraphs>191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Устная работа «Графики функций»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Устная работа</dc:title>
  <dc:creator>001</dc:creator>
  <cp:lastModifiedBy>001</cp:lastModifiedBy>
  <cp:revision>11</cp:revision>
  <dcterms:created xsi:type="dcterms:W3CDTF">2015-04-12T18:56:55Z</dcterms:created>
  <dcterms:modified xsi:type="dcterms:W3CDTF">2015-04-13T16:25:33Z</dcterms:modified>
</cp:coreProperties>
</file>