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9" r:id="rId5"/>
    <p:sldId id="258" r:id="rId6"/>
    <p:sldId id="264" r:id="rId7"/>
    <p:sldId id="275" r:id="rId8"/>
    <p:sldId id="263" r:id="rId9"/>
    <p:sldId id="268" r:id="rId10"/>
    <p:sldId id="274" r:id="rId11"/>
    <p:sldId id="259" r:id="rId12"/>
    <p:sldId id="267" r:id="rId13"/>
    <p:sldId id="273" r:id="rId14"/>
    <p:sldId id="260" r:id="rId15"/>
    <p:sldId id="266" r:id="rId16"/>
    <p:sldId id="272" r:id="rId17"/>
    <p:sldId id="277" r:id="rId18"/>
    <p:sldId id="265" r:id="rId19"/>
    <p:sldId id="271" r:id="rId20"/>
    <p:sldId id="261" r:id="rId21"/>
    <p:sldId id="276" r:id="rId22"/>
    <p:sldId id="27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3300"/>
    <a:srgbClr val="F4EE00"/>
  </p:clrMru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2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9000" t="-14000" r="-6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gif"/><Relationship Id="rId5" Type="http://schemas.openxmlformats.org/officeDocument/2006/relationships/image" Target="../media/image30.gif"/><Relationship Id="rId4" Type="http://schemas.openxmlformats.org/officeDocument/2006/relationships/image" Target="../media/image2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700808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Устная </a:t>
            </a:r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работа</a:t>
            </a:r>
            <a:b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«Графики функций»</a:t>
            </a:r>
            <a:endParaRPr lang="ru-RU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005064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ОГЭ-2015</a:t>
            </a:r>
          </a:p>
          <a:p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ttp://sdamgia.ru/get_file?id=406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988840"/>
            <a:ext cx="81290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2008" y="4941168"/>
          <a:ext cx="8964488" cy="662940"/>
        </p:xfrm>
        <a:graphic>
          <a:graphicData uri="http://schemas.openxmlformats.org/drawingml/2006/table">
            <a:tbl>
              <a:tblPr/>
              <a:tblGrid>
                <a:gridCol w="2241122"/>
                <a:gridCol w="2241122"/>
                <a:gridCol w="2241122"/>
                <a:gridCol w="2241122"/>
              </a:tblGrid>
              <a:tr h="0"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&lt; 0</a:t>
                      </a:r>
                      <a:endParaRPr lang="ru-RU" sz="2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3)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4)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&gt; 0</a:t>
                      </a:r>
                      <a:endParaRPr lang="ru-RU" sz="2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63888" y="5589240"/>
          <a:ext cx="2736303" cy="1234440"/>
        </p:xfrm>
        <a:graphic>
          <a:graphicData uri="http://schemas.openxmlformats.org/drawingml/2006/table">
            <a:tbl>
              <a:tblPr/>
              <a:tblGrid>
                <a:gridCol w="912101"/>
                <a:gridCol w="912101"/>
                <a:gridCol w="912101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6632"/>
            <a:ext cx="9144000" cy="1384995"/>
          </a:xfrm>
          <a:prstGeom prst="rect">
            <a:avLst/>
          </a:prstGeom>
          <a:solidFill>
            <a:schemeClr val="bg1">
              <a:alpha val="69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10.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На рисунке изображены графики функций вида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+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Установите соответствие между знаками коэффициентов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и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графиками функций.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31840" y="4437112"/>
            <a:ext cx="4680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spc="50" normalizeH="0" baseline="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Коэффициенты</a:t>
            </a:r>
            <a:endParaRPr kumimoji="0" lang="ru-RU" sz="2800" b="1" i="0" u="none" strike="noStrike" spc="50" normalizeH="0" baseline="0" dirty="0" smtClean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1920" y="1484784"/>
            <a:ext cx="1775614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Графики</a:t>
            </a:r>
            <a:endParaRPr lang="ru-RU" sz="28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779912" y="6237312"/>
            <a:ext cx="576064" cy="576064"/>
          </a:xfrm>
          <a:prstGeom prst="ellipse">
            <a:avLst/>
          </a:prstGeom>
          <a:solidFill>
            <a:srgbClr val="92D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644008" y="6237312"/>
            <a:ext cx="576064" cy="576064"/>
          </a:xfrm>
          <a:prstGeom prst="ellipse">
            <a:avLst/>
          </a:prstGeom>
          <a:solidFill>
            <a:srgbClr val="92D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1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580112" y="6237312"/>
            <a:ext cx="576064" cy="576064"/>
          </a:xfrm>
          <a:prstGeom prst="ellipse">
            <a:avLst/>
          </a:prstGeom>
          <a:solidFill>
            <a:srgbClr val="92D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4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195736" y="3068960"/>
            <a:ext cx="72008" cy="72008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860032" y="3356992"/>
            <a:ext cx="72008" cy="72008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524328" y="3068960"/>
            <a:ext cx="72008" cy="72008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15616" y="980728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Устная работа</a:t>
            </a:r>
            <a:br>
              <a:rPr kumimoji="0" lang="ru-RU" sz="72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72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«Геометрия»</a:t>
            </a:r>
            <a:endParaRPr kumimoji="0" lang="ru-RU" sz="7200" b="1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2743200" y="4005064"/>
            <a:ext cx="6400800" cy="17526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6600" b="1" i="0" u="none" strike="noStrike" kern="120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ОГЭ-2015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66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1000" r="-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51520" y="404083"/>
            <a:ext cx="8684728" cy="4832092"/>
          </a:xfrm>
          <a:prstGeom prst="rect">
            <a:avLst/>
          </a:prstGeom>
          <a:solidFill>
            <a:schemeClr val="bg1">
              <a:alpha val="88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19.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Какие из следующих утверждений верны?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215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1) Если катет и гипотенуза прямоугольного треугольника равны соответственно 6 и 10, то второй катет этого треугольника равен 8.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2) Любые два равнобедренных треугольника подобны.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3)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Любые два прямоугольных треугольника подобны.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4) Треугольник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у которого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 3,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 4,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 5, является тупоугольным.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5536" y="836712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1344"/>
            <a:ext cx="8640960" cy="4832092"/>
          </a:xfrm>
          <a:prstGeom prst="rect">
            <a:avLst/>
          </a:prstGeom>
          <a:solidFill>
            <a:schemeClr val="bg1">
              <a:alpha val="82000"/>
            </a:schemeClr>
          </a:solidFill>
        </p:spPr>
        <p:txBody>
          <a:bodyPr wrap="square">
            <a:spAutoFit/>
          </a:bodyPr>
          <a:lstStyle/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24.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Какие из следующих утверждений верны?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1) Площадь многоугольника, описанного около окружности, равна произведению его периметра на радиус вписанной окружности.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2) Если диагонали ромба равна 3 и 4, то его площадь равна 6.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3) Площадь трапеции меньше произведения суммы оснований на высоту.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4) Площадь прямоугольного треугольника меньше произведения его катетов.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67544" y="2852936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67544" y="3717032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67544" y="4581128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5846"/>
            <a:ext cx="8640960" cy="5693866"/>
          </a:xfrm>
          <a:prstGeom prst="rect">
            <a:avLst/>
          </a:prstGeom>
          <a:solidFill>
            <a:schemeClr val="bg1">
              <a:alpha val="86000"/>
            </a:schemeClr>
          </a:solidFill>
        </p:spPr>
        <p:txBody>
          <a:bodyPr wrap="square">
            <a:spAutoFit/>
          </a:bodyPr>
          <a:lstStyle/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23.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Какие из следующих утверждений верны?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1) Квадрат любой стороны треугольника равен сумме квадратов двух других сторон без удвоенного произведения этих сторон на синус угла между ними.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2) Если катеты прямоугольного треугольника равны 5 и 12, то его гипотенуза равна 13.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3) Треугольник 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ABC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у которого 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AB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 5, 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BC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 6, </a:t>
            </a:r>
            <a:r>
              <a:rPr lang="ru-RU" sz="28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AC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 7, является остроугольным.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4) В прямоугольном треугольнике квадрат катета равен разности квадратов гипотенузы и другого катета.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95536" y="2924944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95536" y="3717032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5536" y="4653136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1000" r="-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496944" cy="440120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21.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Какие из следующих утверждений верны?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1) Сумма углов выпуклого четырехугольника равна 180°.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2) Если один из углов параллелограмма равен 60°, то противоположный ему угол равен 120°.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3) Диагонали квадрата делят его углы пополам.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4) Если в четырехугольнике две противоположные стороны равны, то этот четырехугольник — параллелограмм.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1560" y="3212976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4345"/>
            <a:ext cx="8640960" cy="5262979"/>
          </a:xfrm>
          <a:prstGeom prst="rect">
            <a:avLst/>
          </a:prstGeom>
          <a:solidFill>
            <a:schemeClr val="bg1">
              <a:alpha val="69000"/>
            </a:schemeClr>
          </a:solidFill>
        </p:spPr>
        <p:txBody>
          <a:bodyPr wrap="square">
            <a:spAutoFit/>
          </a:bodyPr>
          <a:lstStyle/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22.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Какие из следующих утверждений верны?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1) Если в параллелограмме диагонали равны, то этот параллелограмм — прямоугольник.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2) Если диагонали параллелограмма делят его углы пополам, то этот параллелограмм — ромб.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3) Если один из углов, прилежащих к стороне параллелограмма, равен 50°, то другой угол, прилежащий к той же стороне, равен 50°.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4) Если сумма трех углов выпуклого четырехугольника равна 200°, то его четвертый угол равен 160°.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95536" y="1340768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95536" y="2204864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5536" y="4293096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892480" cy="6001643"/>
          </a:xfrm>
          <a:prstGeom prst="rect">
            <a:avLst/>
          </a:prstGeom>
          <a:solidFill>
            <a:schemeClr val="bg1">
              <a:alpha val="77000"/>
            </a:schemeClr>
          </a:solidFill>
        </p:spPr>
        <p:txBody>
          <a:bodyPr wrap="square">
            <a:spAutoFit/>
          </a:bodyPr>
          <a:lstStyle/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Если утверждений несколько, запишите их через точку с запятой в порядке возрастания.</a:t>
            </a: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i="1" dirty="0" smtClean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20. 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Какое из следующих утверждений верно?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1) Если два угла одного треугольника равны двум углам другого треугольника, то такие треугольники подобны.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2) Диагонали ромба равны.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indent="215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3) Тангенс любого острого угла меньше единицы.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23528" y="3429000"/>
            <a:ext cx="576064" cy="576064"/>
          </a:xfrm>
          <a:prstGeom prst="ellipse">
            <a:avLst/>
          </a:prstGeom>
          <a:noFill/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1000" r="-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Рисунок 13" descr="http://sdamgia.ru/get_file?id=68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7596" y="1340768"/>
            <a:ext cx="5691623" cy="3168352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051720" y="130424"/>
            <a:ext cx="68762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13.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Найдите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площадь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трапеции, изображённой на рисунке.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5" descr="http://sdamgia.ru/get_file?id=586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551852"/>
            <a:ext cx="6134298" cy="2867922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727176" y="404664"/>
            <a:ext cx="74168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15.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Найдите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тангенс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угла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треугольника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ABC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изображённого на рисунке.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2008" y="4941168"/>
          <a:ext cx="8964488" cy="662940"/>
        </p:xfrm>
        <a:graphic>
          <a:graphicData uri="http://schemas.openxmlformats.org/drawingml/2006/table">
            <a:tbl>
              <a:tblPr/>
              <a:tblGrid>
                <a:gridCol w="2241122"/>
                <a:gridCol w="2241122"/>
                <a:gridCol w="2241122"/>
                <a:gridCol w="2241122"/>
              </a:tblGrid>
              <a:tr h="0"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&gt; 0,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&lt; 0</a:t>
                      </a:r>
                      <a:endParaRPr lang="ru-RU" sz="2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&lt; 0,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&lt; 0</a:t>
                      </a:r>
                      <a:endParaRPr lang="ru-RU" sz="2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3) k &lt; 0, b &gt; 0</a:t>
                      </a:r>
                      <a:endParaRPr lang="ru-RU" sz="2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4)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&gt; 0, </a:t>
                      </a:r>
                      <a:r>
                        <a:rPr lang="ru-RU" sz="2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&gt; 0</a:t>
                      </a:r>
                      <a:endParaRPr lang="ru-RU" sz="2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63888" y="5589240"/>
          <a:ext cx="2736303" cy="1234440"/>
        </p:xfrm>
        <a:graphic>
          <a:graphicData uri="http://schemas.openxmlformats.org/drawingml/2006/table">
            <a:tbl>
              <a:tblPr/>
              <a:tblGrid>
                <a:gridCol w="912101"/>
                <a:gridCol w="912101"/>
                <a:gridCol w="912101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116632"/>
            <a:ext cx="9144000" cy="1384995"/>
          </a:xfrm>
          <a:prstGeom prst="rect">
            <a:avLst/>
          </a:prstGeom>
          <a:solidFill>
            <a:schemeClr val="bg1">
              <a:alpha val="69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На рисунке изображены графики функций вида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+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Установите соответствие между знаками коэффициентов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и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графиками функций.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5" name="Рисунок 1" descr="http://sdamgia.ru/get_file?id=69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60848"/>
            <a:ext cx="7538909" cy="2376264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31840" y="4437112"/>
            <a:ext cx="4680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Коэффициенты</a:t>
            </a:r>
            <a:endParaRPr kumimoji="0" lang="ru-RU" sz="28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1920" y="1484784"/>
            <a:ext cx="1775614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Графики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779912" y="6165304"/>
            <a:ext cx="576064" cy="576064"/>
          </a:xfrm>
          <a:prstGeom prst="ellipse">
            <a:avLst/>
          </a:prstGeom>
          <a:solidFill>
            <a:srgbClr val="C00000">
              <a:alpha val="5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644008" y="6165304"/>
            <a:ext cx="576064" cy="576064"/>
          </a:xfrm>
          <a:prstGeom prst="ellipse">
            <a:avLst/>
          </a:prstGeom>
          <a:solidFill>
            <a:srgbClr val="C00000">
              <a:alpha val="5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3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580112" y="6165304"/>
            <a:ext cx="576064" cy="576064"/>
          </a:xfrm>
          <a:prstGeom prst="ellipse">
            <a:avLst/>
          </a:prstGeom>
          <a:solidFill>
            <a:srgbClr val="C00000">
              <a:alpha val="5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627784" y="3645024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076056" y="2636912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596336" y="3429000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damgia.ru/get_file?id=675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060848"/>
            <a:ext cx="5556621" cy="389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051720" y="130424"/>
            <a:ext cx="68762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16.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Найдите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площадь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трапеции, изображённой на рисунке.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1000" r="-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1000" r="-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4941168"/>
          <a:ext cx="8676456" cy="662940"/>
        </p:xfrm>
        <a:graphic>
          <a:graphicData uri="http://schemas.openxmlformats.org/drawingml/2006/table">
            <a:tbl>
              <a:tblPr/>
              <a:tblGrid>
                <a:gridCol w="2892152"/>
                <a:gridCol w="2892152"/>
                <a:gridCol w="2892152"/>
              </a:tblGrid>
              <a:tr h="0">
                <a:tc>
                  <a:txBody>
                    <a:bodyPr/>
                    <a:lstStyle/>
                    <a:p>
                      <a:pPr marL="0" marR="0" indent="215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</a:t>
                      </a:r>
                      <a:r>
                        <a:rPr lang="ru-RU" sz="26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&lt; 0, </a:t>
                      </a:r>
                      <a:r>
                        <a:rPr lang="ru-RU" sz="26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&lt; 0</a:t>
                      </a:r>
                      <a:endParaRPr lang="ru-RU" sz="2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</a:t>
                      </a:r>
                      <a:r>
                        <a:rPr lang="ru-RU" sz="26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&gt; 0, </a:t>
                      </a:r>
                      <a:r>
                        <a:rPr lang="ru-RU" sz="26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&gt; 0</a:t>
                      </a:r>
                      <a:endParaRPr lang="ru-RU" sz="2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 </a:t>
                      </a:r>
                      <a:r>
                        <a:rPr lang="ru-RU" sz="26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&gt; 0, </a:t>
                      </a:r>
                      <a:r>
                        <a:rPr lang="ru-RU" sz="26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ru-RU" sz="2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&lt; 0</a:t>
                      </a:r>
                      <a:endParaRPr lang="ru-RU" sz="2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63888" y="5589240"/>
          <a:ext cx="2736303" cy="1234440"/>
        </p:xfrm>
        <a:graphic>
          <a:graphicData uri="http://schemas.openxmlformats.org/drawingml/2006/table">
            <a:tbl>
              <a:tblPr/>
              <a:tblGrid>
                <a:gridCol w="912101"/>
                <a:gridCol w="912101"/>
                <a:gridCol w="912101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6632"/>
            <a:ext cx="9144000" cy="1384995"/>
          </a:xfrm>
          <a:prstGeom prst="rect">
            <a:avLst/>
          </a:prstGeom>
          <a:solidFill>
            <a:schemeClr val="bg1">
              <a:alpha val="69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На рисунке изображены графики функций вида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+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Установите соответствие между знаками коэффициентов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и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графиками функций.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0"/>
            <a:ext cx="1775614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Графики</a:t>
            </a:r>
            <a:endParaRPr lang="ru-RU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779912" y="6165304"/>
            <a:ext cx="576064" cy="576064"/>
          </a:xfrm>
          <a:prstGeom prst="ellipse">
            <a:avLst/>
          </a:prstGeom>
          <a:solidFill>
            <a:srgbClr val="FFFF00">
              <a:alpha val="52000"/>
            </a:srgbClr>
          </a:solidFill>
          <a:ln>
            <a:solidFill>
              <a:srgbClr val="F4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3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644008" y="6165304"/>
            <a:ext cx="576064" cy="576064"/>
          </a:xfrm>
          <a:prstGeom prst="ellipse">
            <a:avLst/>
          </a:prstGeom>
          <a:solidFill>
            <a:srgbClr val="FFFF00">
              <a:alpha val="52000"/>
            </a:srgbClr>
          </a:solidFill>
          <a:ln>
            <a:solidFill>
              <a:srgbClr val="F4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580112" y="6165304"/>
            <a:ext cx="576064" cy="576064"/>
          </a:xfrm>
          <a:prstGeom prst="ellipse">
            <a:avLst/>
          </a:prstGeom>
          <a:solidFill>
            <a:srgbClr val="FFFF00">
              <a:alpha val="52000"/>
            </a:srgbClr>
          </a:solidFill>
          <a:ln>
            <a:solidFill>
              <a:srgbClr val="F4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11" name="Рисунок 10" descr="http://sdamgia.ru/get_file?id=399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76672"/>
            <a:ext cx="684076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75856" y="4365104"/>
            <a:ext cx="4680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Коэффициенты</a:t>
            </a:r>
            <a:endParaRPr kumimoji="0" lang="ru-RU" sz="2800" b="1" i="0" u="none" strike="noStrike" normalizeH="0" baseline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915816" y="350100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15816" y="177281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804248" y="1772816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804248" y="350100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9" grpId="0" animBg="1"/>
      <p:bldP spid="10" grpId="0" animBg="1"/>
      <p:bldP spid="6" grpId="0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07704" y="1412776"/>
          <a:ext cx="7104111" cy="2921339"/>
        </p:xfrm>
        <a:graphic>
          <a:graphicData uri="http://schemas.openxmlformats.org/drawingml/2006/table">
            <a:tbl>
              <a:tblPr/>
              <a:tblGrid>
                <a:gridCol w="2368037"/>
                <a:gridCol w="2368037"/>
                <a:gridCol w="2368037"/>
              </a:tblGrid>
              <a:tr h="367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</a:t>
                      </a: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</a:tr>
              <a:tr h="24412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219" name="Рисунок 12" descr="http://sdamgia.ru/get_file?id=43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19" y="1916832"/>
            <a:ext cx="2016224" cy="2078453"/>
          </a:xfrm>
          <a:prstGeom prst="rect">
            <a:avLst/>
          </a:prstGeom>
          <a:noFill/>
        </p:spPr>
      </p:pic>
      <p:pic>
        <p:nvPicPr>
          <p:cNvPr id="9218" name="Рисунок 13" descr="http://sdamgia.ru/get_file?id=43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5" y="1916832"/>
            <a:ext cx="2160240" cy="2213252"/>
          </a:xfrm>
          <a:prstGeom prst="rect">
            <a:avLst/>
          </a:prstGeom>
          <a:noFill/>
        </p:spPr>
      </p:pic>
      <p:pic>
        <p:nvPicPr>
          <p:cNvPr id="9217" name="Рисунок 14" descr="http://sdamgia.ru/get_file?id=436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39" y="1916832"/>
            <a:ext cx="2167033" cy="2088232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27584" y="80337"/>
            <a:ext cx="831641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4.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Установите соответствие между графиками функций и формулами, которые их задают.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Графики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4509120"/>
          <a:ext cx="9144000" cy="1008112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10081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1)  </a:t>
                      </a:r>
                      <a:endParaRPr lang="ru-RU" sz="2800" b="1" dirty="0">
                        <a:solidFill>
                          <a:srgbClr val="008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2)  </a:t>
                      </a:r>
                      <a:endParaRPr lang="ru-RU" sz="2800" b="1" dirty="0">
                        <a:solidFill>
                          <a:srgbClr val="008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3)  </a:t>
                      </a:r>
                      <a:endParaRPr lang="ru-RU" sz="2800" b="1" dirty="0">
                        <a:solidFill>
                          <a:srgbClr val="008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4)  </a:t>
                      </a:r>
                      <a:endParaRPr lang="ru-RU" sz="2800" b="1" dirty="0">
                        <a:solidFill>
                          <a:srgbClr val="008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224" name="Рисунок 15" descr="http://sdamgia.ru/formula/57/57dc1e8fa0fe35faefd1c52a9f432e31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4581128"/>
            <a:ext cx="936104" cy="910804"/>
          </a:xfrm>
          <a:prstGeom prst="rect">
            <a:avLst/>
          </a:prstGeom>
          <a:noFill/>
        </p:spPr>
      </p:pic>
      <p:pic>
        <p:nvPicPr>
          <p:cNvPr id="9223" name="Рисунок 16" descr="http://sdamgia.ru/formula/c9/c9b93387e69a46b7728c3826b92d395b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9792" y="4797152"/>
            <a:ext cx="1656184" cy="535075"/>
          </a:xfrm>
          <a:prstGeom prst="rect">
            <a:avLst/>
          </a:prstGeom>
          <a:noFill/>
        </p:spPr>
      </p:pic>
      <p:pic>
        <p:nvPicPr>
          <p:cNvPr id="9222" name="Рисунок 17" descr="http://sdamgia.ru/formula/c4/c4533a5f878d2fe1864fb9d4d5046e05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9251" y="4869160"/>
            <a:ext cx="1004917" cy="358899"/>
          </a:xfrm>
          <a:prstGeom prst="rect">
            <a:avLst/>
          </a:prstGeom>
          <a:noFill/>
        </p:spPr>
      </p:pic>
      <p:pic>
        <p:nvPicPr>
          <p:cNvPr id="9221" name="Рисунок 18" descr="http://sdamgia.ru/formula/94/94d61ff414a98e6920a83ef034db22be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304" y="4797152"/>
            <a:ext cx="1584176" cy="511811"/>
          </a:xfrm>
          <a:prstGeom prst="rect">
            <a:avLst/>
          </a:prstGeom>
          <a:noFill/>
        </p:spPr>
      </p:pic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851920" y="4293096"/>
            <a:ext cx="28803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spc="50" normalizeH="0" baseline="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Формулы</a:t>
            </a:r>
            <a:endParaRPr kumimoji="0" lang="ru-RU" sz="2800" b="1" i="0" u="none" strike="noStrike" spc="50" normalizeH="0" baseline="0" dirty="0" smtClean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563888" y="5589240"/>
          <a:ext cx="2736303" cy="1234440"/>
        </p:xfrm>
        <a:graphic>
          <a:graphicData uri="http://schemas.openxmlformats.org/drawingml/2006/table">
            <a:tbl>
              <a:tblPr/>
              <a:tblGrid>
                <a:gridCol w="912101"/>
                <a:gridCol w="912101"/>
                <a:gridCol w="912101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Овал 13"/>
          <p:cNvSpPr/>
          <p:nvPr/>
        </p:nvSpPr>
        <p:spPr>
          <a:xfrm>
            <a:off x="3779912" y="6165304"/>
            <a:ext cx="576064" cy="576064"/>
          </a:xfrm>
          <a:prstGeom prst="ellipse">
            <a:avLst/>
          </a:prstGeom>
          <a:solidFill>
            <a:srgbClr val="92D050">
              <a:alpha val="52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3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644008" y="6165304"/>
            <a:ext cx="576064" cy="576064"/>
          </a:xfrm>
          <a:prstGeom prst="ellipse">
            <a:avLst/>
          </a:prstGeom>
          <a:solidFill>
            <a:srgbClr val="92D050">
              <a:alpha val="52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580112" y="6165304"/>
            <a:ext cx="576064" cy="576064"/>
          </a:xfrm>
          <a:prstGeom prst="ellipse">
            <a:avLst/>
          </a:prstGeom>
          <a:solidFill>
            <a:srgbClr val="92D050">
              <a:alpha val="52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4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sdamgia.ru/get_file?id=222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27584" y="80337"/>
            <a:ext cx="8316416" cy="1354217"/>
          </a:xfrm>
          <a:prstGeom prst="rect">
            <a:avLst/>
          </a:prstGeom>
          <a:solidFill>
            <a:schemeClr val="bg1">
              <a:alpha val="82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5.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Установите соответствие между графиками функций и формулами, которые их задают.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Графики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4509120"/>
          <a:ext cx="9144000" cy="1008112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10081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1) 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2) 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3) 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4) 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851920" y="4273932"/>
            <a:ext cx="28803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Формулы</a:t>
            </a:r>
            <a:endParaRPr kumimoji="0" lang="ru-RU" sz="28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4" name="Рисунок 20" descr="http://sdamgia.ru/formula/f3/f3af2b99713ac0d912987a3dfac30317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4941168"/>
            <a:ext cx="1872208" cy="385455"/>
          </a:xfrm>
          <a:prstGeom prst="rect">
            <a:avLst/>
          </a:prstGeom>
          <a:noFill/>
        </p:spPr>
      </p:pic>
      <p:pic>
        <p:nvPicPr>
          <p:cNvPr id="20483" name="Рисунок 21" descr="http://sdamgia.ru/formula/fd/fd2183808220aceedfe78f4450cc81dc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941168"/>
            <a:ext cx="1608179" cy="360040"/>
          </a:xfrm>
          <a:prstGeom prst="rect">
            <a:avLst/>
          </a:prstGeom>
          <a:noFill/>
        </p:spPr>
      </p:pic>
      <p:pic>
        <p:nvPicPr>
          <p:cNvPr id="20482" name="Рисунок 22" descr="http://sdamgia.ru/formula/48/48786d847248c903d7dbdb73762b4db3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905164"/>
            <a:ext cx="1584176" cy="396044"/>
          </a:xfrm>
          <a:prstGeom prst="rect">
            <a:avLst/>
          </a:prstGeom>
          <a:noFill/>
        </p:spPr>
      </p:pic>
      <p:pic>
        <p:nvPicPr>
          <p:cNvPr id="20481" name="Рисунок 23" descr="http://sdamgia.ru/formula/f3/f3ce2ddf74ebb9f0642491fe34f4ddcf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4941168"/>
            <a:ext cx="1440160" cy="360040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2552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563888" y="5589240"/>
          <a:ext cx="2736303" cy="1234440"/>
        </p:xfrm>
        <a:graphic>
          <a:graphicData uri="http://schemas.openxmlformats.org/drawingml/2006/table">
            <a:tbl>
              <a:tblPr/>
              <a:tblGrid>
                <a:gridCol w="912101"/>
                <a:gridCol w="912101"/>
                <a:gridCol w="912101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Овал 15"/>
          <p:cNvSpPr/>
          <p:nvPr/>
        </p:nvSpPr>
        <p:spPr>
          <a:xfrm>
            <a:off x="3779912" y="6165304"/>
            <a:ext cx="576064" cy="576064"/>
          </a:xfrm>
          <a:prstGeom prst="ellipse">
            <a:avLst/>
          </a:prstGeom>
          <a:solidFill>
            <a:srgbClr val="C00000">
              <a:alpha val="5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3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644008" y="6165304"/>
            <a:ext cx="576064" cy="576064"/>
          </a:xfrm>
          <a:prstGeom prst="ellipse">
            <a:avLst/>
          </a:prstGeom>
          <a:solidFill>
            <a:srgbClr val="C00000">
              <a:alpha val="5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580112" y="6165304"/>
            <a:ext cx="576064" cy="576064"/>
          </a:xfrm>
          <a:prstGeom prst="ellipse">
            <a:avLst/>
          </a:prstGeom>
          <a:solidFill>
            <a:srgbClr val="C00000">
              <a:alpha val="5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1000" r="-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1384995"/>
          </a:xfrm>
          <a:prstGeom prst="rect">
            <a:avLst/>
          </a:prstGeom>
          <a:solidFill>
            <a:schemeClr val="bg1">
              <a:alpha val="82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6.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На рисунке изображён график квадратичной функции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= 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). Какие из следующих утверждений о данной функции неверны? Запишите их номера.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331640" y="5445224"/>
            <a:ext cx="7812360" cy="1384995"/>
          </a:xfrm>
          <a:prstGeom prst="rect">
            <a:avLst/>
          </a:prstGeom>
          <a:solidFill>
            <a:schemeClr val="bg1">
              <a:alpha val="52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1)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(−1) =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(3).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2)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Наибольшее значение функции равно 3.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3)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)&gt;0 при −1&lt;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&lt;3.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7" name="Рисунок 24" descr="http://sdamgia.ru/get_file?id=42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3" y="1340768"/>
            <a:ext cx="3397226" cy="4104456"/>
          </a:xfrm>
          <a:prstGeom prst="rect">
            <a:avLst/>
          </a:prstGeom>
          <a:noFill/>
          <a:ln w="95250">
            <a:solidFill>
              <a:srgbClr val="F4EE00"/>
            </a:solidFill>
          </a:ln>
        </p:spPr>
      </p:pic>
      <p:sp>
        <p:nvSpPr>
          <p:cNvPr id="5" name="Овал 4"/>
          <p:cNvSpPr/>
          <p:nvPr/>
        </p:nvSpPr>
        <p:spPr>
          <a:xfrm>
            <a:off x="4211960" y="3501008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652120" y="3501008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932040" y="2060848"/>
            <a:ext cx="72008" cy="72008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39404"/>
          <a:stretch>
            <a:fillRect/>
          </a:stretch>
        </p:blipFill>
        <p:spPr bwMode="auto">
          <a:xfrm>
            <a:off x="3707905" y="1484784"/>
            <a:ext cx="2520279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547664" y="5949280"/>
            <a:ext cx="7344816" cy="432048"/>
          </a:xfrm>
          <a:prstGeom prst="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07704" y="1412776"/>
          <a:ext cx="7104111" cy="2921339"/>
        </p:xfrm>
        <a:graphic>
          <a:graphicData uri="http://schemas.openxmlformats.org/drawingml/2006/table">
            <a:tbl>
              <a:tblPr/>
              <a:tblGrid>
                <a:gridCol w="2368037"/>
                <a:gridCol w="2368037"/>
                <a:gridCol w="2368037"/>
              </a:tblGrid>
              <a:tr h="367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</a:t>
                      </a: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</a:t>
                      </a: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</a:tr>
              <a:tr h="24412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8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27584" y="80337"/>
            <a:ext cx="831641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Установите соответствие между графиками функций и формулами, которые их задают.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Графики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4509120"/>
          <a:ext cx="9144000" cy="1008112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10081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1)  </a:t>
                      </a:r>
                      <a:endParaRPr lang="ru-RU" sz="2800" b="1" dirty="0">
                        <a:solidFill>
                          <a:srgbClr val="008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2)  </a:t>
                      </a:r>
                      <a:endParaRPr lang="ru-RU" sz="2800" b="1" dirty="0">
                        <a:solidFill>
                          <a:srgbClr val="008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3)  </a:t>
                      </a:r>
                      <a:endParaRPr lang="ru-RU" sz="2800" b="1" dirty="0">
                        <a:solidFill>
                          <a:srgbClr val="008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4)  </a:t>
                      </a:r>
                      <a:endParaRPr lang="ru-RU" sz="2800" b="1" dirty="0">
                        <a:solidFill>
                          <a:srgbClr val="008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7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851920" y="4293096"/>
            <a:ext cx="28803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spc="50" normalizeH="0" baseline="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Формулы</a:t>
            </a:r>
            <a:endParaRPr kumimoji="0" lang="ru-RU" sz="2800" b="1" i="0" u="none" strike="noStrike" spc="50" normalizeH="0" baseline="0" dirty="0" smtClean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563888" y="5589240"/>
          <a:ext cx="2736303" cy="1234440"/>
        </p:xfrm>
        <a:graphic>
          <a:graphicData uri="http://schemas.openxmlformats.org/drawingml/2006/table">
            <a:tbl>
              <a:tblPr/>
              <a:tblGrid>
                <a:gridCol w="912101"/>
                <a:gridCol w="912101"/>
                <a:gridCol w="912101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Овал 13"/>
          <p:cNvSpPr/>
          <p:nvPr/>
        </p:nvSpPr>
        <p:spPr>
          <a:xfrm>
            <a:off x="3779912" y="6165304"/>
            <a:ext cx="576064" cy="576064"/>
          </a:xfrm>
          <a:prstGeom prst="ellipse">
            <a:avLst/>
          </a:prstGeom>
          <a:solidFill>
            <a:srgbClr val="92D050">
              <a:alpha val="52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4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644008" y="6165304"/>
            <a:ext cx="576064" cy="576064"/>
          </a:xfrm>
          <a:prstGeom prst="ellipse">
            <a:avLst/>
          </a:prstGeom>
          <a:solidFill>
            <a:srgbClr val="92D050">
              <a:alpha val="52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580112" y="6165304"/>
            <a:ext cx="576064" cy="576064"/>
          </a:xfrm>
          <a:prstGeom prst="ellipse">
            <a:avLst/>
          </a:prstGeom>
          <a:solidFill>
            <a:srgbClr val="92D050">
              <a:alpha val="52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3075" name="Рисунок 25" descr="http://sdamgia.ru/get_file?id=43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916831"/>
            <a:ext cx="2232247" cy="2327525"/>
          </a:xfrm>
          <a:prstGeom prst="rect">
            <a:avLst/>
          </a:prstGeom>
          <a:noFill/>
        </p:spPr>
      </p:pic>
      <p:pic>
        <p:nvPicPr>
          <p:cNvPr id="3074" name="Рисунок 26" descr="http://sdamgia.ru/get_file?id=435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916832"/>
            <a:ext cx="2160240" cy="2160240"/>
          </a:xfrm>
          <a:prstGeom prst="rect">
            <a:avLst/>
          </a:prstGeom>
          <a:noFill/>
        </p:spPr>
      </p:pic>
      <p:pic>
        <p:nvPicPr>
          <p:cNvPr id="3073" name="Рисунок 27" descr="http://sdamgia.ru/get_file?id=435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916832"/>
            <a:ext cx="2186425" cy="2160240"/>
          </a:xfrm>
          <a:prstGeom prst="rect">
            <a:avLst/>
          </a:prstGeom>
          <a:noFill/>
        </p:spPr>
      </p:pic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329180" y="3268980"/>
          <a:ext cx="4485640" cy="320040"/>
        </p:xfrm>
        <a:graphic>
          <a:graphicData uri="http://schemas.openxmlformats.org/drawingml/2006/table">
            <a:tbl>
              <a:tblPr/>
              <a:tblGrid>
                <a:gridCol w="1121410"/>
                <a:gridCol w="1121410"/>
                <a:gridCol w="1121410"/>
                <a:gridCol w="112141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1) 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2) 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3) 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4) 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9" name="Рисунок 28" descr="http://sdamgia.ru/formula/49/49adc1dbe0271cb9514bde0bb42c6883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5" y="4581128"/>
            <a:ext cx="1440161" cy="869063"/>
          </a:xfrm>
          <a:prstGeom prst="rect">
            <a:avLst/>
          </a:prstGeom>
          <a:noFill/>
        </p:spPr>
      </p:pic>
      <p:pic>
        <p:nvPicPr>
          <p:cNvPr id="3078" name="Рисунок 29" descr="http://sdamgia.ru/formula/33/3378d0dee3fd0791e6edfab60324919a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39" y="4776578"/>
            <a:ext cx="1036915" cy="740654"/>
          </a:xfrm>
          <a:prstGeom prst="rect">
            <a:avLst/>
          </a:prstGeom>
          <a:noFill/>
        </p:spPr>
      </p:pic>
      <p:pic>
        <p:nvPicPr>
          <p:cNvPr id="3077" name="Рисунок 30" descr="http://sdamgia.ru/formula/65/6532188ee60bde9a19a0d43f5edf13b2p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783" y="4885159"/>
            <a:ext cx="1545325" cy="416049"/>
          </a:xfrm>
          <a:prstGeom prst="rect">
            <a:avLst/>
          </a:prstGeom>
          <a:noFill/>
        </p:spPr>
      </p:pic>
      <p:pic>
        <p:nvPicPr>
          <p:cNvPr id="3076" name="Рисунок 31" descr="http://sdamgia.ru/formula/57/570201776491d89a9559514065e192fep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304" y="4838518"/>
            <a:ext cx="1080120" cy="39068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4224496"/>
          <a:ext cx="8712968" cy="150876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6057587"/>
                <a:gridCol w="265538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УТВЕРЖДЕНИЯ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ПРОМЕЖУТКИ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290" marR="34290" marT="34290" marB="34290" anchor="ctr"/>
                </a:tc>
              </a:tr>
              <a:tr h="0"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А)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функция возрастает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промежутке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Б)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функция убывает 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промежутке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1) [1;2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]        2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) [0;2]</a:t>
                      </a:r>
                    </a:p>
                    <a:p>
                      <a:pPr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3) [-1;0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]       4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) [-2;3]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290" marR="34290" marT="34290" marB="34290"/>
                </a:tc>
              </a:tr>
            </a:tbl>
          </a:graphicData>
        </a:graphic>
      </p:graphicFrame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032448" y="156696"/>
            <a:ext cx="500404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8.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На рисунке изображён график функции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= ax</a:t>
            </a:r>
            <a:r>
              <a:rPr kumimoji="0" lang="ru-RU" sz="2400" b="0" i="1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+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bx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. Установите соответствие между утверждениями и промежутками, на которых эти утверждения выполняются. Впишите в приведённую в ответе таблицу под каждой буквой соответствующую цифру.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1" name="Рисунок 32" descr="http://sdamgia.ru/get_file?id=51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1644"/>
            <a:ext cx="3816424" cy="3816424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3038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499992" y="5623560"/>
          <a:ext cx="1824202" cy="1234440"/>
        </p:xfrm>
        <a:graphic>
          <a:graphicData uri="http://schemas.openxmlformats.org/drawingml/2006/table">
            <a:tbl>
              <a:tblPr/>
              <a:tblGrid>
                <a:gridCol w="912101"/>
                <a:gridCol w="912101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4716016" y="6237312"/>
            <a:ext cx="576064" cy="576064"/>
          </a:xfrm>
          <a:prstGeom prst="ellipse">
            <a:avLst/>
          </a:prstGeom>
          <a:solidFill>
            <a:srgbClr val="C00000">
              <a:alpha val="5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3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80112" y="6237312"/>
            <a:ext cx="576064" cy="576064"/>
          </a:xfrm>
          <a:prstGeom prst="ellipse">
            <a:avLst/>
          </a:prstGeom>
          <a:solidFill>
            <a:srgbClr val="C00000">
              <a:alpha val="5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t="-11000" r="-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504" y="1772816"/>
          <a:ext cx="9036496" cy="2592288"/>
        </p:xfrm>
        <a:graphic>
          <a:graphicData uri="http://schemas.openxmlformats.org/drawingml/2006/table">
            <a:tbl>
              <a:tblPr/>
              <a:tblGrid>
                <a:gridCol w="2259124"/>
                <a:gridCol w="2259124"/>
                <a:gridCol w="2259124"/>
                <a:gridCol w="2259124"/>
              </a:tblGrid>
              <a:tr h="25922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66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</a:t>
                      </a:r>
                      <a:endParaRPr lang="ru-RU" sz="2800" b="1" dirty="0">
                        <a:solidFill>
                          <a:srgbClr val="66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66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</a:t>
                      </a:r>
                      <a:endParaRPr lang="ru-RU" sz="2800" b="1" dirty="0">
                        <a:solidFill>
                          <a:srgbClr val="66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66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 </a:t>
                      </a:r>
                      <a:endParaRPr lang="ru-RU" sz="2800" b="1" dirty="0">
                        <a:solidFill>
                          <a:srgbClr val="66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66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Г) </a:t>
                      </a:r>
                      <a:endParaRPr lang="ru-RU" sz="2800" b="1" dirty="0">
                        <a:solidFill>
                          <a:srgbClr val="66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88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2008" y="4509120"/>
          <a:ext cx="9036496" cy="70866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268113"/>
                <a:gridCol w="2268113"/>
                <a:gridCol w="2250135"/>
                <a:gridCol w="2250135"/>
              </a:tblGrid>
              <a:tr h="304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1) </a:t>
                      </a:r>
                      <a:r>
                        <a:rPr lang="ru-RU" sz="2800" dirty="0" err="1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&gt; 0, </a:t>
                      </a:r>
                      <a:r>
                        <a:rPr lang="ru-RU" sz="2800" dirty="0" err="1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&lt; 0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2)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err="1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&lt; 0, </a:t>
                      </a:r>
                      <a:r>
                        <a:rPr lang="ru-RU" sz="2800" dirty="0" err="1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&gt; 0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err="1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&gt; 0, </a:t>
                      </a:r>
                      <a:r>
                        <a:rPr lang="ru-RU" sz="2800" dirty="0" err="1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&gt; 0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cs typeface="Times New Roman" pitchFamily="18" charset="0"/>
                        </a:rPr>
                        <a:t>4)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err="1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&lt; 0, </a:t>
                      </a:r>
                      <a:r>
                        <a:rPr lang="ru-RU" sz="2800" dirty="0" err="1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800" dirty="0">
                          <a:latin typeface="Times New Roman" pitchFamily="18" charset="0"/>
                          <a:cs typeface="Times New Roman" pitchFamily="18" charset="0"/>
                        </a:rPr>
                        <a:t> &lt; 0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290" marR="34290" marT="34290" marB="34290" anchor="ctr"/>
                </a:tc>
              </a:tr>
            </a:tbl>
          </a:graphicData>
        </a:graphic>
      </p:graphicFrame>
      <p:pic>
        <p:nvPicPr>
          <p:cNvPr id="10244" name="Рисунок 34" descr="http://sdamgia.ru/docs/DE0E276E497AB3784C3FC4CC20248DC0/questions/GIA.MATH.REP.2012.12.01/xs3qvrsrc48A049877A7F8C3B43EBE84229070296_1_132196204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00808"/>
            <a:ext cx="1872208" cy="2616291"/>
          </a:xfrm>
          <a:prstGeom prst="rect">
            <a:avLst/>
          </a:prstGeom>
          <a:noFill/>
        </p:spPr>
      </p:pic>
      <p:pic>
        <p:nvPicPr>
          <p:cNvPr id="10243" name="Рисунок 35" descr="http://sdamgia.ru/docs/DE0E276E497AB3784C3FC4CC20248DC0/questions/GIA.MATH.REP.2012.12.01/xs3qvrsrc3E85AD0C244487B5485A22FD29B94393_1_132196197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1772816"/>
            <a:ext cx="1872208" cy="2448272"/>
          </a:xfrm>
          <a:prstGeom prst="rect">
            <a:avLst/>
          </a:prstGeom>
          <a:noFill/>
        </p:spPr>
      </p:pic>
      <p:pic>
        <p:nvPicPr>
          <p:cNvPr id="10242" name="Рисунок 36" descr="http://sdamgia.ru/docs/DE0E276E497AB3784C3FC4CC20248DC0/questions/GIA.MATH.REP.2012.12.01/xs3qvrsrcBB307E310627AB544A64DCEEAA6541FD_1_132196181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916832"/>
            <a:ext cx="1664595" cy="2104628"/>
          </a:xfrm>
          <a:prstGeom prst="rect">
            <a:avLst/>
          </a:prstGeom>
          <a:noFill/>
        </p:spPr>
      </p:pic>
      <p:pic>
        <p:nvPicPr>
          <p:cNvPr id="10241" name="Рисунок 37" descr="http://sdamgia.ru/docs/DE0E276E497AB3784C3FC4CC20248DC0/questions/GIA.MATH.REP.2012.12.01/xs3qvrsrc1C29E0D02DEABA814BE2B3FE2BC0867C_1_1321961725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1772816"/>
            <a:ext cx="1584176" cy="2271288"/>
          </a:xfrm>
          <a:prstGeom prst="rect">
            <a:avLst/>
          </a:prstGeom>
          <a:noFill/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51520" y="131148"/>
            <a:ext cx="8892480" cy="1569660"/>
          </a:xfrm>
          <a:prstGeom prst="rect">
            <a:avLst/>
          </a:prstGeom>
          <a:solidFill>
            <a:schemeClr val="bg1">
              <a:alpha val="82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На рисунке изображены графики функций вида 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ax</a:t>
            </a:r>
            <a:r>
              <a:rPr kumimoji="0" lang="ru-RU" sz="32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+ 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Установите соответствие между графиками и знаками коэффициентов 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 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63888" y="5589240"/>
          <a:ext cx="3312368" cy="1234440"/>
        </p:xfrm>
        <a:graphic>
          <a:graphicData uri="http://schemas.openxmlformats.org/drawingml/2006/table">
            <a:tbl>
              <a:tblPr/>
              <a:tblGrid>
                <a:gridCol w="828092"/>
                <a:gridCol w="828092"/>
                <a:gridCol w="828092"/>
                <a:gridCol w="828092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4290" marR="34290" marT="34290" marB="342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Овал 10"/>
          <p:cNvSpPr/>
          <p:nvPr/>
        </p:nvSpPr>
        <p:spPr>
          <a:xfrm>
            <a:off x="3707904" y="6237312"/>
            <a:ext cx="576064" cy="576064"/>
          </a:xfrm>
          <a:prstGeom prst="ellipse">
            <a:avLst/>
          </a:prstGeom>
          <a:solidFill>
            <a:srgbClr val="FFFF00">
              <a:alpha val="52000"/>
            </a:srgbClr>
          </a:solidFill>
          <a:ln>
            <a:solidFill>
              <a:srgbClr val="F4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4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572000" y="6237312"/>
            <a:ext cx="576064" cy="576064"/>
          </a:xfrm>
          <a:prstGeom prst="ellipse">
            <a:avLst/>
          </a:prstGeom>
          <a:solidFill>
            <a:srgbClr val="FFFF00">
              <a:alpha val="52000"/>
            </a:srgbClr>
          </a:solidFill>
          <a:ln>
            <a:solidFill>
              <a:srgbClr val="F4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64088" y="6237312"/>
            <a:ext cx="576064" cy="576064"/>
          </a:xfrm>
          <a:prstGeom prst="ellipse">
            <a:avLst/>
          </a:prstGeom>
          <a:solidFill>
            <a:srgbClr val="FFFF00">
              <a:alpha val="52000"/>
            </a:srgbClr>
          </a:solidFill>
          <a:ln>
            <a:solidFill>
              <a:srgbClr val="F4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228184" y="6237312"/>
            <a:ext cx="576064" cy="576064"/>
          </a:xfrm>
          <a:prstGeom prst="ellipse">
            <a:avLst/>
          </a:prstGeom>
          <a:solidFill>
            <a:srgbClr val="FFFF00">
              <a:alpha val="52000"/>
            </a:srgbClr>
          </a:solidFill>
          <a:ln>
            <a:solidFill>
              <a:srgbClr val="F4E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3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331640" y="2924944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956376" y="2996952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868144" y="2420888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563888" y="3789040"/>
            <a:ext cx="144016" cy="14401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363</Words>
  <Application>Microsoft Office PowerPoint</Application>
  <PresentationFormat>Экран (4:3)</PresentationFormat>
  <Paragraphs>191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Устная работа «Графики функций»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Устная работа</dc:title>
  <dc:creator>001</dc:creator>
  <cp:lastModifiedBy>001</cp:lastModifiedBy>
  <cp:revision>11</cp:revision>
  <dcterms:created xsi:type="dcterms:W3CDTF">2015-04-12T18:56:55Z</dcterms:created>
  <dcterms:modified xsi:type="dcterms:W3CDTF">2015-04-13T16:25:33Z</dcterms:modified>
</cp:coreProperties>
</file>