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8" r:id="rId4"/>
    <p:sldId id="258" r:id="rId5"/>
    <p:sldId id="279" r:id="rId6"/>
    <p:sldId id="259" r:id="rId7"/>
    <p:sldId id="260" r:id="rId8"/>
    <p:sldId id="261" r:id="rId9"/>
    <p:sldId id="262" r:id="rId10"/>
    <p:sldId id="263" r:id="rId11"/>
    <p:sldId id="264" r:id="rId12"/>
    <p:sldId id="280" r:id="rId13"/>
    <p:sldId id="265" r:id="rId14"/>
    <p:sldId id="281" r:id="rId15"/>
    <p:sldId id="266" r:id="rId16"/>
    <p:sldId id="282" r:id="rId17"/>
    <p:sldId id="267" r:id="rId18"/>
    <p:sldId id="283" r:id="rId19"/>
    <p:sldId id="284" r:id="rId20"/>
    <p:sldId id="268" r:id="rId21"/>
    <p:sldId id="269" r:id="rId22"/>
    <p:sldId id="272" r:id="rId23"/>
    <p:sldId id="273" r:id="rId24"/>
    <p:sldId id="274" r:id="rId25"/>
    <p:sldId id="275" r:id="rId26"/>
    <p:sldId id="276" r:id="rId27"/>
    <p:sldId id="277" r:id="rId28"/>
    <p:sldId id="270" r:id="rId29"/>
    <p:sldId id="271" r:id="rId30"/>
    <p:sldId id="285" r:id="rId31"/>
    <p:sldId id="286" r:id="rId32"/>
    <p:sldId id="287" r:id="rId33"/>
    <p:sldId id="288" r:id="rId34"/>
    <p:sldId id="289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18" autoAdjust="0"/>
    <p:restoredTop sz="86480" autoAdjust="0"/>
  </p:normalViewPr>
  <p:slideViewPr>
    <p:cSldViewPr>
      <p:cViewPr varScale="1">
        <p:scale>
          <a:sx n="54" d="100"/>
          <a:sy n="54" d="100"/>
        </p:scale>
        <p:origin x="-11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22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B5622-EB20-4CB2-A34B-9E2B1A80AB49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CC945-5337-4DF3-A020-4F09F5A15A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B5622-EB20-4CB2-A34B-9E2B1A80AB49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CC945-5337-4DF3-A020-4F09F5A15A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B5622-EB20-4CB2-A34B-9E2B1A80AB49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CC945-5337-4DF3-A020-4F09F5A15A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B5622-EB20-4CB2-A34B-9E2B1A80AB49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CC945-5337-4DF3-A020-4F09F5A15A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B5622-EB20-4CB2-A34B-9E2B1A80AB49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CC945-5337-4DF3-A020-4F09F5A15A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B5622-EB20-4CB2-A34B-9E2B1A80AB49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CC945-5337-4DF3-A020-4F09F5A15A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B5622-EB20-4CB2-A34B-9E2B1A80AB49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CC945-5337-4DF3-A020-4F09F5A15A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B5622-EB20-4CB2-A34B-9E2B1A80AB49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CC945-5337-4DF3-A020-4F09F5A15A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B5622-EB20-4CB2-A34B-9E2B1A80AB49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CC945-5337-4DF3-A020-4F09F5A15A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B5622-EB20-4CB2-A34B-9E2B1A80AB49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CC945-5337-4DF3-A020-4F09F5A15A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B5622-EB20-4CB2-A34B-9E2B1A80AB49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CC945-5337-4DF3-A020-4F09F5A15A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B5622-EB20-4CB2-A34B-9E2B1A80AB49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CC945-5337-4DF3-A020-4F09F5A15A3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42984"/>
            <a:ext cx="7772400" cy="3071833"/>
          </a:xfrm>
        </p:spPr>
        <p:txBody>
          <a:bodyPr>
            <a:normAutofit fontScale="90000"/>
          </a:bodyPr>
          <a:lstStyle/>
          <a:p>
            <a:r>
              <a:rPr lang="ru-RU" sz="9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ЭТИКЕТ</a:t>
            </a:r>
            <a:r>
              <a:rPr lang="ru-RU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/>
            </a:r>
            <a:br>
              <a:rPr lang="ru-RU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Внеклассное мероприятие </a:t>
            </a:r>
            <a:r>
              <a:rPr lang="ru-RU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/>
            </a:r>
            <a:br>
              <a:rPr lang="ru-RU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endParaRPr lang="ru-RU" sz="8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23528" y="5301208"/>
            <a:ext cx="3200400" cy="1248544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ru-RU" sz="1800" dirty="0" smtClean="0"/>
              <a:t>Автор Гизбрехт Юлия Владимировна</a:t>
            </a:r>
          </a:p>
          <a:p>
            <a:pPr algn="l"/>
            <a:r>
              <a:rPr lang="ru-RU" sz="1800" dirty="0" smtClean="0"/>
              <a:t>Учитель химии и биологии</a:t>
            </a:r>
          </a:p>
          <a:p>
            <a:pPr algn="l"/>
            <a:r>
              <a:rPr lang="ru-RU" sz="1800" dirty="0" smtClean="0"/>
              <a:t>МБОУ Всесвятская вечерняя (сменная) общеобразовательная школа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3"/>
            <a:ext cx="8229600" cy="2214578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«Худое дело - обидеть соседа»</a:t>
            </a:r>
          </a:p>
          <a:p>
            <a:pPr>
              <a:buNone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«От учтивых слов язык не отсохнет»</a:t>
            </a:r>
          </a:p>
          <a:p>
            <a:pPr>
              <a:buNone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«Не груби малому, не вспомянет старый».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Русские пословицы</a:t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Этикет улицы</a:t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329642" cy="5340369"/>
          </a:xfrm>
        </p:spPr>
        <p:txBody>
          <a:bodyPr/>
          <a:lstStyle/>
          <a:p>
            <a:pPr marL="0" indent="0">
              <a:buNone/>
            </a:pPr>
            <a:r>
              <a:rPr lang="ru-RU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 вы поведете себя при встрече на улице со своим знакомым?</a:t>
            </a:r>
          </a:p>
          <a:p>
            <a:pPr>
              <a:buNone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A. На ходу крикну «Привет!» или помашу рукой.</a:t>
            </a:r>
          </a:p>
          <a:p>
            <a:pPr>
              <a:buNone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Б. Захочу пообщаться, остановлюсь.</a:t>
            </a:r>
          </a:p>
          <a:p>
            <a:pPr>
              <a:buNone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B. После приветствия слегка замедлю шаг, предоставляя знакомым возможность самим проявить инициативу.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Комментарии маркиза Этикета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770984" cy="4525963"/>
          </a:xfrm>
        </p:spPr>
        <p:txBody>
          <a:bodyPr>
            <a:normAutofit/>
          </a:bodyPr>
          <a:lstStyle/>
          <a:p>
            <a:pPr marL="0" indent="439738" algn="just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В толпе лучше обойтись без бурных эмоций. И уж тем более не рекомендуется тормозить уличное движение внезапным приступом своей общительности, останавливаясь посреди тротуара. </a:t>
            </a:r>
          </a:p>
          <a:p>
            <a:pPr marL="0" indent="439738" algn="just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Кстати, если вас обогнал знакомый, он должен поздороваться первым.</a:t>
            </a:r>
          </a:p>
          <a:p>
            <a:pPr marL="0" indent="439738" algn="just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Второй вариант вполне приемлем, если вы уверены, что ваши знакомые тоже расположены к разговору. </a:t>
            </a:r>
          </a:p>
          <a:p>
            <a:pPr marL="0" indent="439738" algn="just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Третий вариант выбрали самые тактичные люди. Действительно, пусть знакомые сами решат - понять или не понять ваш намек на возможность общения.</a:t>
            </a:r>
          </a:p>
          <a:p>
            <a:pPr marL="0" indent="439738" algn="just">
              <a:buNone/>
            </a:pPr>
            <a:endParaRPr lang="ru-RU" sz="2000" dirty="0" smtClean="0">
              <a:solidFill>
                <a:schemeClr val="bg1"/>
              </a:solidFill>
            </a:endParaRPr>
          </a:p>
          <a:p>
            <a:pPr marL="0" indent="439738" algn="just">
              <a:buNone/>
            </a:pPr>
            <a:endParaRPr lang="ru-RU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76470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Вы стоите перед дверями магазина, учреждения. Люди входят и выходят. Кто кого должен пропускать?</a:t>
            </a:r>
          </a:p>
          <a:p>
            <a:pPr>
              <a:buNone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А. Всем уступать дорогу - до вечера прождешь.</a:t>
            </a:r>
          </a:p>
          <a:p>
            <a:pPr>
              <a:buNone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Б. Право первенства принадлежит входящему с улицы.</a:t>
            </a:r>
          </a:p>
          <a:p>
            <a:pPr>
              <a:buNone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В. Если я снаружи, пропущу выходящих - преимущество за ними.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Комментарии маркиза Этикета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698976" cy="4525963"/>
          </a:xfrm>
        </p:spPr>
        <p:txBody>
          <a:bodyPr/>
          <a:lstStyle/>
          <a:p>
            <a:pPr marL="0" indent="439738" algn="just"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Если не уступите дорогу, вы рискуете застрять в дверях или получить парочку увесистых тычков. </a:t>
            </a:r>
          </a:p>
          <a:p>
            <a:pPr marL="0" indent="439738" algn="just"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Тамбур не рассчитан на скопление народа. Поэтому сначала пропустите выходящих - преимущество за ними.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Навстречу идет «сладкая парочка»: молодой человек прихлебывает на ходу пиво из банки, его спутница смачно грызет семечки. Что вы думаете об их поведении?</a:t>
            </a:r>
          </a:p>
          <a:p>
            <a:pPr>
              <a:buNone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A. Нормальное поведение. Мы сами так делаем.</a:t>
            </a:r>
          </a:p>
          <a:p>
            <a:pPr>
              <a:buNone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Б. Вообще-то, это неправильно, но позволительно: сейчас все так себя ведут.</a:t>
            </a:r>
          </a:p>
          <a:p>
            <a:pPr>
              <a:buNone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B. Это дурной тон.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Комментарии маркиза Этикета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626968" cy="4525963"/>
          </a:xfrm>
        </p:spPr>
        <p:txBody>
          <a:bodyPr/>
          <a:lstStyle/>
          <a:p>
            <a:pPr marL="0" indent="439738" algn="just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Не стоит перенимать скверные манеры, которые навязывает нам телереклама. </a:t>
            </a:r>
          </a:p>
          <a:p>
            <a:pPr marL="0" indent="439738" algn="just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С точки зрения этикета подобное поведение считается верхом неприличия. Неужели трудно отыскать спокойный уголок?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переполненный автобус заходит пожилой человек. Ваша реакция?</a:t>
            </a:r>
          </a:p>
          <a:p>
            <a:pPr>
              <a:buNone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A. Останусь сидеть. Неизвестно, кто из нас больше устал за день.</a:t>
            </a:r>
          </a:p>
          <a:p>
            <a:pPr>
              <a:buNone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Б. Если рядом развалился крепкий мужчина или подросток, попрошу его уступить место.</a:t>
            </a:r>
          </a:p>
          <a:p>
            <a:pPr>
              <a:buNone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B. Предложу свое место.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Комментарии маркиза Этикета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546848" cy="4525963"/>
          </a:xfrm>
        </p:spPr>
        <p:txBody>
          <a:bodyPr>
            <a:normAutofit/>
          </a:bodyPr>
          <a:lstStyle/>
          <a:p>
            <a:pPr marL="0" indent="352425" algn="just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Воспитанные люди должны уступить место, а вежливость за чужой счет не является признаком воспитанности. 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lvl="0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Русские пословицы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«В чужом доме не будь приметлив, а будь приветлив»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«Потчевать почуй, а неволить не воль»,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«К обедне ходят по звону, а к обеду по зову»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«Где рады, там не учащай, а где не рады, век не бывай!»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«В гости ходить - надо и к себе водить»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«Умей в гости звать, умей и встречать»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«Приехал - не здоровался, уехал - не простился»  - говорили о невежливом госте.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«У него гостят четыре угла, он сам себе рад»-обсуждали негостеприимного человека.</a:t>
            </a: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857232"/>
            <a:ext cx="8229600" cy="4525963"/>
          </a:xfrm>
          <a:effectLst>
            <a:innerShdw blurRad="114300">
              <a:prstClr val="black"/>
            </a:innerShdw>
          </a:effectLst>
        </p:spPr>
        <p:txBody>
          <a:bodyPr/>
          <a:lstStyle/>
          <a:p>
            <a:pPr marL="0" indent="0">
              <a:buNone/>
            </a:pPr>
            <a: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  <a:ea typeface="Times New Roman"/>
              </a:rPr>
              <a:t>Цели: 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  <a:ea typeface="Times New Roman"/>
              </a:rPr>
              <a:t>воспитание культуры поведения, вежливого, уважительного отношения к людям; 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  <a:ea typeface="Times New Roman"/>
              </a:rPr>
              <a:t>развитие творческого оригинального мышления, сообразительности, чувства юмора, интереса к культуре человека.</a:t>
            </a:r>
          </a:p>
          <a:p>
            <a:pPr>
              <a:buNone/>
            </a:pP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Рисунок 3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6296" y="4653136"/>
            <a:ext cx="1453902" cy="16367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Вы пришли к приятелю в гости, а он празднует день рождения. Как Вы поступите?</a:t>
            </a:r>
          </a:p>
          <a:p>
            <a:pPr>
              <a:buNone/>
            </a:pPr>
            <a:r>
              <a:rPr lang="ru-RU" sz="3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A. Извинитесь и уйдёте.</a:t>
            </a:r>
          </a:p>
          <a:p>
            <a:pPr>
              <a:buNone/>
            </a:pPr>
            <a:r>
              <a:rPr lang="ru-RU" sz="3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Б. Поздравите именинника, извинитесь и, если пригласят, останетесь.</a:t>
            </a:r>
          </a:p>
          <a:p>
            <a:pPr>
              <a:buNone/>
            </a:pPr>
            <a:r>
              <a:rPr lang="ru-RU" sz="3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B. Сделаете приятелям выговор, что не известили Вас заранее, и пообещаете купить подарок завтра, прежде чем принять приглашение.</a:t>
            </a:r>
          </a:p>
          <a:p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67544" y="260649"/>
            <a:ext cx="8229600" cy="9361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Этикет в гостях.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 Вам в гости пришел приятель, который не нравится Вашим родителям. Как следует поступить?</a:t>
            </a:r>
          </a:p>
          <a:p>
            <a:pPr>
              <a:buNone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A. Честно скажете, что родители против его посещений.</a:t>
            </a:r>
          </a:p>
          <a:p>
            <a:pPr>
              <a:buNone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Б. Не пустите его дальше порога и побыстрее распрощаетесь.</a:t>
            </a:r>
          </a:p>
          <a:p>
            <a:pPr>
              <a:buNone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B. Предложите сходить куда-нибудь, где можно пообщаться.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7"/>
            <a:ext cx="8229600" cy="51845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Вы пришли в гости и увидели, что там находится неприятный Вам человек. </a:t>
            </a:r>
            <a:r>
              <a:rPr lang="ru-RU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Ваи</a:t>
            </a:r>
            <a: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действия.</a:t>
            </a:r>
          </a:p>
          <a:p>
            <a:pPr marL="0" indent="0">
              <a:buNone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A. Будете делать вид, что этого человека вовсе нет.</a:t>
            </a:r>
          </a:p>
          <a:p>
            <a:pPr marL="0" indent="0">
              <a:buNone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Б. Найдёте подходящий предлог, чтобы поскорее уйти.</a:t>
            </a:r>
          </a:p>
          <a:p>
            <a:pPr marL="0" indent="0">
              <a:buNone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B. По Вашему нейтральному поведению никто и не догадается, что между вами плохие отношения.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Представьте себе, что в компании товарищей Вы рассказываете какую-нибудь историю, а Вас не слушают, перебивают. Как Вы поступите?</a:t>
            </a:r>
          </a:p>
          <a:p>
            <a:pPr marL="0" indent="0">
              <a:buNone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A. Попросите не мешать Вам рассказывать.</a:t>
            </a:r>
          </a:p>
          <a:p>
            <a:pPr marL="0" indent="0">
              <a:buNone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Б. Спрошу, продолжать ли Вам рассказывать.</a:t>
            </a:r>
          </a:p>
          <a:p>
            <a:pPr marL="0" indent="0">
              <a:buNone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B. Перестанете рассказывать.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Представьте себе, что Ваш приятель пришел к Вам в гости и нечаянно сел на торт. </a:t>
            </a:r>
          </a:p>
          <a:p>
            <a:pPr marL="0" indent="0">
              <a:buNone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Торт или приятеля Вам будет жалко? </a:t>
            </a:r>
          </a:p>
          <a:p>
            <a:pPr marL="0" indent="0">
              <a:buNone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Что Вы предпочитаете в этом случае? (Оценивается остроумие и находчивость).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85000" lnSpcReduction="10000"/>
          </a:bodyPr>
          <a:lstStyle/>
          <a:p>
            <a:pPr marL="0" indent="352425" algn="just">
              <a:buNone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Более двухсот лет тому назад были разработаны и приняты правила приличного поведения за столом. </a:t>
            </a:r>
          </a:p>
          <a:p>
            <a:pPr marL="0" indent="352425" algn="just">
              <a:buNone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Оригинальный способ сервировки был в ходу при королевских дворах в Средние века. Во время торжественных обедов пажи въезжали верхом на лошадях в зал и подавали гостям миски с едой прямо с седла, а остатки трапезы бросали собакам. А жирные руки вытирали прямо о шкуры собак. Позднее понятия о приличиях изменились, и появились салфетки. Кому же теперь захочется, чтобы об любимую собаку вытерли руки?! </a:t>
            </a:r>
          </a:p>
          <a:p>
            <a:pPr marL="0" indent="352425" algn="just">
              <a:buNone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 вот древние римляне были культурнее. Они уже использовали салфетки.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Маркиза Этикета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482952" cy="4525963"/>
          </a:xfrm>
        </p:spPr>
        <p:txBody>
          <a:bodyPr>
            <a:normAutofit fontScale="92500" lnSpcReduction="20000"/>
          </a:bodyPr>
          <a:lstStyle/>
          <a:p>
            <a:pPr marL="0" indent="352425" algn="just">
              <a:buNone/>
            </a:pPr>
            <a:r>
              <a:rPr lang="ru-RU" dirty="0" smtClean="0">
                <a:solidFill>
                  <a:schemeClr val="bg1"/>
                </a:solidFill>
              </a:rPr>
              <a:t>Несколько правил поведения за столом.</a:t>
            </a:r>
          </a:p>
          <a:p>
            <a:pPr marL="0" indent="352425" algn="just">
              <a:buNone/>
            </a:pPr>
            <a:r>
              <a:rPr lang="ru-RU" dirty="0" smtClean="0">
                <a:solidFill>
                  <a:schemeClr val="bg1"/>
                </a:solidFill>
              </a:rPr>
              <a:t>1. Когда все гости в сборе, хозяйка приглашает их к столу, сама проходит и садится первая, но есть она может начать тогда, когда начнут есть гости. За стол сначала садятся женщины, затем мужчины, молодые люди садятся после всех.</a:t>
            </a:r>
          </a:p>
          <a:p>
            <a:pPr marL="0" indent="352425" algn="just">
              <a:buNone/>
            </a:pP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5482952" cy="5145435"/>
          </a:xfrm>
        </p:spPr>
        <p:txBody>
          <a:bodyPr/>
          <a:lstStyle/>
          <a:p>
            <a:pPr marL="0" indent="439738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2. Если вам хозяйка предлагает пересесть на другое место, пересядьте, не выражая неудовольствия.</a:t>
            </a:r>
          </a:p>
          <a:p>
            <a:pPr marL="0" indent="439738">
              <a:buNone/>
            </a:pPr>
            <a:endParaRPr lang="ru-RU" sz="2800" dirty="0" smtClean="0">
              <a:solidFill>
                <a:schemeClr val="bg1"/>
              </a:solidFill>
            </a:endParaRPr>
          </a:p>
          <a:p>
            <a:pPr marL="0" indent="439738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3. Мужчина должен уделить внимание в первую очередь своей соседке, стараясь предупредить ее желания и следить, чтобы она ни в чем не нуждалась.</a:t>
            </a:r>
          </a:p>
          <a:p>
            <a:pPr marL="0" indent="0">
              <a:buNone/>
            </a:pP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5482952" cy="5649491"/>
          </a:xfrm>
        </p:spPr>
        <p:txBody>
          <a:bodyPr>
            <a:normAutofit fontScale="92500"/>
          </a:bodyPr>
          <a:lstStyle/>
          <a:p>
            <a:pPr marL="0" indent="352425" algn="just">
              <a:buNone/>
            </a:pPr>
            <a:r>
              <a:rPr lang="ru-RU" sz="3000" dirty="0" smtClean="0">
                <a:solidFill>
                  <a:schemeClr val="bg1"/>
                </a:solidFill>
              </a:rPr>
              <a:t>4. Если соседка затрудняется, куда поставить пустую тарелку или чашку, помогите ей, но опять-таки не тянитесь через сидящих рядом, а попросите передать. Подавая ложку, вилку или нож, держите их в месте соединения с рукояткой и повернутыми рукояткой к тому, кому вы их подаете. Передавая чашку для первой порции чая, оставьте ее на блюдце. Горячую чашку легче будет вернуть вам обратно.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5194920" cy="5649491"/>
          </a:xfrm>
        </p:spPr>
        <p:txBody>
          <a:bodyPr/>
          <a:lstStyle/>
          <a:p>
            <a:pPr marL="0" indent="352425" algn="just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5. Хлеб следует передавать не отдельными кусочками, а на хлебнице. </a:t>
            </a:r>
          </a:p>
          <a:p>
            <a:pPr marL="0" indent="352425" algn="just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Не стоит около себя делать запасы хлеба, лучше ограничиться кусочком черного и белого хлеба, а для желающих хлебницу снова передают по кругу. </a:t>
            </a:r>
          </a:p>
          <a:p>
            <a:pPr marL="0" indent="352425" algn="just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Не лишайте друг друга удовольствия лишний раз оказать знаки внимания.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Times New Roman"/>
                <a:cs typeface="Times New Roman"/>
              </a:rPr>
              <a:t>Что такое этикет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/>
                <a:cs typeface="Times New Roman"/>
              </a:rPr>
              <a:t/>
            </a:r>
            <a:b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Times New Roman"/>
              </a:rPr>
              <a:t>Этикет 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Times New Roman"/>
              </a:rPr>
              <a:t>– это составная часть внешней культуры общества, это своеобразный ритуал, который выражается в детально разработанных правилах поведения, организующих жизнь общества. </a:t>
            </a:r>
            <a:endParaRPr lang="ru-RU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Times New Roman"/>
              </a:rPr>
              <a:t>«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Times New Roman"/>
              </a:rPr>
              <a:t>Словарь по этике» определяет это понятие так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Times New Roman"/>
              </a:rPr>
              <a:t>:</a:t>
            </a:r>
          </a:p>
          <a:p>
            <a:pPr marL="0" indent="0">
              <a:buNone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Times New Roman"/>
              </a:rPr>
              <a:t> 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Times New Roman"/>
              </a:rPr>
              <a:t>«Этикет (фр. </a:t>
            </a:r>
            <a:r>
              <a:rPr lang="ru-RU" sz="2800" b="1" i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Times New Roman"/>
              </a:rPr>
              <a:t>etiquette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Times New Roman"/>
              </a:rPr>
              <a:t> – ярлык, этикетка) – совокупность правил поведения, касающихся внешнего проявления отношения к людям (обхождение с окружающими, формы обращения и приветствий, поведение в общественных местах, манеры и одежда)» 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0554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5482952" cy="5577483"/>
          </a:xfrm>
        </p:spPr>
        <p:txBody>
          <a:bodyPr>
            <a:normAutofit/>
          </a:bodyPr>
          <a:lstStyle/>
          <a:p>
            <a:pPr marL="0" indent="439738" algn="just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6. Первыми из-за стола встают хозяева, а гости - только по приглашению хозяйки и лишь тогда, когда она встала.</a:t>
            </a:r>
          </a:p>
          <a:p>
            <a:pPr marL="0" indent="439738" algn="just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Поднимаясь из-за стола, мужчина должен, отодвинув стул, помочь женщине встать и подождать стоя, пока она отойдет. После этого мужчины могут посидеть еще с хозяином и продолжить начатую беседу.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363272" cy="5361459"/>
          </a:xfrm>
        </p:spPr>
        <p:txBody>
          <a:bodyPr/>
          <a:lstStyle/>
          <a:p>
            <a:pPr marL="0" indent="0" algn="just">
              <a:buNone/>
            </a:pP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Мало кто задумывается над тем, какое это психологически сложное и важное дело - выбрать и правильно подобрать подарок. </a:t>
            </a:r>
          </a:p>
          <a:p>
            <a:pPr marL="0" indent="0" algn="just">
              <a:buNone/>
            </a:pP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Предоставляем слово маркизу Этикету.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78098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Искусство дарить и принимать подарки.</a:t>
            </a:r>
            <a:b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5482952" cy="5001419"/>
          </a:xfrm>
        </p:spPr>
        <p:txBody>
          <a:bodyPr>
            <a:noAutofit/>
          </a:bodyPr>
          <a:lstStyle/>
          <a:p>
            <a:pPr marL="0" indent="352425" algn="just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1. При выборе подарка нельзя руководствоваться исключительно своими вкусами и склонностями.</a:t>
            </a:r>
          </a:p>
          <a:p>
            <a:pPr marL="0" indent="352425" algn="just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2. Все подарки, за исключением цветов, рекомендуется преподносить в упаковке.</a:t>
            </a:r>
          </a:p>
          <a:p>
            <a:pPr marL="0" indent="352425" algn="just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3. При вручении подарка всякие комментарии о его ценности, трудностях, связанных с его покупкой, или о каких-нибудь изъянах подарка излишни.</a:t>
            </a:r>
          </a:p>
          <a:p>
            <a:pPr marL="0" indent="0" algn="just">
              <a:buNone/>
            </a:pP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5554960" cy="5577483"/>
          </a:xfrm>
        </p:spPr>
        <p:txBody>
          <a:bodyPr>
            <a:normAutofit fontScale="85000" lnSpcReduction="20000"/>
          </a:bodyPr>
          <a:lstStyle/>
          <a:p>
            <a:pPr marL="0" indent="263525">
              <a:lnSpc>
                <a:spcPct val="120000"/>
              </a:lnSpc>
              <a:buNone/>
            </a:pPr>
            <a:r>
              <a:rPr lang="ru-RU" sz="3000" dirty="0" smtClean="0">
                <a:solidFill>
                  <a:schemeClr val="bg1"/>
                </a:solidFill>
              </a:rPr>
              <a:t>4. Вручение подарка сопровождают добрыми пожеланиями и улыбкой.</a:t>
            </a:r>
          </a:p>
          <a:p>
            <a:pPr marL="0" indent="263525">
              <a:lnSpc>
                <a:spcPct val="120000"/>
              </a:lnSpc>
              <a:buNone/>
            </a:pPr>
            <a:r>
              <a:rPr lang="ru-RU" sz="3000" dirty="0" smtClean="0">
                <a:solidFill>
                  <a:schemeClr val="bg1"/>
                </a:solidFill>
              </a:rPr>
              <a:t>5. Принимать подарок всегда нужно с благодарностью, даже если эта вещь не нужна или в доме есть аналогичная.</a:t>
            </a:r>
          </a:p>
          <a:p>
            <a:pPr marL="0" indent="263525">
              <a:lnSpc>
                <a:spcPct val="120000"/>
              </a:lnSpc>
              <a:buNone/>
            </a:pPr>
            <a:r>
              <a:rPr lang="ru-RU" sz="3000" dirty="0" smtClean="0">
                <a:solidFill>
                  <a:schemeClr val="bg1"/>
                </a:solidFill>
              </a:rPr>
              <a:t>6. Полученные в подарок фрукты, конфеты предлагают всем присутствующим.</a:t>
            </a:r>
          </a:p>
          <a:p>
            <a:pPr marL="0" indent="263525">
              <a:lnSpc>
                <a:spcPct val="120000"/>
              </a:lnSpc>
              <a:buNone/>
            </a:pPr>
            <a:r>
              <a:rPr lang="ru-RU" sz="3000" dirty="0" smtClean="0">
                <a:solidFill>
                  <a:schemeClr val="bg1"/>
                </a:solidFill>
              </a:rPr>
              <a:t>7. Если подарок, врученный очень близким людям, оказался неудачным, можно предложить обменять его.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5554960" cy="5793507"/>
          </a:xfrm>
        </p:spPr>
        <p:txBody>
          <a:bodyPr>
            <a:normAutofit fontScale="85000" lnSpcReduction="10000"/>
          </a:bodyPr>
          <a:lstStyle/>
          <a:p>
            <a:pPr marL="0" indent="352425">
              <a:buNone/>
            </a:pPr>
            <a:r>
              <a:rPr lang="ru-RU" dirty="0" smtClean="0">
                <a:solidFill>
                  <a:schemeClr val="bg1"/>
                </a:solidFill>
              </a:rPr>
              <a:t>8. При отказе от подарка подчеркивают признательность за внимание и мотивируют свой отказ (принять подарок неприлично или он очень ценен).</a:t>
            </a:r>
          </a:p>
          <a:p>
            <a:pPr marL="0" indent="352425">
              <a:buNone/>
            </a:pPr>
            <a:r>
              <a:rPr lang="ru-RU" dirty="0" smtClean="0">
                <a:solidFill>
                  <a:schemeClr val="bg1"/>
                </a:solidFill>
              </a:rPr>
              <a:t>9. Цветы относятся к таким подаркам, которые всегда уместны. Подходящие для подарка цветы выбирают очень тщательно.</a:t>
            </a:r>
          </a:p>
          <a:p>
            <a:pPr marL="0" indent="352425">
              <a:buNone/>
            </a:pPr>
            <a:r>
              <a:rPr lang="ru-RU" dirty="0" smtClean="0">
                <a:solidFill>
                  <a:schemeClr val="bg1"/>
                </a:solidFill>
              </a:rPr>
              <a:t>10. В Эстонии принято дарить четное количество цветов, у нас же - нечетное, а четное приносят на поминки или же в день похорон.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Из истории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Правила этикета возникли в глубокой древности как удобные и разумные формы общения.</a:t>
            </a:r>
          </a:p>
          <a:p>
            <a:pPr marL="0" indent="0">
              <a:buNone/>
            </a:pPr>
            <a:r>
              <a:rPr lang="ru-RU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Этикет может значительно отличаться в разных условиях, в зависимости от конкретной эпохи и культурной среды.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Виды этикета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480"/>
              </a:spcBef>
              <a:spcAft>
                <a:spcPts val="600"/>
              </a:spcAft>
            </a:pPr>
            <a:r>
              <a:rPr lang="ru-RU" sz="28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ea typeface="Times New Roman"/>
                <a:cs typeface="Times New Roman"/>
              </a:rPr>
              <a:t>ситуационный и профессиональный, </a:t>
            </a:r>
            <a:endParaRPr lang="ru-RU" sz="2800" b="1" i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/>
              <a:ea typeface="Times New Roman"/>
              <a:cs typeface="Times New Roman"/>
            </a:endParaRPr>
          </a:p>
          <a:p>
            <a:pPr>
              <a:spcBef>
                <a:spcPts val="480"/>
              </a:spcBef>
              <a:spcAft>
                <a:spcPts val="600"/>
              </a:spcAft>
            </a:pPr>
            <a:r>
              <a:rPr lang="ru-RU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ea typeface="Times New Roman"/>
                <a:cs typeface="Times New Roman"/>
              </a:rPr>
              <a:t>светский </a:t>
            </a:r>
            <a:r>
              <a:rPr lang="ru-RU" sz="28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ea typeface="Times New Roman"/>
                <a:cs typeface="Times New Roman"/>
              </a:rPr>
              <a:t>и </a:t>
            </a:r>
            <a:r>
              <a:rPr lang="ru-RU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ea typeface="Times New Roman"/>
                <a:cs typeface="Times New Roman"/>
              </a:rPr>
              <a:t>деловой</a:t>
            </a:r>
          </a:p>
          <a:p>
            <a:pPr marL="0" indent="0">
              <a:spcBef>
                <a:spcPts val="480"/>
              </a:spcBef>
              <a:spcAft>
                <a:spcPts val="600"/>
              </a:spcAft>
              <a:buNone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ea typeface="Times New Roman"/>
                <a:cs typeface="Times New Roman"/>
              </a:rPr>
              <a:t>хотя 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ea typeface="Times New Roman"/>
                <a:cs typeface="Times New Roman"/>
              </a:rPr>
              <a:t>чётких границ между ними зачастую провести невозможно, так как правила различных разделов этикета повторяются, включают правила других разделов (иногда немного изменённые), исходят из основных норм поведения.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5918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Древнем Китае насчитывалось около тридцати тысяч церемоний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7543824" cy="3543312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 постучаться в дом; </a:t>
            </a:r>
          </a:p>
          <a:p>
            <a: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 войти;</a:t>
            </a:r>
          </a:p>
          <a:p>
            <a: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 встать; </a:t>
            </a:r>
          </a:p>
          <a:p>
            <a: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 сесть;</a:t>
            </a:r>
          </a:p>
          <a:p>
            <a: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 взять чашку с чаем   и т.п.</a:t>
            </a:r>
            <a:endParaRPr lang="ru-RU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5214942" y="1643050"/>
            <a:ext cx="3571900" cy="19288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</a:t>
            </a:r>
            <a:endParaRPr kumimoji="0" lang="ru-RU" sz="4800" b="1" i="0" u="none" strike="noStrike" kern="1200" normalizeH="0" baseline="0" noProof="0" dirty="0" smtClean="0">
              <a:ln w="11430"/>
              <a:gradFill flip="none"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1"/>
                <a:tileRect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Японии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4525963"/>
          </a:xfrm>
        </p:spPr>
        <p:txBody>
          <a:bodyPr>
            <a:normAutofit/>
          </a:bodyPr>
          <a:lstStyle/>
          <a:p>
            <a:r>
              <a:rPr lang="ru-RU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когда за столом собираются несколько человек, все точно знают, где должен сидеть каждый, даже иностранный гость;</a:t>
            </a:r>
          </a:p>
          <a:p>
            <a:r>
              <a:rPr lang="ru-RU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своеобразны  правила хорошего тона: </a:t>
            </a:r>
          </a:p>
          <a:p>
            <a:pPr>
              <a:buNone/>
            </a:pPr>
            <a:r>
              <a:rPr lang="ru-RU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заметив знакомого, японец замирает, затем как бы переламывается в пояснице, ладони его вытянутых рук скользят вниз по коленям. Выпрямляться первым невежливо, и кланяющимся приходится зорко следить друг за другом.</a:t>
            </a:r>
          </a:p>
          <a:p>
            <a:endParaRPr lang="ru-RU" sz="2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r>
              <a:rPr lang="ru-RU" sz="2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Токийские газеты подсчитали, что каждый служащий ежедневно отвешивает таких официальных поклонов в среднем 36 раз, агент торговой фирмы 123 раза, девушка у эскалатора в универмаге 2560 раз.</a:t>
            </a:r>
          </a:p>
          <a:p>
            <a:pPr>
              <a:buNone/>
            </a:pP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России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539750" algn="just">
              <a:buNone/>
            </a:pP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XVI веке появился сборник под названием «Домострой», ценнейший памятник средневековой культуры  - регламент жизни средневекового человека, ее хозяйственную, религиозную и семейную стороны, основанный на христианской морали рассказывал о том, что значит быть нравственным, давал хозяйственные советы, рекомендовал рецепты народной медицины.</a:t>
            </a:r>
          </a:p>
          <a:p>
            <a:pPr marL="0" indent="539750" algn="just">
              <a:buNone/>
            </a:pPr>
            <a:endParaRPr lang="ru-RU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539750" algn="just">
              <a:buNone/>
            </a:pPr>
            <a:r>
              <a:rPr lang="ru-RU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Считалось, если человек Богу угоден, чист и нравственен, то он всегда будет поступать правильно.</a:t>
            </a:r>
          </a:p>
          <a:p>
            <a:pPr marL="0" indent="539750" algn="just">
              <a:buNone/>
            </a:pPr>
            <a:endParaRPr lang="ru-RU" sz="2400" b="1" dirty="0" smtClean="0">
              <a:solidFill>
                <a:srgbClr val="920000"/>
              </a:solidFill>
            </a:endParaRPr>
          </a:p>
          <a:p>
            <a:pPr marL="0" indent="539750" algn="just">
              <a:buNone/>
            </a:pPr>
            <a:endParaRPr lang="ru-RU" sz="2400" b="1" dirty="0">
              <a:solidFill>
                <a:srgbClr val="92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2500" lnSpcReduction="10000"/>
          </a:bodyPr>
          <a:lstStyle/>
          <a:p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XIX веке в России издавались многочисленные сборники правил, советов и наставлений для разных случаев жизни: как принято в светском обществе держать себя на крестинах, свадьбах, юбилеях, обедах, вечерах, раутах, на прогулке, в театре и т. д.</a:t>
            </a:r>
          </a:p>
          <a:p>
            <a:pPr>
              <a:buNone/>
            </a:pPr>
            <a:endParaRPr lang="ru-RU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r>
              <a:rPr lang="ru-RU" sz="2400" b="1" i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Некоторые названия этих изданий: </a:t>
            </a:r>
          </a:p>
          <a:p>
            <a:pPr marL="0" indent="539750">
              <a:buNone/>
            </a:pP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«Светская жизнь и этикет», </a:t>
            </a:r>
          </a:p>
          <a:p>
            <a:pPr marL="0" indent="539750">
              <a:buNone/>
            </a:pP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«Джентльмен. Настольная книга изящного мужчины»,</a:t>
            </a:r>
          </a:p>
          <a:p>
            <a:pPr marL="0" indent="539750">
              <a:buNone/>
            </a:pP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«Для молодых модных господ», </a:t>
            </a:r>
          </a:p>
          <a:p>
            <a:pPr marL="0" indent="539750">
              <a:buNone/>
            </a:pP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«Искусство нравиться дамам и молодым девицам».</a:t>
            </a:r>
          </a:p>
          <a:p>
            <a:pPr marL="0" indent="0">
              <a:buNone/>
            </a:pPr>
            <a:endParaRPr lang="ru-RU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r>
              <a:rPr lang="ru-RU" sz="2400" b="1" i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книгах были приложения: </a:t>
            </a:r>
          </a:p>
          <a:p>
            <a:pPr marL="2160588" indent="-1620838">
              <a:buNone/>
            </a:pP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дуэльный кодекс; </a:t>
            </a:r>
          </a:p>
          <a:p>
            <a:pPr marL="2160588" indent="-1620838">
              <a:buNone/>
            </a:pP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образцы разговоров и писем; </a:t>
            </a:r>
          </a:p>
          <a:p>
            <a:pPr marL="2160588" indent="-1620838">
              <a:buNone/>
            </a:pP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советы, как выбрать богатую невесту и др.</a:t>
            </a:r>
          </a:p>
          <a:p>
            <a:pPr marL="0" indent="0">
              <a:buNone/>
            </a:pPr>
            <a:endParaRPr lang="ru-RU" sz="2400" b="1" dirty="0">
              <a:solidFill>
                <a:srgbClr val="92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1740</Words>
  <Application>Microsoft Office PowerPoint</Application>
  <PresentationFormat>Экран (4:3)</PresentationFormat>
  <Paragraphs>138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Тема Office</vt:lpstr>
      <vt:lpstr>ЭТИКЕТ Внеклассное мероприятие  </vt:lpstr>
      <vt:lpstr>Слайд 2</vt:lpstr>
      <vt:lpstr>Что такое этикет </vt:lpstr>
      <vt:lpstr>Из истории</vt:lpstr>
      <vt:lpstr>Виды этикета</vt:lpstr>
      <vt:lpstr>В Древнем Китае насчитывалось около тридцати тысяч церемоний</vt:lpstr>
      <vt:lpstr>В Японии</vt:lpstr>
      <vt:lpstr>В России</vt:lpstr>
      <vt:lpstr>Слайд 9</vt:lpstr>
      <vt:lpstr>Русские пословицы </vt:lpstr>
      <vt:lpstr> Этикет улицы </vt:lpstr>
      <vt:lpstr>Комментарии маркиза Этикета</vt:lpstr>
      <vt:lpstr>Слайд 13</vt:lpstr>
      <vt:lpstr>Комментарии маркиза Этикета</vt:lpstr>
      <vt:lpstr>Слайд 15</vt:lpstr>
      <vt:lpstr>Комментарии маркиза Этикета</vt:lpstr>
      <vt:lpstr>Слайд 17</vt:lpstr>
      <vt:lpstr>Комментарии маркиза Этикета</vt:lpstr>
      <vt:lpstr>Русские пословицы</vt:lpstr>
      <vt:lpstr>Слайд 20</vt:lpstr>
      <vt:lpstr>Слайд 21</vt:lpstr>
      <vt:lpstr>Слайд 22</vt:lpstr>
      <vt:lpstr>Слайд 23</vt:lpstr>
      <vt:lpstr>Слайд 24</vt:lpstr>
      <vt:lpstr>Слайд 25</vt:lpstr>
      <vt:lpstr>Маркиза Этикета</vt:lpstr>
      <vt:lpstr>Слайд 27</vt:lpstr>
      <vt:lpstr>Слайд 28</vt:lpstr>
      <vt:lpstr>Слайд 29</vt:lpstr>
      <vt:lpstr>Слайд 30</vt:lpstr>
      <vt:lpstr>Слайд 31</vt:lpstr>
      <vt:lpstr>Искусство дарить и принимать подарки. </vt:lpstr>
      <vt:lpstr>Слайд 33</vt:lpstr>
      <vt:lpstr>Слайд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ЭТИКЕТ Внеклассное мероприятие</dc:title>
  <dc:creator>УПК</dc:creator>
  <cp:lastModifiedBy>Windows 7</cp:lastModifiedBy>
  <cp:revision>30</cp:revision>
  <dcterms:created xsi:type="dcterms:W3CDTF">2013-11-15T05:25:56Z</dcterms:created>
  <dcterms:modified xsi:type="dcterms:W3CDTF">2015-04-09T13:54:03Z</dcterms:modified>
</cp:coreProperties>
</file>