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59" r:id="rId5"/>
    <p:sldId id="261" r:id="rId6"/>
    <p:sldId id="262" r:id="rId7"/>
    <p:sldId id="267" r:id="rId8"/>
    <p:sldId id="280" r:id="rId9"/>
    <p:sldId id="264" r:id="rId10"/>
    <p:sldId id="265" r:id="rId11"/>
    <p:sldId id="268" r:id="rId12"/>
    <p:sldId id="271" r:id="rId13"/>
    <p:sldId id="274" r:id="rId14"/>
    <p:sldId id="276" r:id="rId15"/>
    <p:sldId id="269" r:id="rId16"/>
    <p:sldId id="272" r:id="rId17"/>
    <p:sldId id="275" r:id="rId18"/>
    <p:sldId id="277" r:id="rId19"/>
    <p:sldId id="270" r:id="rId20"/>
    <p:sldId id="273" r:id="rId21"/>
    <p:sldId id="279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1A9BD96-8BB4-4411-BBF6-31BF707F0BD8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4CB404D-B3B4-4592-82BD-95249B43F6E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062" y="188640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i="1" dirty="0">
                <a:latin typeface="Gabriola" pitchFamily="82" charset="0"/>
                <a:cs typeface="Cordia New" pitchFamily="34" charset="-34"/>
              </a:rPr>
              <a:t>«Истинное предназначение математики заключается не только в решении абстрактных задач, но и в умение применять на практике, и только тогда она выполняет свое основное предназначение - как средство познания»                                                                                              Ш. </a:t>
            </a:r>
            <a:r>
              <a:rPr lang="ru-RU" sz="4000" i="1" dirty="0" err="1">
                <a:latin typeface="Gabriola" pitchFamily="82" charset="0"/>
                <a:cs typeface="Cordia New" pitchFamily="34" charset="-34"/>
              </a:rPr>
              <a:t>Музенитов</a:t>
            </a:r>
            <a:endParaRPr lang="ru-RU" sz="4000" dirty="0">
              <a:latin typeface="Gabriola" pitchFamily="82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30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 </a:t>
            </a:r>
            <a:endParaRPr lang="ru-RU" sz="4000" i="1" dirty="0"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0334" y="242432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/>
              <a:t>В бизнес-план должны быть включены следующие расходы:</a:t>
            </a:r>
            <a:endParaRPr lang="ru-RU" sz="2800" b="1" u="sng" dirty="0"/>
          </a:p>
          <a:p>
            <a:r>
              <a:rPr lang="ru-RU" sz="2800" i="1" dirty="0"/>
              <a:t> 1.      Закупка стройматериалов на выгодных условиях.</a:t>
            </a:r>
            <a:endParaRPr lang="ru-RU" sz="2800" dirty="0"/>
          </a:p>
          <a:p>
            <a:r>
              <a:rPr lang="ru-RU" sz="2800" i="1" dirty="0"/>
              <a:t>2.     Дёшево арендовать легковой автомобиль на сутки.</a:t>
            </a:r>
            <a:endParaRPr lang="ru-RU" sz="2800" dirty="0"/>
          </a:p>
          <a:p>
            <a:r>
              <a:rPr lang="ru-RU" sz="2800" i="1" dirty="0"/>
              <a:t>3.      Найти компанию-перевозчика для транспортировки               стройматериалов по самым дешёвым расценкам.</a:t>
            </a:r>
            <a:endParaRPr lang="ru-RU" sz="2800" dirty="0"/>
          </a:p>
          <a:p>
            <a:r>
              <a:rPr lang="ru-RU" sz="2800" i="1" dirty="0"/>
              <a:t>4.      Подключиться к наиболее дешёвому  Интернет-тарифу и</a:t>
            </a:r>
            <a:endParaRPr lang="ru-RU" sz="2800" dirty="0"/>
          </a:p>
          <a:p>
            <a:r>
              <a:rPr lang="ru-RU" sz="2800" i="1" dirty="0"/>
              <a:t>        телефонной связи.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59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17"/>
              </p:ext>
            </p:extLst>
          </p:nvPr>
        </p:nvGraphicFramePr>
        <p:xfrm>
          <a:off x="539552" y="2220360"/>
          <a:ext cx="7772400" cy="4550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909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Поставщик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Стоимость пенобетона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(руб. </a:t>
                      </a:r>
                      <a:r>
                        <a:rPr lang="ru-RU" sz="2000" dirty="0" smtClean="0">
                          <a:effectLst/>
                        </a:rPr>
                        <a:t>за        </a:t>
                      </a:r>
                      <a:r>
                        <a:rPr lang="ru-RU" sz="2000" dirty="0">
                          <a:effectLst/>
                        </a:rPr>
                        <a:t>)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Стоимость доставки (руб.)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Дополнительные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условия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2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A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2650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  <a:tr h="1516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2700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 заказе на сумму больше 150000 руб. доставка бесплатно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213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2680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 </a:t>
                      </a:r>
                      <a:r>
                        <a:rPr lang="ru-RU" sz="2000" dirty="0" smtClean="0">
                          <a:effectLst/>
                        </a:rPr>
                        <a:t>заказе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более </a:t>
                      </a:r>
                      <a:r>
                        <a:rPr lang="ru-RU" sz="2000" dirty="0" smtClean="0">
                          <a:effectLst/>
                        </a:rPr>
                        <a:t>         доставка </a:t>
                      </a:r>
                      <a:r>
                        <a:rPr lang="ru-RU" sz="2000" dirty="0">
                          <a:effectLst/>
                        </a:rPr>
                        <a:t>бесплатно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9552" y="188640"/>
            <a:ext cx="82089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Строительной фирме нужно приобрести 75 кубометров пенобетона у одного из трех поставщиков. Цены и условия доставки приведены в таблице. Сколько рублей придется заплатить за самую дешевую покупку с доставкой?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{ extrm{м}^{3}}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40796"/>
            <a:ext cx="360040" cy="259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80,{ extrm{м}^{3}}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242" y="5733256"/>
            <a:ext cx="516126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1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97961"/>
              </p:ext>
            </p:extLst>
          </p:nvPr>
        </p:nvGraphicFramePr>
        <p:xfrm>
          <a:off x="686970" y="3532952"/>
          <a:ext cx="7772400" cy="248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985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Автомобиль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Топливо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Расход топлива (л на 100 км)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Арендная плата (руб. за 1 сутки)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0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Дизельное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0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Бензин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0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Газ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3200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0702" y="116632"/>
            <a:ext cx="842493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Клиент хочет арендовать автомобиль на сутки для поездки протяженностью 500 км. В таблице приведены характеристики трех автомобилей и стоимость их аренды. Помимо аренды клиент обязан оплатить топливо для автомобиля на всю поездку. Какую сумму в рублях заплатит клиент за аренду и топливо, если выберет самый дешевый вариант?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Цена дизельного топлива 19 руб. за литр, бензина 22 руб. за литр, газа 14 руб. за литр.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2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19305"/>
              </p:ext>
            </p:extLst>
          </p:nvPr>
        </p:nvGraphicFramePr>
        <p:xfrm>
          <a:off x="685800" y="2492895"/>
          <a:ext cx="7772400" cy="331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163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Перевозчик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Стоимость перевозки одним автомобилем </a:t>
                      </a:r>
                      <a:br>
                        <a:rPr lang="ru-RU" sz="2000">
                          <a:effectLst/>
                        </a:rPr>
                      </a:br>
                      <a:r>
                        <a:rPr lang="ru-RU" sz="2000">
                          <a:effectLst/>
                        </a:rPr>
                        <a:t>(руб. на 100 км)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Грузоподъемность автомобилей (тонн)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3,5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57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1048" y="58734"/>
            <a:ext cx="90364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Для транспортировки 45 тонн груза на 1300 км можно использовать одного из трех перевозчиков. Стоимость перевозки и грузоподъемность автомобилей для каждого перевозчика указана в таблице. Сколько рублей придется заплатить за самую дешевую перевозку за один рейс?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324438"/>
              </p:ext>
            </p:extLst>
          </p:nvPr>
        </p:nvGraphicFramePr>
        <p:xfrm>
          <a:off x="685800" y="2636909"/>
          <a:ext cx="7772400" cy="3250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3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Тарифный план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Абонентская плата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Плата за 1 минуту разговора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3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 Повременный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135 р. в месяц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0,3 р.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255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 Комбинированный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255 р. за 450 минут в месяц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0,28 руб. за 1 минуту сверх 450 мин. в месяц.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3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 Безлимитный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380 р.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 р.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159023"/>
            <a:ext cx="8458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Телефонная компания предоставляет на выбор три тарифных плана.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Абонент выбрал наиболее дешевый тарифный план, исходя из предположения, что общая длительность телефонных разговоров составляет 650 минут в месяц. Какую сумму он должен заплатить за месяц, если общая длительность разговоров в этом месяце действительно будет равна 650 минут? Ответ дайте в рублях.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При строительстве сельского дома можно использовать один из двух типов фундамента: каменный или бетонный. Для каменного фундамента необходимо 9 тонн природного камня и 9 мешков цемента. Для бетонного фундамента необходимо 7 тонн щебня и 50 мешков цемента. Тонна камня стоит 1600 рублей, щебень стоит 780 рублей за тонну, а мешок цемента стоит 230 рублей. Сколько рублей будет стоить материал для фундамента, если выбрать наиболее дешевый вариант? </a:t>
            </a:r>
          </a:p>
        </p:txBody>
      </p:sp>
    </p:spTree>
    <p:extLst>
      <p:ext uri="{BB962C8B-B14F-4D97-AF65-F5344CB8AC3E}">
        <p14:creationId xmlns:p14="http://schemas.microsoft.com/office/powerpoint/2010/main" val="26120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686" y="332656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Клиент хочет арендовать автомобиль на сутки для поездки протяженностью 600 км. В таблице приведены характеристики трех автомобилей и стоимость их аренды. Помимо аренды клиент обязан оплатить топливо для автомобиля на всю поездку. Какую сумму заплатит клиент за аренду и топливо, если выберет самый дешевый вариант?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686" y="292494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Цена дизельного топлива 16 р. за литр, бензина 18 р. за литр, газа 15 р. за литр</a:t>
            </a:r>
            <a:r>
              <a:rPr lang="ru-RU" sz="2000" dirty="0"/>
              <a:t>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10612"/>
              </p:ext>
            </p:extLst>
          </p:nvPr>
        </p:nvGraphicFramePr>
        <p:xfrm>
          <a:off x="755576" y="3755943"/>
          <a:ext cx="7920880" cy="284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398"/>
                <a:gridCol w="1294763"/>
                <a:gridCol w="2137603"/>
                <a:gridCol w="3021116"/>
              </a:tblGrid>
              <a:tr h="11669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Автомобиль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Топливо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Расход топлива(л)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   на 100 км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Арендная плата за 1 сутки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  <a:tr h="5959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ИНО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Дизельное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  <a:tr h="540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 БМВ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Бензин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  <a:tr h="540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ЭМИ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Газ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2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Для транспортировки 5 тонн груза на 150 км можно воспользоваться услугами одной из трех фирм-перевозчиков. Стоимость перевозки и грузоподъемность автомобилей для каждого перевозчика указана в таблице. Сколько рублей придется заплатить за самую дешевую перевозку?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51179"/>
              </p:ext>
            </p:extLst>
          </p:nvPr>
        </p:nvGraphicFramePr>
        <p:xfrm>
          <a:off x="212917" y="2780928"/>
          <a:ext cx="8215370" cy="24288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95824"/>
                <a:gridCol w="3676274"/>
                <a:gridCol w="3143272"/>
              </a:tblGrid>
              <a:tr h="1258275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Перевоз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чик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Стоимость перевозки </a:t>
                      </a:r>
                      <a:r>
                        <a:rPr lang="ru-RU" sz="2000" dirty="0" smtClean="0"/>
                        <a:t>одним автомобилем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(руб</a:t>
                      </a:r>
                      <a:r>
                        <a:rPr lang="ru-RU" sz="2000" dirty="0"/>
                        <a:t>. на 10 км) 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Грузоподъемность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автомобилей (тонн)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</a:tr>
              <a:tr h="390205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      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90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 marL="1555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1,8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</a:tr>
              <a:tr h="390205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Б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 marL="575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120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 marL="1492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2,4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</a:tr>
              <a:tr h="390205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В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 marL="5753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180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  <a:tc>
                  <a:txBody>
                    <a:bodyPr/>
                    <a:lstStyle/>
                    <a:p>
                      <a:pPr marL="15233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3,6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50" marR="640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3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89844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Своему постоянному клиенту компания сотовой связи решила предоставить на выбор одну из скидок. Либо скидку 25% на звонки абонентам других сотовых компаний в своем регионе, либо скидку 5% на звонки в другие регионы, либо 15% на услуги мобильного интернета.</a:t>
            </a:r>
          </a:p>
          <a:p>
            <a:r>
              <a:rPr lang="ru-RU" sz="2400" dirty="0"/>
              <a:t>Клиент посмотрел распечатку своих звонков и выяснил, что за месяц он потратил 300 руб. на звонки абонентам других компаний в своем регионе, 200 руб. на звонки в другие регионы и 400 руб. на мобильный интернет. Клиент предполагает, что в следующем месяце затраты будут такими же, и, исходя из этого, выбирает наиболее выгодную для себя скидку. Какую скидку выбрал клиент? В ответ запишите, сколько рублей составит эта скидка. </a:t>
            </a:r>
          </a:p>
        </p:txBody>
      </p:sp>
    </p:spTree>
    <p:extLst>
      <p:ext uri="{BB962C8B-B14F-4D97-AF65-F5344CB8AC3E}">
        <p14:creationId xmlns:p14="http://schemas.microsoft.com/office/powerpoint/2010/main" val="29361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050643"/>
              </p:ext>
            </p:extLst>
          </p:nvPr>
        </p:nvGraphicFramePr>
        <p:xfrm>
          <a:off x="685800" y="2424957"/>
          <a:ext cx="7772400" cy="4095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532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Поставщик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Цена кирпича (руб. за </a:t>
                      </a:r>
                      <a:r>
                        <a:rPr lang="ru-RU" sz="2000" dirty="0" err="1">
                          <a:effectLst/>
                        </a:rPr>
                        <a:t>шт</a:t>
                      </a:r>
                      <a:r>
                        <a:rPr lang="ru-RU" sz="2000" dirty="0">
                          <a:effectLst/>
                        </a:rPr>
                        <a:t>)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Стоимость доставки (руб.)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Специальные условия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2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7000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Нет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049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Если стоимость заказа выше 50000 р, доставка бесплатно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049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5000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 заказе свыше 60000 р. доставка со скидкой 50 %.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116632"/>
            <a:ext cx="78488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Строительный подрядчик планирует купить 5 т облицовочного кирпича у одного из трех поставщиков. Вес одного кирпича 5 кг. Цены и условия доставки приведены в таблице. Во сколько рублей обойдется наиболее дешевый вариант покупки?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3164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Gabriola" pitchFamily="82" charset="0"/>
              </a:rPr>
              <a:t>«Особенную </a:t>
            </a:r>
            <a:r>
              <a:rPr lang="ru-RU" sz="4000" b="1" i="1" dirty="0">
                <a:latin typeface="Gabriola" pitchFamily="82" charset="0"/>
              </a:rPr>
              <a:t>важность имеют те методы науки, которые позволяют решать задачу, общую для всей практической</a:t>
            </a:r>
            <a:endParaRPr lang="ru-RU" sz="4000" dirty="0">
              <a:latin typeface="Gabriola" pitchFamily="82" charset="0"/>
            </a:endParaRPr>
          </a:p>
          <a:p>
            <a:r>
              <a:rPr lang="ru-RU" sz="4000" b="1" i="1" dirty="0">
                <a:latin typeface="Gabriola" pitchFamily="82" charset="0"/>
              </a:rPr>
              <a:t> деятельности человека, как располагать своими средствами для достижения по возможности большей выгоды</a:t>
            </a:r>
            <a:r>
              <a:rPr lang="ru-RU" sz="4000" b="1" i="1" dirty="0" smtClean="0">
                <a:latin typeface="Gabriola" pitchFamily="82" charset="0"/>
              </a:rPr>
              <a:t>.»                 </a:t>
            </a:r>
            <a:endParaRPr lang="ru-RU" sz="4000" dirty="0">
              <a:latin typeface="Gabriola" pitchFamily="82" charset="0"/>
            </a:endParaRPr>
          </a:p>
          <a:p>
            <a:pPr algn="r"/>
            <a:r>
              <a:rPr lang="ru-RU" sz="4000" i="1" dirty="0">
                <a:latin typeface="Gabriola" pitchFamily="82" charset="0"/>
              </a:rPr>
              <a:t>                                                                                           </a:t>
            </a:r>
            <a:r>
              <a:rPr lang="ru-RU" sz="4000" b="1" i="1" dirty="0">
                <a:latin typeface="Gabriola" pitchFamily="82" charset="0"/>
              </a:rPr>
              <a:t> </a:t>
            </a:r>
            <a:r>
              <a:rPr lang="ru-RU" sz="4000" b="1" i="1" dirty="0" smtClean="0">
                <a:latin typeface="Gabriola" pitchFamily="82" charset="0"/>
              </a:rPr>
              <a:t>П.Л</a:t>
            </a:r>
            <a:r>
              <a:rPr lang="ru-RU" sz="4000" b="1" i="1" dirty="0">
                <a:latin typeface="Gabriola" pitchFamily="82" charset="0"/>
              </a:rPr>
              <a:t>. </a:t>
            </a:r>
            <a:r>
              <a:rPr lang="ru-RU" sz="4000" b="1" i="1" dirty="0" smtClean="0">
                <a:latin typeface="Gabriola" pitchFamily="82" charset="0"/>
              </a:rPr>
              <a:t>Чебышев</a:t>
            </a:r>
            <a:endParaRPr lang="ru-RU" sz="40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2561"/>
            <a:ext cx="889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В таблице даны тарифы на услуги трех фирм такси. Предполагается поездка длительностью 70 минут. Нужно выбрать фирму, в которой заказ будет стоить дешевле всего. Сколько рублей будет стоить этот заказ?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*Если поездка продолжается меньше указанного времени, она оплачивается по стоимости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минимальной поездки.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57336"/>
              </p:ext>
            </p:extLst>
          </p:nvPr>
        </p:nvGraphicFramePr>
        <p:xfrm>
          <a:off x="107504" y="2996952"/>
          <a:ext cx="8715436" cy="3240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65934"/>
                <a:gridCol w="2320214"/>
                <a:gridCol w="2786082"/>
                <a:gridCol w="2643206"/>
              </a:tblGrid>
              <a:tr h="1823937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Фирма 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такси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Подача машины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Продолжительность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 стоимость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Минимальной</a:t>
                      </a:r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поездки*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Стоимость 1 минуты </a:t>
                      </a:r>
                      <a:r>
                        <a:rPr lang="ru-RU" sz="2000" dirty="0" smtClean="0"/>
                        <a:t>сверх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err="1" smtClean="0"/>
                        <a:t>продолжи-тельности</a:t>
                      </a:r>
                      <a:r>
                        <a:rPr lang="ru-RU" sz="2000" dirty="0" smtClean="0"/>
                        <a:t> минимальной </a:t>
                      </a:r>
                      <a:r>
                        <a:rPr lang="ru-RU" sz="2000" dirty="0"/>
                        <a:t>поездки (в руб.)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</a:tr>
              <a:tr h="472141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2444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350 руб.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814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Нет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                         13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</a:tr>
              <a:tr h="472141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Б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Бесплатно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278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20 мин. – 300 </a:t>
                      </a:r>
                      <a:r>
                        <a:rPr lang="ru-RU" sz="2000" dirty="0" err="1"/>
                        <a:t>руб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927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    </a:t>
                      </a:r>
                      <a:r>
                        <a:rPr lang="ru-RU" sz="2000" dirty="0"/>
                        <a:t>19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</a:tr>
              <a:tr h="472141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В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 marL="292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180 руб.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      10 мин. – 150 руб.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                     15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4006" marR="640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5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Для транспортировки 40 тонн груза на 1000 км можно воспользоваться услугами одной из трех фирм-перевозчиков. Стоимость перевозки и грузоподъемность автомобилей для каждого перевозчика указаны в таблице. Сколько рублей придется заплатить за самую дешевую перевозку?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99907"/>
              </p:ext>
            </p:extLst>
          </p:nvPr>
        </p:nvGraphicFramePr>
        <p:xfrm>
          <a:off x="179512" y="2708920"/>
          <a:ext cx="807243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37"/>
                <a:gridCol w="3690937"/>
                <a:gridCol w="2595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Перевозчик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Стоимость перевозки одним автомобилем</a:t>
                      </a:r>
                      <a:r>
                        <a:rPr lang="ru-RU" sz="2400" baseline="0" dirty="0" smtClean="0"/>
                        <a:t> (руб. на 100 км)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Грузоподъемность автомобилей (тонн)</a:t>
                      </a:r>
                      <a:endParaRPr lang="ru-RU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3200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3,5</a:t>
                      </a:r>
                      <a:endParaRPr lang="ru-RU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4100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9500</a:t>
                      </a:r>
                      <a:endParaRPr lang="ru-RU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68542"/>
              </p:ext>
            </p:extLst>
          </p:nvPr>
        </p:nvGraphicFramePr>
        <p:xfrm>
          <a:off x="685800" y="3404455"/>
          <a:ext cx="7772400" cy="2904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2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Тарифный план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Абонентская плата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Плата за трафик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2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 План "0"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Нет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2,5 руб. за 1 Mb.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2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 План "500"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550 руб. за 500 Мb трафика в месяц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руб. за 1 Mb сверх 500 Mb.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2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 План "800"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700 руб. за 800 Mb трафика в месяц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1,5 руб. за 1 </a:t>
                      </a:r>
                      <a:r>
                        <a:rPr lang="ru-RU" sz="2000" dirty="0" err="1">
                          <a:effectLst/>
                        </a:rPr>
                        <a:t>Mb</a:t>
                      </a:r>
                      <a:r>
                        <a:rPr lang="ru-RU" sz="2000" dirty="0">
                          <a:effectLst/>
                        </a:rPr>
                        <a:t> сверх 800 </a:t>
                      </a:r>
                      <a:r>
                        <a:rPr lang="ru-RU" sz="2000" dirty="0" err="1">
                          <a:effectLst/>
                        </a:rPr>
                        <a:t>Mb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643335"/>
            <a:ext cx="719856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Интернет-провайдер (компания, оказывающая услуги по подключению к сети Интернет) предлагает три тарифных плана.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Пользователь предполагает, что его трафик составит 600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Mb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 месяц и, исходя из этого, выбирает наиболее дешевый тарифный план. Сколько рублей заплатит пользователь за месяц, если его трафик действительно будет равен 600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Mb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3496" y="1124744"/>
            <a:ext cx="864096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Математика жизни.</a:t>
            </a:r>
          </a:p>
          <a:p>
            <a:pPr algn="ctr"/>
            <a:r>
              <a:rPr lang="ru-RU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Задачи практического содержания.</a:t>
            </a:r>
            <a:endParaRPr lang="ru-RU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05155" y="58166"/>
            <a:ext cx="5118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spc="50" dirty="0" smtClean="0">
                <a:ln w="12700" cmpd="sng">
                  <a:solidFill>
                    <a:srgbClr val="958B8B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958B8B">
                    <a:tint val="1000"/>
                  </a:srgbClr>
                </a:solidFill>
                <a:effectLst>
                  <a:glow rad="53100">
                    <a:srgbClr val="958B8B">
                      <a:satMod val="180000"/>
                      <a:alpha val="30000"/>
                    </a:srgbClr>
                  </a:glow>
                </a:effectLst>
                <a:latin typeface="Gabriola" pitchFamily="82" charset="0"/>
              </a:rPr>
              <a:t>Подготовка к ЕГЭ</a:t>
            </a:r>
            <a:endParaRPr lang="ru-RU" sz="4000" b="1" spc="50" dirty="0">
              <a:ln w="12700" cmpd="sng">
                <a:solidFill>
                  <a:srgbClr val="958B8B">
                    <a:satMod val="120000"/>
                    <a:shade val="80000"/>
                  </a:srgbClr>
                </a:solidFill>
                <a:prstDash val="solid"/>
              </a:ln>
              <a:solidFill>
                <a:srgbClr val="958B8B">
                  <a:tint val="1000"/>
                </a:srgbClr>
              </a:solidFill>
              <a:effectLst>
                <a:glow rad="53100">
                  <a:srgbClr val="958B8B">
                    <a:satMod val="180000"/>
                    <a:alpha val="30000"/>
                  </a:srgbClr>
                </a:glo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0492"/>
            <a:ext cx="14811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807" y="1646073"/>
            <a:ext cx="14811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50" y="3421023"/>
            <a:ext cx="14811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4920" y="260648"/>
            <a:ext cx="2723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вспомнить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902" y="1646073"/>
            <a:ext cx="1798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узнать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421123"/>
            <a:ext cx="2614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научиться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7636" y="53764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/>
              <a:t>виды задач, какие методы решения задач  </a:t>
            </a:r>
            <a:r>
              <a:rPr lang="ru-RU" sz="2800" i="1" dirty="0" smtClean="0"/>
              <a:t> </a:t>
            </a:r>
            <a:r>
              <a:rPr lang="ru-RU" sz="2800" i="1" dirty="0"/>
              <a:t>известны.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17636" y="2046400"/>
            <a:ext cx="4985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/>
              <a:t>общие методы решения задач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74714" y="355962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/>
              <a:t>анализировать и находить решения практических задач.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82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005" y="188640"/>
            <a:ext cx="6445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Задание для работы в паре: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2" y="1144353"/>
            <a:ext cx="8640960" cy="290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Gabriola" pitchFamily="82" charset="0"/>
                <a:ea typeface="Calibri"/>
                <a:cs typeface="Times New Roman"/>
              </a:rPr>
              <a:t> </a:t>
            </a:r>
            <a:r>
              <a:rPr lang="ru-RU" sz="3200" dirty="0">
                <a:latin typeface="Gabriola" pitchFamily="82" charset="0"/>
                <a:ea typeface="Calibri"/>
                <a:cs typeface="Times New Roman"/>
              </a:rPr>
              <a:t>Просмотрите несколько вариантов задания </a:t>
            </a:r>
            <a:r>
              <a:rPr lang="ru-RU" sz="3200" dirty="0" smtClean="0">
                <a:latin typeface="Gabriola" pitchFamily="82" charset="0"/>
                <a:ea typeface="Calibri"/>
                <a:cs typeface="Times New Roman"/>
              </a:rPr>
              <a:t>В3.</a:t>
            </a:r>
            <a:endParaRPr lang="ru-RU" sz="3200" dirty="0">
              <a:latin typeface="Gabriola" pitchFamily="82" charset="0"/>
              <a:ea typeface="Calibri"/>
              <a:cs typeface="Times New Roman"/>
            </a:endParaRPr>
          </a:p>
          <a:p>
            <a:pPr marL="914400" indent="-4572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3200" dirty="0">
                <a:latin typeface="Gabriola" pitchFamily="82" charset="0"/>
                <a:ea typeface="Calibri"/>
                <a:cs typeface="Times New Roman"/>
              </a:rPr>
              <a:t> </a:t>
            </a:r>
            <a:r>
              <a:rPr lang="ru-RU" sz="3200" dirty="0" smtClean="0">
                <a:latin typeface="Gabriola" pitchFamily="82" charset="0"/>
                <a:ea typeface="Calibri"/>
                <a:cs typeface="Times New Roman"/>
              </a:rPr>
              <a:t> </a:t>
            </a:r>
            <a:r>
              <a:rPr lang="ru-RU" sz="3200" dirty="0">
                <a:latin typeface="Gabriola" pitchFamily="82" charset="0"/>
                <a:ea typeface="Calibri"/>
                <a:cs typeface="Times New Roman"/>
              </a:rPr>
              <a:t>Какие виды </a:t>
            </a:r>
            <a:r>
              <a:rPr lang="ru-RU" sz="3200" dirty="0" smtClean="0">
                <a:latin typeface="Gabriola" pitchFamily="82" charset="0"/>
                <a:ea typeface="Calibri"/>
                <a:cs typeface="Times New Roman"/>
              </a:rPr>
              <a:t>задач  </a:t>
            </a:r>
            <a:r>
              <a:rPr lang="ru-RU" sz="3200" dirty="0">
                <a:latin typeface="Gabriola" pitchFamily="82" charset="0"/>
                <a:ea typeface="Calibri"/>
                <a:cs typeface="Times New Roman"/>
              </a:rPr>
              <a:t>предложены для решения?</a:t>
            </a:r>
          </a:p>
          <a:p>
            <a:pPr marL="914400" indent="-4572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Gabriola" pitchFamily="82" charset="0"/>
                <a:ea typeface="Calibri"/>
                <a:cs typeface="Times New Roman"/>
              </a:rPr>
              <a:t> </a:t>
            </a:r>
            <a:r>
              <a:rPr lang="ru-RU" sz="3200" dirty="0">
                <a:latin typeface="Gabriola" pitchFamily="82" charset="0"/>
                <a:ea typeface="Calibri"/>
                <a:cs typeface="Times New Roman"/>
              </a:rPr>
              <a:t>Сделайте вывод.</a:t>
            </a:r>
          </a:p>
          <a:p>
            <a:r>
              <a:rPr lang="ru-RU" sz="3200" dirty="0">
                <a:latin typeface="Gabriola" pitchFamily="82" charset="0"/>
                <a:ea typeface="Calibri"/>
                <a:cs typeface="Times New Roman"/>
              </a:rPr>
              <a:t>Свой ответ вы можете начать так</a:t>
            </a:r>
            <a:r>
              <a:rPr lang="ru-RU" sz="3200" dirty="0" smtClean="0">
                <a:latin typeface="Gabriola" pitchFamily="82" charset="0"/>
                <a:ea typeface="Calibri"/>
                <a:cs typeface="Times New Roman"/>
              </a:rPr>
              <a:t>:  </a:t>
            </a:r>
            <a:r>
              <a:rPr lang="ru-RU" sz="3200" b="1" dirty="0">
                <a:latin typeface="Gabriola" pitchFamily="82" charset="0"/>
                <a:ea typeface="Calibri"/>
                <a:cs typeface="Times New Roman"/>
              </a:rPr>
              <a:t>сравнив несколько вариантов задания </a:t>
            </a:r>
            <a:r>
              <a:rPr lang="ru-RU" sz="3200" b="1" dirty="0" smtClean="0">
                <a:latin typeface="Gabriola" pitchFamily="82" charset="0"/>
                <a:ea typeface="Calibri"/>
                <a:cs typeface="Times New Roman"/>
              </a:rPr>
              <a:t>В3, </a:t>
            </a:r>
            <a:r>
              <a:rPr lang="ru-RU" sz="3200" b="1" dirty="0">
                <a:latin typeface="Gabriola" pitchFamily="82" charset="0"/>
                <a:ea typeface="Calibri"/>
                <a:cs typeface="Times New Roman"/>
              </a:rPr>
              <a:t>мы пришли к выводу, что …</a:t>
            </a:r>
            <a:endParaRPr lang="ru-RU" sz="32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0"/>
            <a:ext cx="6665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Модельный вид « Кластера»: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32295" y="885441"/>
            <a:ext cx="2232248" cy="561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Gabriola" pitchFamily="82" charset="0"/>
              </a:rPr>
              <a:t>Задачи</a:t>
            </a:r>
            <a:endParaRPr lang="ru-RU" sz="2800" dirty="0">
              <a:latin typeface="Gabriola" pitchFamily="82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3528" y="1916832"/>
            <a:ext cx="259228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ПО ХАРАКТЕРУ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ОБЪЕКТОВ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3203848" y="1916832"/>
            <a:ext cx="266429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ПО ОТНОШЕНИЮ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К ТЕОРИИ</a:t>
            </a:r>
          </a:p>
        </p:txBody>
      </p:sp>
      <p:sp>
        <p:nvSpPr>
          <p:cNvPr id="23" name="Овал 22"/>
          <p:cNvSpPr/>
          <p:nvPr/>
        </p:nvSpPr>
        <p:spPr>
          <a:xfrm>
            <a:off x="6300192" y="1993684"/>
            <a:ext cx="266429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 </a:t>
            </a:r>
          </a:p>
          <a:p>
            <a:r>
              <a:rPr lang="ru-RU" dirty="0"/>
              <a:t>ПО ХАРАКТЕРУ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ТРЕБОВАНИЙ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539552" y="3140968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763688" y="3217820"/>
            <a:ext cx="792088" cy="157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923928" y="3217820"/>
            <a:ext cx="288032" cy="571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004048" y="3217820"/>
            <a:ext cx="560495" cy="129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6552220" y="3179394"/>
            <a:ext cx="288032" cy="571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403993" y="3217820"/>
            <a:ext cx="560495" cy="129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24128" y="378904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Нахождение неизвестных элементов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236296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построение  (преобразование)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585908" y="5224886"/>
            <a:ext cx="2801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док-во или объяснение</a:t>
            </a:r>
            <a:endParaRPr lang="ru-RU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6837891" y="3365576"/>
            <a:ext cx="794449" cy="1759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15816" y="3822820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Стандартные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986401" y="4527704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Нестандартные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0769" y="3891618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Практические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763688" y="4887297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Математические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3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-321096"/>
            <a:ext cx="73517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627784" y="980728"/>
            <a:ext cx="40324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          МЕТОДЫ </a:t>
            </a:r>
            <a:r>
              <a:rPr lang="ru-RU" b="1" dirty="0"/>
              <a:t>РЕШЕНИЯ </a:t>
            </a:r>
            <a:r>
              <a:rPr lang="ru-RU" b="1" dirty="0" smtClean="0"/>
              <a:t> </a:t>
            </a:r>
            <a:r>
              <a:rPr lang="ru-RU" b="1" dirty="0"/>
              <a:t>ЗАДАЧ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979712" y="1700808"/>
            <a:ext cx="64807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321297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РАСЧЛЕНЕНИЕ НА СТАНДАРТНЫЕ ИЛИ БОЛЕЕ ПРОСТЫЕ</a:t>
            </a:r>
          </a:p>
          <a:p>
            <a:r>
              <a:rPr lang="ru-RU" dirty="0"/>
              <a:t> </a:t>
            </a:r>
            <a:r>
              <a:rPr lang="ru-RU" dirty="0" smtClean="0"/>
              <a:t>ЗАДАЧИ </a:t>
            </a:r>
            <a:r>
              <a:rPr lang="ru-RU" dirty="0"/>
              <a:t>С ПОМОЩЬЮ РАЗБИЕНИЯ НА ЧАСТИ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329050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ЗАМЕНА ДАННОЙ </a:t>
            </a:r>
            <a:r>
              <a:rPr lang="ru-RU" dirty="0" smtClean="0"/>
              <a:t>ЗАДАЧИ,ЕЙ </a:t>
            </a:r>
            <a:r>
              <a:rPr lang="ru-RU" dirty="0"/>
              <a:t>РАВНОСИЛЬНОЙ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8184" y="329050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ВВЕДЕНИЕ ВСПОМОГАТЕЛЬНЫХ  ЭЛЕМЕНТОВ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660232" y="1700808"/>
            <a:ext cx="50405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851920" y="1772816"/>
            <a:ext cx="28803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7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Gabriola" pitchFamily="82" charset="0"/>
              </a:rPr>
              <a:t>Ознакомьтесь с условиями </a:t>
            </a:r>
            <a:r>
              <a:rPr lang="ru-RU" sz="3200" i="1" dirty="0" smtClean="0">
                <a:latin typeface="Gabriola" pitchFamily="82" charset="0"/>
              </a:rPr>
              <a:t>задач из ОБЗ </a:t>
            </a:r>
            <a:r>
              <a:rPr lang="ru-RU" sz="3200" i="1" dirty="0">
                <a:latin typeface="Gabriola" pitchFamily="82" charset="0"/>
              </a:rPr>
              <a:t>(№ 1,4,9,11, 13,16,31</a:t>
            </a:r>
            <a:r>
              <a:rPr lang="ru-RU" sz="3200" i="1" dirty="0" smtClean="0">
                <a:latin typeface="Gabriola" pitchFamily="82" charset="0"/>
              </a:rPr>
              <a:t>)</a:t>
            </a:r>
          </a:p>
          <a:p>
            <a:r>
              <a:rPr lang="ru-RU" sz="3200" i="1" dirty="0" smtClean="0">
                <a:latin typeface="Gabriola" pitchFamily="82" charset="0"/>
              </a:rPr>
              <a:t>Определите </a:t>
            </a:r>
            <a:r>
              <a:rPr lang="ru-RU" sz="3200" i="1" dirty="0">
                <a:latin typeface="Gabriola" pitchFamily="82" charset="0"/>
              </a:rPr>
              <a:t>вид данных задач:</a:t>
            </a:r>
            <a:endParaRPr lang="ru-RU" sz="3200" dirty="0">
              <a:latin typeface="Gabriola" pitchFamily="82" charset="0"/>
            </a:endParaRPr>
          </a:p>
          <a:p>
            <a:r>
              <a:rPr lang="ru-RU" sz="3200" i="1" dirty="0">
                <a:latin typeface="Gabriola" pitchFamily="82" charset="0"/>
              </a:rPr>
              <a:t>-по характеру </a:t>
            </a:r>
            <a:r>
              <a:rPr lang="ru-RU" sz="3200" i="1" dirty="0" smtClean="0">
                <a:latin typeface="Gabriola" pitchFamily="82" charset="0"/>
              </a:rPr>
              <a:t>объектов</a:t>
            </a:r>
            <a:r>
              <a:rPr lang="ru-RU" sz="3200" i="1" dirty="0">
                <a:latin typeface="Gabriola" pitchFamily="82" charset="0"/>
              </a:rPr>
              <a:t>:</a:t>
            </a:r>
            <a:r>
              <a:rPr lang="ru-RU" sz="3200" i="1" dirty="0" smtClean="0">
                <a:latin typeface="Gabriola" pitchFamily="82" charset="0"/>
              </a:rPr>
              <a:t> </a:t>
            </a:r>
          </a:p>
          <a:p>
            <a:r>
              <a:rPr lang="ru-RU" sz="3200" i="1" dirty="0" smtClean="0">
                <a:latin typeface="Gabriola" pitchFamily="82" charset="0"/>
              </a:rPr>
              <a:t>практические</a:t>
            </a:r>
            <a:endParaRPr lang="ru-RU" sz="3200" dirty="0">
              <a:latin typeface="Gabriola" pitchFamily="82" charset="0"/>
            </a:endParaRPr>
          </a:p>
          <a:p>
            <a:r>
              <a:rPr lang="ru-RU" sz="3200" i="1" dirty="0">
                <a:latin typeface="Gabriola" pitchFamily="82" charset="0"/>
              </a:rPr>
              <a:t>-по отношению к </a:t>
            </a:r>
            <a:r>
              <a:rPr lang="ru-RU" sz="3200" i="1" dirty="0" smtClean="0">
                <a:latin typeface="Gabriola" pitchFamily="82" charset="0"/>
              </a:rPr>
              <a:t>теории:</a:t>
            </a:r>
            <a:r>
              <a:rPr lang="ru-RU" sz="3200" i="1" dirty="0">
                <a:latin typeface="Gabriola" pitchFamily="82" charset="0"/>
              </a:rPr>
              <a:t> </a:t>
            </a:r>
            <a:endParaRPr lang="ru-RU" sz="3200" i="1" dirty="0" smtClean="0">
              <a:latin typeface="Gabriola" pitchFamily="82" charset="0"/>
            </a:endParaRPr>
          </a:p>
          <a:p>
            <a:r>
              <a:rPr lang="ru-RU" sz="3200" i="1" dirty="0" smtClean="0">
                <a:latin typeface="Gabriola" pitchFamily="82" charset="0"/>
              </a:rPr>
              <a:t>нестандартные</a:t>
            </a:r>
            <a:endParaRPr lang="ru-RU" sz="3200" dirty="0">
              <a:latin typeface="Gabriola" pitchFamily="82" charset="0"/>
            </a:endParaRPr>
          </a:p>
          <a:p>
            <a:r>
              <a:rPr lang="ru-RU" sz="3200" i="1" dirty="0">
                <a:latin typeface="Gabriola" pitchFamily="82" charset="0"/>
              </a:rPr>
              <a:t>-по характеру </a:t>
            </a:r>
            <a:r>
              <a:rPr lang="ru-RU" sz="3200" i="1" dirty="0" smtClean="0">
                <a:latin typeface="Gabriola" pitchFamily="82" charset="0"/>
              </a:rPr>
              <a:t>требований: </a:t>
            </a:r>
          </a:p>
          <a:p>
            <a:r>
              <a:rPr lang="ru-RU" sz="3200" i="1" dirty="0" smtClean="0">
                <a:latin typeface="Gabriola" pitchFamily="82" charset="0"/>
              </a:rPr>
              <a:t>нахождение </a:t>
            </a:r>
            <a:r>
              <a:rPr lang="ru-RU" sz="3200" i="1" dirty="0">
                <a:latin typeface="Gabriola" pitchFamily="82" charset="0"/>
              </a:rPr>
              <a:t>неизвестных </a:t>
            </a:r>
            <a:r>
              <a:rPr lang="ru-RU" sz="3200" i="1" dirty="0" smtClean="0">
                <a:latin typeface="Gabriola" pitchFamily="82" charset="0"/>
              </a:rPr>
              <a:t>элементов</a:t>
            </a:r>
            <a:endParaRPr lang="ru-RU" sz="3200" dirty="0">
              <a:latin typeface="Gabriola" pitchFamily="82" charset="0"/>
            </a:endParaRPr>
          </a:p>
          <a:p>
            <a:r>
              <a:rPr lang="ru-RU" sz="3200" i="1" dirty="0">
                <a:latin typeface="Gabriola" pitchFamily="82" charset="0"/>
              </a:rPr>
              <a:t>Определите метод решения каждой из предложенных </a:t>
            </a:r>
            <a:r>
              <a:rPr lang="ru-RU" sz="3200" i="1" dirty="0" smtClean="0">
                <a:latin typeface="Gabriola" pitchFamily="82" charset="0"/>
              </a:rPr>
              <a:t>задач:</a:t>
            </a:r>
          </a:p>
          <a:p>
            <a:r>
              <a:rPr lang="ru-RU" sz="3200" dirty="0" smtClean="0">
                <a:latin typeface="Gabriola" pitchFamily="82" charset="0"/>
              </a:rPr>
              <a:t> расчленение </a:t>
            </a:r>
            <a:r>
              <a:rPr lang="ru-RU" sz="3200" dirty="0">
                <a:latin typeface="Gabriola" pitchFamily="82" charset="0"/>
              </a:rPr>
              <a:t>на более простые задачи с помощью разбиения на </a:t>
            </a:r>
            <a:r>
              <a:rPr lang="ru-RU" sz="3200" dirty="0" smtClean="0">
                <a:latin typeface="Gabriola" pitchFamily="82" charset="0"/>
              </a:rPr>
              <a:t>части</a:t>
            </a:r>
            <a:endParaRPr lang="ru-RU" sz="32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4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-99392"/>
            <a:ext cx="6130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Схема решения проблемы: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69501" y="689159"/>
            <a:ext cx="8596064" cy="6111744"/>
            <a:chOff x="2274" y="3171"/>
            <a:chExt cx="7200" cy="10452"/>
          </a:xfrm>
        </p:grpSpPr>
        <p:sp>
          <p:nvSpPr>
            <p:cNvPr id="6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274" y="3171"/>
              <a:ext cx="7200" cy="10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25"/>
            <p:cNvSpPr>
              <a:spLocks noChangeArrowheads="1"/>
            </p:cNvSpPr>
            <p:nvPr/>
          </p:nvSpPr>
          <p:spPr bwMode="auto">
            <a:xfrm>
              <a:off x="4533" y="3450"/>
              <a:ext cx="2823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4647" y="3589"/>
              <a:ext cx="2541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ЗАДАЧА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4533" y="5122"/>
              <a:ext cx="2823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АНАЛИЗ ЗАДАЧИ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4533" y="6516"/>
              <a:ext cx="2823" cy="11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ПОИСК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СПОСОБА РЕШЕНИЯ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4533" y="7909"/>
              <a:ext cx="2823" cy="9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ПЛАН РЕШЕНИЯ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4533" y="9303"/>
              <a:ext cx="2823" cy="1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ОСУЩЕСТВЛЕНИЕ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ПЛАН </a:t>
              </a:r>
              <a:endPara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Arial" pitchFamily="34" charset="0"/>
                  <a:cs typeface="Times New Roman" pitchFamily="18" charset="0"/>
                </a:rPr>
                <a:t>р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4533" y="10696"/>
              <a:ext cx="2823" cy="9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ПРОВЕРКА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533" y="12090"/>
              <a:ext cx="2823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ОТВЕТ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556" y="9303"/>
              <a:ext cx="1553" cy="1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АНАЛИЗ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РЕШЕНИЯ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7639" y="9303"/>
              <a:ext cx="1835" cy="1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ИССЛЕДОВАНИЕ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normalizeH="0" baseline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ЗАДАЧИ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556" y="5122"/>
              <a:ext cx="1694" cy="2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СХЕМАТИ-</a:t>
              </a: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Схематическая запись задачи</a:t>
              </a:r>
              <a:endPara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945" y="4425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5945" y="6098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5945" y="888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5945" y="7491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5945" y="10278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>
              <a:off x="5945" y="1167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H="1">
              <a:off x="4109" y="9860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7356" y="9860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 flipH="1">
              <a:off x="4250" y="5679"/>
              <a:ext cx="283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4250" y="6376"/>
              <a:ext cx="283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 flipH="1">
              <a:off x="3403" y="7073"/>
              <a:ext cx="1130" cy="2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3"/>
            <p:cNvSpPr>
              <a:spLocks noChangeShapeType="1"/>
            </p:cNvSpPr>
            <p:nvPr/>
          </p:nvSpPr>
          <p:spPr bwMode="auto">
            <a:xfrm>
              <a:off x="7356" y="5540"/>
              <a:ext cx="1271" cy="3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2"/>
            <p:cNvSpPr>
              <a:spLocks noChangeShapeType="1"/>
            </p:cNvSpPr>
            <p:nvPr/>
          </p:nvSpPr>
          <p:spPr bwMode="auto">
            <a:xfrm flipH="1">
              <a:off x="7356" y="10278"/>
              <a:ext cx="1130" cy="2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952623" y="4383269"/>
            <a:ext cx="2933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ОСУЩЕСТВЛЕНИЕ</a:t>
            </a:r>
            <a:r>
              <a:rPr lang="ru-RU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ПЛАНА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502</TotalTime>
  <Words>1418</Words>
  <Application>Microsoft Office PowerPoint</Application>
  <PresentationFormat>Экран (4:3)</PresentationFormat>
  <Paragraphs>243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Urban Pop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39</cp:revision>
  <dcterms:created xsi:type="dcterms:W3CDTF">2014-02-10T16:01:05Z</dcterms:created>
  <dcterms:modified xsi:type="dcterms:W3CDTF">2014-11-29T07:15:30Z</dcterms:modified>
</cp:coreProperties>
</file>