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4C5BFA-6C49-473C-B054-A1B239DE8F7C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019F0E-4A65-4701-AEF2-8F87C1ADE5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692696"/>
            <a:ext cx="5105400" cy="2868168"/>
          </a:xfrm>
        </p:spPr>
        <p:txBody>
          <a:bodyPr>
            <a:normAutofit/>
          </a:bodyPr>
          <a:lstStyle/>
          <a:p>
            <a:r>
              <a:rPr lang="ru-RU" dirty="0" smtClean="0"/>
              <a:t>Эмоциональное выгорание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советы педагогам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077072"/>
            <a:ext cx="5160032" cy="16180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Подготовил:   </a:t>
            </a:r>
          </a:p>
          <a:p>
            <a:r>
              <a:rPr lang="ru-RU" dirty="0" smtClean="0"/>
              <a:t>Педагог – психолог</a:t>
            </a:r>
          </a:p>
          <a:p>
            <a:r>
              <a:rPr lang="ru-RU" dirty="0" smtClean="0"/>
              <a:t>школы – интерната № 27,</a:t>
            </a:r>
          </a:p>
          <a:p>
            <a:r>
              <a:rPr lang="ru-RU" dirty="0" smtClean="0"/>
              <a:t>г. Кемерово </a:t>
            </a:r>
          </a:p>
          <a:p>
            <a:r>
              <a:rPr lang="ru-RU" dirty="0" smtClean="0"/>
              <a:t>  Никитенко С.С.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5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610">
        <p14:reveal/>
      </p:transition>
    </mc:Choice>
    <mc:Fallback xmlns="">
      <p:transition spd="slow" advTm="66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термина «Эмоциональное выгорание»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u="sng" dirty="0" smtClean="0"/>
              <a:t>Эмоциональное выгорание</a:t>
            </a:r>
            <a:r>
              <a:rPr lang="ru-RU" dirty="0" smtClean="0"/>
              <a:t> - </a:t>
            </a:r>
            <a:r>
              <a:rPr lang="ru-RU" dirty="0"/>
              <a:t>это выработанный личностью механизм психологической защиты в форме полного или частичного исключения эмоций в ответ на психотравмирующие воздействия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28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4561">
        <p14:prism/>
      </p:transition>
    </mc:Choice>
    <mc:Fallback xmlns="">
      <p:transition spd="slow" advTm="1456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smtClean="0"/>
              <a:t>Особенности педагогической деятельности, способствующие эмоциональному выгоранию</a:t>
            </a:r>
            <a:endParaRPr lang="ru-RU" sz="3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600" dirty="0" smtClean="0"/>
              <a:t>Высокая социальная  ответственность за результаты своих действий ; </a:t>
            </a:r>
          </a:p>
          <a:p>
            <a:pPr algn="just"/>
            <a:r>
              <a:rPr lang="ru-RU" sz="1600" dirty="0" smtClean="0"/>
              <a:t>Высокие перегрузки мозга в сочетании с дефицитом времени на усвоение и переработку новой информации;</a:t>
            </a:r>
          </a:p>
          <a:p>
            <a:pPr algn="just"/>
            <a:r>
              <a:rPr lang="ru-RU" sz="1600" dirty="0" smtClean="0"/>
              <a:t>Неопределенность возникающих педагогических ситуаций ;</a:t>
            </a:r>
          </a:p>
          <a:p>
            <a:pPr algn="just"/>
            <a:r>
              <a:rPr lang="ru-RU" sz="1600" dirty="0" smtClean="0"/>
              <a:t>Повседневная рутина;</a:t>
            </a:r>
          </a:p>
          <a:p>
            <a:pPr algn="just"/>
            <a:r>
              <a:rPr lang="ru-RU" sz="1600" dirty="0" smtClean="0"/>
              <a:t>Социальная оценка – необходимость являться объектом наблюдения как со стороны учащихся, так и со стороны администрации, а также представителей вышестоящих инстанций.</a:t>
            </a: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500" dirty="0" smtClean="0"/>
              <a:t>Необходимость частых и продолжительных контактов с людьми («пресыщение общением»);</a:t>
            </a:r>
          </a:p>
          <a:p>
            <a:pPr algn="just"/>
            <a:r>
              <a:rPr lang="ru-RU" sz="1500" dirty="0" smtClean="0"/>
              <a:t>Конфликты в педагогическом коллективе;</a:t>
            </a:r>
          </a:p>
          <a:p>
            <a:pPr algn="just"/>
            <a:r>
              <a:rPr lang="ru-RU" sz="1500" dirty="0" smtClean="0"/>
              <a:t>Взаимодействие с различными социальными группами (учащиеся, их родители, родственники, коллеги, представители администрации);</a:t>
            </a:r>
          </a:p>
          <a:p>
            <a:pPr algn="just"/>
            <a:r>
              <a:rPr lang="ru-RU" sz="1500" dirty="0" smtClean="0"/>
              <a:t>Специфика «объекта» труда (ученика), проявляющаяся в его собственной активности; </a:t>
            </a:r>
          </a:p>
          <a:p>
            <a:pPr algn="just"/>
            <a:r>
              <a:rPr lang="ru-RU" sz="1500" dirty="0" smtClean="0"/>
              <a:t>Необходимость постоянного саморазвития.</a:t>
            </a:r>
          </a:p>
          <a:p>
            <a:pPr algn="just"/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16438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1867">
        <p14:prism/>
      </p:transition>
    </mc:Choice>
    <mc:Fallback xmlns="">
      <p:transition spd="slow" advTm="4186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>Личностные факторы, способствующие эмоциональному выгоранию</a:t>
            </a:r>
            <a:endParaRPr lang="ru-RU" sz="3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772816"/>
            <a:ext cx="7239000" cy="4846320"/>
          </a:xfrm>
        </p:spPr>
        <p:txBody>
          <a:bodyPr/>
          <a:lstStyle/>
          <a:p>
            <a:pPr algn="ctr"/>
            <a:r>
              <a:rPr lang="ru-RU" dirty="0" smtClean="0"/>
              <a:t>Рассогласование мотивов личности и деятельности учителя;</a:t>
            </a:r>
          </a:p>
          <a:p>
            <a:pPr algn="ctr"/>
            <a:r>
              <a:rPr lang="ru-RU" dirty="0" smtClean="0"/>
              <a:t>Авторитаризм;</a:t>
            </a:r>
          </a:p>
          <a:p>
            <a:pPr algn="ctr"/>
            <a:r>
              <a:rPr lang="ru-RU" dirty="0" smtClean="0"/>
              <a:t>Низкая степень </a:t>
            </a:r>
            <a:r>
              <a:rPr lang="ru-RU" dirty="0" err="1" smtClean="0"/>
              <a:t>эмпатии</a:t>
            </a:r>
            <a:r>
              <a:rPr lang="ru-RU" dirty="0" smtClean="0"/>
              <a:t> в сочетании с фанатичной преданностью делу;</a:t>
            </a:r>
          </a:p>
          <a:p>
            <a:pPr algn="ctr"/>
            <a:r>
              <a:rPr lang="ru-RU" dirty="0" smtClean="0"/>
              <a:t>Агрессивность и апатия при невозможности достичь в короткий срок желаемых результатов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5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454">
        <p14:prism/>
      </p:transition>
    </mc:Choice>
    <mc:Fallback xmlns="">
      <p:transition spd="slow" advTm="74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эмоционального выгорания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800" b="1" u="sng" dirty="0" smtClean="0"/>
              <a:t>Фаза «напряжения»</a:t>
            </a:r>
          </a:p>
          <a:p>
            <a:pPr marL="0" indent="0" algn="ctr">
              <a:buNone/>
            </a:pPr>
            <a:endParaRPr lang="ru-RU" sz="1800" u="sng" dirty="0" smtClean="0"/>
          </a:p>
          <a:p>
            <a:pPr algn="just"/>
            <a:r>
              <a:rPr lang="ru-RU" sz="1500" dirty="0" smtClean="0"/>
              <a:t>Переживание психотравмирующих обстоятельств ;</a:t>
            </a:r>
          </a:p>
          <a:p>
            <a:pPr algn="just"/>
            <a:r>
              <a:rPr lang="ru-RU" sz="1500" dirty="0" smtClean="0"/>
              <a:t>Неудовлетворенность собой;</a:t>
            </a:r>
          </a:p>
          <a:p>
            <a:pPr algn="just"/>
            <a:r>
              <a:rPr lang="ru-RU" sz="1500" dirty="0" smtClean="0"/>
              <a:t>Чувство «загнанности в клетку»;</a:t>
            </a:r>
          </a:p>
          <a:p>
            <a:pPr algn="just"/>
            <a:r>
              <a:rPr lang="ru-RU" sz="1500" dirty="0" smtClean="0"/>
              <a:t>Тревога и депрессия;</a:t>
            </a:r>
          </a:p>
          <a:p>
            <a:pPr marL="0" indent="0" algn="just">
              <a:buNone/>
            </a:pPr>
            <a:endParaRPr lang="ru-RU" sz="1500" dirty="0" smtClean="0"/>
          </a:p>
          <a:p>
            <a:pPr marL="0" indent="0" algn="ctr">
              <a:buNone/>
            </a:pPr>
            <a:r>
              <a:rPr lang="ru-RU" sz="1800" b="1" u="sng" dirty="0" smtClean="0"/>
              <a:t>Фаза «</a:t>
            </a:r>
            <a:r>
              <a:rPr lang="ru-RU" sz="1800" b="1" u="sng" dirty="0" err="1" smtClean="0"/>
              <a:t>резистенции</a:t>
            </a:r>
            <a:r>
              <a:rPr lang="ru-RU" sz="1800" b="1" u="sng" dirty="0" smtClean="0"/>
              <a:t>»</a:t>
            </a:r>
          </a:p>
          <a:p>
            <a:pPr marL="0" indent="0" algn="ctr">
              <a:buNone/>
            </a:pPr>
            <a:endParaRPr lang="ru-RU" sz="1800" u="sng" dirty="0"/>
          </a:p>
          <a:p>
            <a:pPr algn="just"/>
            <a:r>
              <a:rPr lang="ru-RU" sz="1500" dirty="0" smtClean="0"/>
              <a:t>Неадекватное эмоциональное избирательное реагирование («хочу – не хочу», «есть настроение – нет настроения»);</a:t>
            </a:r>
          </a:p>
          <a:p>
            <a:pPr algn="just"/>
            <a:r>
              <a:rPr lang="ru-RU" sz="1500" dirty="0" smtClean="0"/>
              <a:t>Эмоционально – нравственная дезориентация («я не должен за всех волноваться»);</a:t>
            </a:r>
          </a:p>
          <a:p>
            <a:pPr algn="just"/>
            <a:r>
              <a:rPr lang="ru-RU" sz="1500" dirty="0" smtClean="0"/>
              <a:t>Редукция профессиональных обязанностей (попытка облегчить свои профессиональные обязанности);</a:t>
            </a:r>
          </a:p>
          <a:p>
            <a:pPr algn="just"/>
            <a:endParaRPr lang="ru-RU" sz="1500" dirty="0" smtClean="0"/>
          </a:p>
          <a:p>
            <a:pPr algn="just"/>
            <a:endParaRPr lang="ru-RU" sz="1500" dirty="0"/>
          </a:p>
          <a:p>
            <a:pPr algn="just"/>
            <a:endParaRPr lang="ru-RU" sz="1500" dirty="0" smtClean="0"/>
          </a:p>
          <a:p>
            <a:pPr marL="0" indent="0" algn="ctr">
              <a:buNone/>
            </a:pPr>
            <a:endParaRPr lang="ru-RU" sz="15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800" b="1" u="sng" dirty="0" smtClean="0"/>
              <a:t>Фаза «истощения»</a:t>
            </a:r>
          </a:p>
          <a:p>
            <a:pPr marL="0" indent="0" algn="ctr">
              <a:buNone/>
            </a:pPr>
            <a:endParaRPr lang="ru-RU" sz="1800" b="1" u="sng" dirty="0" smtClean="0"/>
          </a:p>
          <a:p>
            <a:pPr algn="just"/>
            <a:r>
              <a:rPr lang="ru-RU" sz="1500" dirty="0" smtClean="0"/>
              <a:t>Эмоциональный дефицит (развивается раздражительность, грубость, резкость);</a:t>
            </a:r>
          </a:p>
          <a:p>
            <a:pPr algn="just"/>
            <a:r>
              <a:rPr lang="ru-RU" sz="1500" dirty="0" smtClean="0"/>
              <a:t>Эмоциональная отстраненность («наплевать мне на вас»);</a:t>
            </a:r>
          </a:p>
          <a:p>
            <a:pPr algn="just"/>
            <a:r>
              <a:rPr lang="ru-RU" sz="1500" dirty="0" smtClean="0"/>
              <a:t>Личностная отстраненность (деперсонализация) («взять бы автомат и …»);</a:t>
            </a:r>
          </a:p>
          <a:p>
            <a:pPr algn="just"/>
            <a:r>
              <a:rPr lang="ru-RU" sz="1500" dirty="0" smtClean="0"/>
              <a:t>Психосоматические и вегетативные нарушения (головные боли, нарушения сна, покраснения кожи, приступы одышки, нарушения деятельности сердечно-сосудистой системы и т.д.).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2738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2243">
        <p14:doors dir="vert"/>
      </p:transition>
    </mc:Choice>
    <mc:Fallback xmlns="">
      <p:transition spd="slow" advTm="422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dirty="0" smtClean="0"/>
              <a:t>Рекомендации по предотвращению эмоционального выгорания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1600" dirty="0" smtClean="0"/>
              <a:t>Определите </a:t>
            </a:r>
            <a:r>
              <a:rPr lang="ru-RU" sz="1600" dirty="0"/>
              <a:t>и разделите краткосрочные и долгосрочные цели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Используйте </a:t>
            </a:r>
            <a:r>
              <a:rPr lang="ru-RU" sz="1600" dirty="0"/>
              <a:t>"тайм-ауты", которые необходимы для обеспечения психического и физического благополучия (отдых от работы</a:t>
            </a:r>
            <a:r>
              <a:rPr lang="ru-RU" sz="1600" dirty="0" smtClean="0"/>
              <a:t>);</a:t>
            </a:r>
          </a:p>
          <a:p>
            <a:pPr algn="just"/>
            <a:r>
              <a:rPr lang="ru-RU" sz="1600" dirty="0" smtClean="0"/>
              <a:t>Овладейте </a:t>
            </a:r>
            <a:r>
              <a:rPr lang="ru-RU" sz="1600" dirty="0"/>
              <a:t>умениями и навыками </a:t>
            </a:r>
            <a:r>
              <a:rPr lang="ru-RU" sz="1600" dirty="0" err="1"/>
              <a:t>саморегуляции</a:t>
            </a:r>
            <a:r>
              <a:rPr lang="ru-RU" sz="1600" dirty="0"/>
              <a:t> (релаксация, определение целей и положительная внутренняя речь способствуют снижению уровня стресса, ведущего к выгоранию</a:t>
            </a:r>
            <a:r>
              <a:rPr lang="ru-RU" sz="1600" dirty="0" smtClean="0"/>
              <a:t>);</a:t>
            </a:r>
          </a:p>
          <a:p>
            <a:pPr algn="just"/>
            <a:r>
              <a:rPr lang="ru-RU" sz="1600" dirty="0" smtClean="0"/>
              <a:t>Уходите </a:t>
            </a:r>
            <a:r>
              <a:rPr lang="ru-RU" sz="1600" dirty="0"/>
              <a:t>от ненужной конкуренции (бывают ситуации, когда ее нельзя </a:t>
            </a:r>
            <a:r>
              <a:rPr lang="ru-RU" sz="1600" dirty="0" smtClean="0"/>
              <a:t>избежать</a:t>
            </a:r>
            <a:r>
              <a:rPr lang="ru-RU" sz="1600" dirty="0"/>
              <a:t>, но чрезмерное стремление к выигрышу порождает тревогу, делает человека агрессивным, что способствует возникновению </a:t>
            </a:r>
            <a:r>
              <a:rPr lang="ru-RU" sz="1600" dirty="0" smtClean="0"/>
              <a:t>эмоционального выгорания).</a:t>
            </a:r>
            <a:endParaRPr lang="ru-RU" sz="15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1600" dirty="0" smtClean="0"/>
              <a:t>Займитесь </a:t>
            </a:r>
            <a:r>
              <a:rPr lang="ru-RU" sz="1600" dirty="0"/>
              <a:t>профессиональным </a:t>
            </a:r>
            <a:r>
              <a:rPr lang="ru-RU" sz="1600" dirty="0" smtClean="0"/>
              <a:t>развитием, самосовершенствованием;</a:t>
            </a:r>
          </a:p>
          <a:p>
            <a:pPr algn="just"/>
            <a:r>
              <a:rPr lang="ru-RU" sz="1600" dirty="0" smtClean="0"/>
              <a:t>Вовлекайтесь </a:t>
            </a:r>
            <a:r>
              <a:rPr lang="ru-RU" sz="1600" dirty="0"/>
              <a:t>в эмоциональное общение (когда человек анализирует свои чувства и делится ими с другими, вероятность выгорания значительно снижается или процесс этот оказывается не столь выраженным); </a:t>
            </a:r>
            <a:endParaRPr lang="ru-RU" sz="1600" dirty="0" smtClean="0"/>
          </a:p>
          <a:p>
            <a:pPr algn="just"/>
            <a:r>
              <a:rPr lang="ru-RU" sz="1600" dirty="0" smtClean="0"/>
              <a:t>Старайтесь </a:t>
            </a:r>
            <a:r>
              <a:rPr lang="ru-RU" sz="1600" dirty="0"/>
              <a:t>рассчитывать и обдуманно распределять свои нагрузки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Учитесь </a:t>
            </a:r>
            <a:r>
              <a:rPr lang="ru-RU" sz="1600" dirty="0"/>
              <a:t>переключаться с одного вида деятельности на другой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Проще </a:t>
            </a:r>
            <a:r>
              <a:rPr lang="ru-RU" sz="1600" dirty="0"/>
              <a:t>относитесь к конфликтам на работе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Поддерживайте </a:t>
            </a:r>
            <a:r>
              <a:rPr lang="ru-RU" sz="1600" dirty="0"/>
              <a:t>хорошую физическую </a:t>
            </a:r>
            <a:r>
              <a:rPr lang="ru-RU" sz="1600" dirty="0" smtClean="0"/>
              <a:t>форму.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12603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31">
        <p14:prism isContent="1"/>
      </p:transition>
    </mc:Choice>
    <mc:Fallback xmlns="">
      <p:transition spd="slow" advTm="512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Помните !</a:t>
            </a:r>
            <a:endParaRPr lang="ru-RU" sz="60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204864"/>
            <a:ext cx="7239000" cy="17281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Эмоциональное выгорание является причиной формирования целого букета заболеваний, приводящих к смерти человека.</a:t>
            </a:r>
            <a:endParaRPr lang="ru-RU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755576" y="4437112"/>
            <a:ext cx="7239000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Берегите своё здоровье !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44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53"/>
    </mc:Choice>
    <mc:Fallback xmlns="">
      <p:transition spd="slow" advTm="153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Список использованной литературы</a:t>
            </a:r>
            <a:endParaRPr lang="ru-RU" sz="3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Бессонов С.П. Профессиональная деформация личности – СПб.; Речь, 2004. – 272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err="1" smtClean="0"/>
              <a:t>Зеер</a:t>
            </a:r>
            <a:r>
              <a:rPr lang="ru-RU" sz="1800" dirty="0" smtClean="0"/>
              <a:t> Э.Ф. Психология профессий: Учебное пособие</a:t>
            </a:r>
            <a:r>
              <a:rPr lang="en-US" sz="1800" dirty="0" smtClean="0"/>
              <a:t>/</a:t>
            </a:r>
            <a:r>
              <a:rPr lang="ru-RU" sz="1800" dirty="0" smtClean="0"/>
              <a:t>Э.Ф. </a:t>
            </a:r>
            <a:r>
              <a:rPr lang="ru-RU" sz="1800" dirty="0" err="1" smtClean="0"/>
              <a:t>Зеер</a:t>
            </a:r>
            <a:r>
              <a:rPr lang="ru-RU" sz="1800" dirty="0" smtClean="0"/>
              <a:t> – Екатеринбург, изд-во «Урал»,1997 . – 244 с.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Маркова А.К. Психология труда учителя: Книга для учителей.  - М.; Просвещение, 1993 – 190 с.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324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10">
        <p14:flip dir="r"/>
      </p:transition>
    </mc:Choice>
    <mc:Fallback xmlns="">
      <p:transition spd="slow" advTm="60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0" b="12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44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811">
        <p:circle/>
      </p:transition>
    </mc:Choice>
    <mc:Fallback xmlns="">
      <p:transition spd="slow" advTm="2811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4|4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378</TotalTime>
  <Words>556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Эмоциональное выгорание:  советы педагогам   </vt:lpstr>
      <vt:lpstr>Понятие термина «Эмоциональное выгорание»</vt:lpstr>
      <vt:lpstr>Особенности педагогической деятельности, способствующие эмоциональному выгоранию</vt:lpstr>
      <vt:lpstr>Личностные факторы, способствующие эмоциональному выгоранию</vt:lpstr>
      <vt:lpstr>Признаки эмоционального выгорания</vt:lpstr>
      <vt:lpstr>Рекомендации по предотвращению эмоционального выгорания</vt:lpstr>
      <vt:lpstr>Помните !</vt:lpstr>
      <vt:lpstr>Список использованной литературы</vt:lpstr>
      <vt:lpstr>Презентация PowerPoint</vt:lpstr>
    </vt:vector>
  </TitlesOfParts>
  <Company>МС(к)ОУ Школа-Интернат №27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Эмоциональное выгорание педагогов коррекционных школ </dc:title>
  <dc:creator>Социальный педагог</dc:creator>
  <cp:lastModifiedBy>Социальный педагог</cp:lastModifiedBy>
  <cp:revision>32</cp:revision>
  <dcterms:created xsi:type="dcterms:W3CDTF">2015-04-16T04:21:44Z</dcterms:created>
  <dcterms:modified xsi:type="dcterms:W3CDTF">2015-04-17T04:39:44Z</dcterms:modified>
</cp:coreProperties>
</file>