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26"/>
  </p:notesMasterIdLst>
  <p:sldIdLst>
    <p:sldId id="269" r:id="rId2"/>
    <p:sldId id="284" r:id="rId3"/>
    <p:sldId id="277" r:id="rId4"/>
    <p:sldId id="285" r:id="rId5"/>
    <p:sldId id="283" r:id="rId6"/>
    <p:sldId id="257" r:id="rId7"/>
    <p:sldId id="270" r:id="rId8"/>
    <p:sldId id="273" r:id="rId9"/>
    <p:sldId id="259" r:id="rId10"/>
    <p:sldId id="274" r:id="rId11"/>
    <p:sldId id="271" r:id="rId12"/>
    <p:sldId id="276" r:id="rId13"/>
    <p:sldId id="272" r:id="rId14"/>
    <p:sldId id="261" r:id="rId15"/>
    <p:sldId id="262" r:id="rId16"/>
    <p:sldId id="265" r:id="rId17"/>
    <p:sldId id="267" r:id="rId18"/>
    <p:sldId id="264" r:id="rId19"/>
    <p:sldId id="290" r:id="rId20"/>
    <p:sldId id="289" r:id="rId21"/>
    <p:sldId id="287" r:id="rId22"/>
    <p:sldId id="293" r:id="rId23"/>
    <p:sldId id="291" r:id="rId24"/>
    <p:sldId id="266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4" autoAdjust="0"/>
    <p:restoredTop sz="94660"/>
  </p:normalViewPr>
  <p:slideViewPr>
    <p:cSldViewPr>
      <p:cViewPr varScale="1">
        <p:scale>
          <a:sx n="70" d="100"/>
          <a:sy n="70" d="100"/>
        </p:scale>
        <p:origin x="140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2F5D80-1164-4EBB-A94A-DD0431E6B100}" type="datetimeFigureOut">
              <a:rPr lang="ru-RU" smtClean="0"/>
              <a:t>26.04.2015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CFC9F8-5356-4EB1-8804-8397C4AD36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464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A39F5BB-03CF-4608-BEDC-8CC67B960013}" type="slidenum">
              <a:t>22</a:t>
            </a:fld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9570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C58652E5-EEC7-48FA-8F7E-C09DAFDC2A71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8933CFE2-751A-47D1-981C-695EB10FEEC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4642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652E5-EEC7-48FA-8F7E-C09DAFDC2A71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CFE2-751A-47D1-981C-695EB10FEE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794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652E5-EEC7-48FA-8F7E-C09DAFDC2A71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CFE2-751A-47D1-981C-695EB10FEEC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76270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652E5-EEC7-48FA-8F7E-C09DAFDC2A71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CFE2-751A-47D1-981C-695EB10FEE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02154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652E5-EEC7-48FA-8F7E-C09DAFDC2A71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CFE2-751A-47D1-981C-695EB10FEE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4141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652E5-EEC7-48FA-8F7E-C09DAFDC2A71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CFE2-751A-47D1-981C-695EB10FEE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52125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652E5-EEC7-48FA-8F7E-C09DAFDC2A71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CFE2-751A-47D1-981C-695EB10FEEC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56812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652E5-EEC7-48FA-8F7E-C09DAFDC2A71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CFE2-751A-47D1-981C-695EB10FEEC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02682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652E5-EEC7-48FA-8F7E-C09DAFDC2A71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CFE2-751A-47D1-981C-695EB10FEEC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2916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652E5-EEC7-48FA-8F7E-C09DAFDC2A71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CFE2-751A-47D1-981C-695EB10FEE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488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652E5-EEC7-48FA-8F7E-C09DAFDC2A71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CFE2-751A-47D1-981C-695EB10FEEC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2816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652E5-EEC7-48FA-8F7E-C09DAFDC2A71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CFE2-751A-47D1-981C-695EB10FEE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322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652E5-EEC7-48FA-8F7E-C09DAFDC2A71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CFE2-751A-47D1-981C-695EB10FEEC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3986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652E5-EEC7-48FA-8F7E-C09DAFDC2A71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CFE2-751A-47D1-981C-695EB10FEEC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20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652E5-EEC7-48FA-8F7E-C09DAFDC2A71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CFE2-751A-47D1-981C-695EB10FEE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05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652E5-EEC7-48FA-8F7E-C09DAFDC2A71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CFE2-751A-47D1-981C-695EB10FEEC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7793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652E5-EEC7-48FA-8F7E-C09DAFDC2A71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CFE2-751A-47D1-981C-695EB10FEE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9174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58652E5-EEC7-48FA-8F7E-C09DAFDC2A71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933CFE2-751A-47D1-981C-695EB10FEE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101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  <p:sldLayoutId id="2147483912" r:id="rId12"/>
    <p:sldLayoutId id="2147483913" r:id="rId13"/>
    <p:sldLayoutId id="2147483914" r:id="rId14"/>
    <p:sldLayoutId id="2147483915" r:id="rId15"/>
    <p:sldLayoutId id="2147483916" r:id="rId16"/>
    <p:sldLayoutId id="214748391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upload.wikimedia.org/wikipedia/commons/4/4b/19th-century_Kiev_Pechersk_Lavra.jpg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pravmir.ru/wp-content/uploads/2010/07/img4.jpg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pravmir.ru/wp-content/uploads/2010/07/kreshenie.jpg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pravmir.ru/wp-content/uploads/2010/07/1919.jpg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metodika.68edu.ru/" TargetMode="External"/><Relationship Id="rId2" Type="http://schemas.openxmlformats.org/officeDocument/2006/relationships/hyperlink" Target="https://ru.wikipedia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google.ru/search/" TargetMode="External"/><Relationship Id="rId4" Type="http://schemas.openxmlformats.org/officeDocument/2006/relationships/hyperlink" Target="http://www.svetoch-opk.ru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8411" y="1268760"/>
            <a:ext cx="5877699" cy="56015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7200" b="1" dirty="0">
                <a:latin typeface="Monotype Corsiva" pitchFamily="66" charset="0"/>
              </a:rPr>
              <a:t>Крещение </a:t>
            </a:r>
            <a:r>
              <a:rPr lang="ru-RU" sz="7200" b="1" dirty="0" smtClean="0">
                <a:latin typeface="Monotype Corsiva" pitchFamily="66" charset="0"/>
              </a:rPr>
              <a:t>  Руси</a:t>
            </a:r>
          </a:p>
          <a:p>
            <a:pPr algn="ctr"/>
            <a:endParaRPr lang="ru-RU" sz="7200" b="1" dirty="0" smtClean="0">
              <a:latin typeface="Monotype Corsiva" pitchFamily="66" charset="0"/>
            </a:endParaRPr>
          </a:p>
          <a:p>
            <a:pPr algn="ctr"/>
            <a:endParaRPr lang="ru-RU" b="1" dirty="0" smtClean="0">
              <a:latin typeface="Monotype Corsiva" pitchFamily="66" charset="0"/>
            </a:endParaRPr>
          </a:p>
          <a:p>
            <a:pPr algn="ctr"/>
            <a:endParaRPr lang="ru-RU" sz="2000" b="1" dirty="0">
              <a:latin typeface="Monotype Corsiva" pitchFamily="66" charset="0"/>
            </a:endParaRPr>
          </a:p>
          <a:p>
            <a:pPr algn="ctr"/>
            <a:endParaRPr lang="ru-RU" sz="2000" b="1" dirty="0" smtClean="0">
              <a:latin typeface="Monotype Corsiva" pitchFamily="66" charset="0"/>
            </a:endParaRPr>
          </a:p>
          <a:p>
            <a:pPr algn="ctr"/>
            <a:r>
              <a:rPr lang="ru-RU" sz="2000" b="1" dirty="0" smtClean="0">
                <a:latin typeface="Monotype Corsiva" pitchFamily="66" charset="0"/>
              </a:rPr>
              <a:t>Проект  по предмету </a:t>
            </a:r>
          </a:p>
          <a:p>
            <a:pPr algn="ctr"/>
            <a:r>
              <a:rPr lang="ru-RU" sz="2000" b="1" dirty="0" smtClean="0">
                <a:latin typeface="Monotype Corsiva" pitchFamily="66" charset="0"/>
              </a:rPr>
              <a:t> основы православной культуры </a:t>
            </a:r>
          </a:p>
          <a:p>
            <a:pPr algn="ctr"/>
            <a:r>
              <a:rPr lang="ru-RU" sz="2000" b="1" dirty="0" smtClean="0">
                <a:latin typeface="Monotype Corsiva" pitchFamily="66" charset="0"/>
              </a:rPr>
              <a:t>выполнили ученики 7 «А» класса</a:t>
            </a:r>
          </a:p>
          <a:p>
            <a:pPr algn="ctr"/>
            <a:r>
              <a:rPr lang="ru-RU" sz="2000" b="1" dirty="0" smtClean="0">
                <a:latin typeface="Monotype Corsiva" pitchFamily="66" charset="0"/>
              </a:rPr>
              <a:t>Под руководством учителя ОПК  Вильде Е.Е.</a:t>
            </a:r>
          </a:p>
          <a:p>
            <a:pPr algn="ctr"/>
            <a:r>
              <a:rPr lang="ru-RU" sz="2000" b="1" dirty="0" smtClean="0">
                <a:latin typeface="Monotype Corsiva" pitchFamily="66" charset="0"/>
              </a:rPr>
              <a:t>МОБУ СОШ №7</a:t>
            </a:r>
          </a:p>
          <a:p>
            <a:pPr algn="ctr"/>
            <a:r>
              <a:rPr lang="ru-RU" sz="2000" b="1" dirty="0" smtClean="0">
                <a:latin typeface="Monotype Corsiva" pitchFamily="66" charset="0"/>
              </a:rPr>
              <a:t>г. Сочи  2015 г.</a:t>
            </a:r>
          </a:p>
          <a:p>
            <a:pPr algn="ctr"/>
            <a:endParaRPr lang="ru-RU" b="1" dirty="0">
              <a:latin typeface="Monotype Corsiva" pitchFamily="66" charset="0"/>
            </a:endParaRPr>
          </a:p>
          <a:p>
            <a:endParaRPr lang="ru-RU" b="1" dirty="0" smtClean="0"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66330" y="3244334"/>
            <a:ext cx="206819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00100" lvl="1" indent="-342900">
              <a:buAutoNum type="arabicPlain" startAt="988"/>
            </a:pPr>
            <a:r>
              <a:rPr lang="ru-RU" sz="3600" b="1" dirty="0" smtClean="0"/>
              <a:t> год</a:t>
            </a:r>
          </a:p>
          <a:p>
            <a:pPr marL="342900" indent="-342900"/>
            <a:endParaRPr lang="ru-RU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File:19th-century Kiev Pechersk Lavr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538859"/>
            <a:ext cx="7071716" cy="509163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27584" y="5660416"/>
            <a:ext cx="85011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Киево-Печерская  Лавра.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ОКОЛО 1890 Г., раскрашенная 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литогравюра</a:t>
            </a:r>
            <a:r>
              <a:rPr lang="ru-RU" sz="1600" dirty="0" smtClean="0"/>
              <a:t>.</a:t>
            </a:r>
            <a:endParaRPr lang="ru-RU" sz="1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76672"/>
            <a:ext cx="777686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 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В награду за военную помощь Владимир просил руки сестры императоров Анны, что было для византийцев неслыханной дерзостью, но сейчас Константинополь вынужден был согласиться.</a:t>
            </a:r>
          </a:p>
          <a:p>
            <a:pPr algn="just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Был заключен договор, согласно которому Владимир должен был послать в помощь императорам шесть тысяч варягов, принять святое Крещение и при этом условии получить руку царевны Анны. Так в борьбе человеческих устремлений воля Божия определила вхождение Руси в благодатное лоно Церкви Вселенской. Великий князь Владимир принимает Крещение и направляет в Византию военную подмогу. С помощью русских мятеж был разгромлен, а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Варда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Фока убит. Но греки, обрадованные неожиданным избавлением, не торопятся выполнить свою часть уговора.</a:t>
            </a:r>
          </a:p>
          <a:p>
            <a:pPr algn="just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Возмущенный греческим лукавством, князь Владимир "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вборзе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собра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вся своя" и двинул "на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Корсунь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град греческий", древний Херсонес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пал. Удар был настолько чувствителен, что эхо его отозвалось по всем Византийским пределам.</a:t>
            </a:r>
          </a:p>
          <a:p>
            <a:pPr algn="just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Решающий довод снова был за Владимиром. Его послы, воевода Олег и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Ждьберн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прибыли вскоре в Царьград за царевной. Восемь дней ушло на сборы Анны, которую братья утешали, подчеркивая значительность предстоящего ей подвига: способствовать просвещению Русского государства и земли их, сделать их навсегда друзьями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Ромейской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державы. В Тавриде ее ждет святой Владимир, к титулам которого прибавился новый, еще более блестящий - цесарь (царь, император).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www.studybook.com.ua/files/Image/Pictures/an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500041"/>
            <a:ext cx="3500462" cy="484063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85786" y="5429264"/>
            <a:ext cx="33575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Анна, жена киевского князя Владимира Святого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666095"/>
            <a:ext cx="3706689" cy="466994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004048" y="5429264"/>
            <a:ext cx="19782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Константинополь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00562" y="332655"/>
            <a:ext cx="388786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pPr algn="just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В некоторых греческих источниках святой Владимир именуется с того времени "могущественным басилевсом", он чеканит монеты по византийским образцам и изображается на них со знаками императорской власти: в царской одежде, на голове - императорская корона, в правой руке - скипетр с крестом. С царевной прибыл посвященный святым Патриархом Николаем II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Хризовергом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на Русскую кафедру митрополит Михаил со свитой, клиром, многими святыми мощами и другими святынями. В древнем Херсонесе, где каждый камень помнил святого Андрея Первозванного, свершилось венчание святого равноапостольного Владимира и блажен-ной Анны, напомнив и подтвердив исконное единство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благовестия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Христова на Руси.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159" y="626664"/>
            <a:ext cx="3572566" cy="485283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11560" y="548112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/>
              <a:t>Владимир I, он же Владимир Святославович, великий креститель земли русской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836712"/>
            <a:ext cx="79586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Возвратившись в Киев в сопровожден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корсунских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и греческих священников, Владимир прежде всего предложил креститься своим двенадцати сыновьям, и они крестились в одном источнике, известном в Киеве под именем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Крещатика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Вслед за ними крестились многие бояре. Между тем, Владимир приступил к истреблению идолов, и главный из них идол Перун был привязан к конскому хвосту, с поруганием совлечен с горы и брошен в Днепр. За низвержением идолов последовало оглашение народа евангельской проповедью. Христианские священники собирали народ и наставляли его в святой вере. Наконец, святой Владимир объявил в Киеве, чтобы все жители, богатые и убогие, явились в определенный день на реку для принятия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крешения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Киевляне спешили исполнить волю князя, рассуждая так: «Если бы новая вера не была лучше, то князь и бояре ее бы не приняли».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3863710"/>
            <a:ext cx="79586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назначенный день жители Киева собрались на берег Днепра. Сюда явился сам Владимир с христианскими священниками. Все киевляне вошли в реку, кто по шею, кто по грудь; взрослые держали на руках младенцев; священники на берегу читали молитвы, а святой Владимир, объятый восторгом, молился Богу и поручал Ему себя и свой народ.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Крещение Руси">
            <a:hlinkClick r:id="rId2" tooltip="Крещение Руси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600" y="836712"/>
            <a:ext cx="7143800" cy="477895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588224" y="5877272"/>
            <a:ext cx="18498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Крещение Руси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Крещение Руси.">
            <a:hlinkClick r:id="rId2" tooltip="Крещение Руси.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1415" y="548680"/>
            <a:ext cx="3927709" cy="51845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3" name="Прямоугольник 2"/>
          <p:cNvSpPr/>
          <p:nvPr/>
        </p:nvSpPr>
        <p:spPr>
          <a:xfrm>
            <a:off x="1785918" y="6000768"/>
            <a:ext cx="16948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Крещение Руси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429124" y="764704"/>
            <a:ext cx="4247332" cy="576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Вообще христианская вера в первое время распространялась преимущественно около Киева и по великому водному пути от Киева до Новгорода. От Новгорода она распространилась по волжскому пути. Под влиянием Православной веры славянские племена стали объединяться в единое государство.</a:t>
            </a:r>
          </a:p>
          <a:p>
            <a:pPr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 Успешному распространению веры Христовой среди русского народа содействовало в особенности то, что она распространялась большей частью мирными средствами — проповедью, убеждением (а не огнем и мечом, как это нередко делалось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римо-католиками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) и, притом, благодаря трудам святых Кирилла и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Мефодия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на родном славянском языке.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Закладка первого десятинного храма в Киеве">
            <a:hlinkClick r:id="rId2" tooltip="Закладка первого десятинного храма в Киеве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5616" y="834108"/>
            <a:ext cx="6981579" cy="479983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195736" y="5805264"/>
            <a:ext cx="53578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Закладка первого десятинного храма в Киеве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196752"/>
            <a:ext cx="78146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От русских православная вера Христова проникла в среду инородцев, живших по соседству и на окраинах Руси. На западе России распространение православной веры встретилось с другим сильным влиянием, которое шло от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Римо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-католической церкви. В Финляндии проповедовали латинские миссионеры из Швеции. На юг от Финского залива сначала утвердилось Православие, но впоследствии сюда проникли латинские миссионеры из Дании. В конце ХII века в Ливонии основался латинский орден меченосцев, который противодействовал и русскому влиянию, и успехам Православия. В Литве Православная вера стала распространяться еще в XII веке из соседних русских поселений. В XIII веке, когда литовские князья овладели русскими городами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Новогрудком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Слонимом, Брестом), некоторые из них приняли крещение.</a:t>
            </a:r>
          </a:p>
          <a:p>
            <a:pPr algn="just"/>
            <a:endParaRPr lang="ru-RU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996950"/>
            <a:ext cx="2670055" cy="1763184"/>
          </a:xfrm>
        </p:spPr>
        <p:txBody>
          <a:bodyPr>
            <a:normAutofit/>
          </a:bodyPr>
          <a:lstStyle/>
          <a:p>
            <a:r>
              <a:rPr lang="ru-RU" b="1" dirty="0" smtClean="0"/>
              <a:t>Дети князя Владимира.</a:t>
            </a:r>
            <a:br>
              <a:rPr lang="ru-RU" b="1" dirty="0" smtClean="0"/>
            </a:br>
            <a:r>
              <a:rPr lang="ru-RU" b="1" dirty="0" smtClean="0"/>
              <a:t>Св. ст. Борис и Глеб</a:t>
            </a:r>
            <a:endParaRPr lang="ru-RU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0081" y="996950"/>
            <a:ext cx="3175000" cy="48641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59632" y="2998214"/>
            <a:ext cx="2670055" cy="2829985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честь братьев было построено множество храмов и </a:t>
            </a:r>
            <a:r>
              <a:rPr lang="ru-RU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монастырей,</a:t>
            </a:r>
            <a:r>
              <a:rPr lang="ru-RU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стории </a:t>
            </a:r>
            <a:r>
              <a:rPr lang="ru-RU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Бориса и Глеба посвящены одни из первых памятников древнерусской литературы: «Сказание» Иакова Черноризца и «Чтение» Нестора Летописца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3183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83768" y="1244104"/>
            <a:ext cx="55721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        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865" y="649427"/>
            <a:ext cx="6563487" cy="907366"/>
          </a:xfrm>
        </p:spPr>
        <p:txBody>
          <a:bodyPr/>
          <a:lstStyle/>
          <a:p>
            <a:r>
              <a:rPr lang="ru-RU" dirty="0" smtClean="0"/>
              <a:t>Киевская Русь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151470"/>
            <a:ext cx="7920880" cy="4067227"/>
          </a:xfrm>
        </p:spPr>
        <p:txBody>
          <a:bodyPr>
            <a:normAutofit lnSpcReduction="10000"/>
          </a:bodyPr>
          <a:lstStyle/>
          <a:p>
            <a:pPr marL="0" lvl="0" indent="0"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lvl="1" indent="0"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Это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  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раннефеодальное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государство 9 — начала 12 вв., возникшее в Восточной Европе на рубеже 8—9 вв. в результате объединения восточнославянских племён, древним культурным центром которых было Среднее Приднепровье с Киевом во главе. К. Р. охватывала огромную территорию — от Таманского полуострова на Ю., Днестра и верховьев Вислы на З. до верховьев Северной Двины на С., являясь одним из крупнейших государств Европы. Образованию К. Р. предшествовал период (6—8 вв.) появления предпосылок феодальных отношений и созревания их в недрах военной демократии.</a:t>
            </a:r>
          </a:p>
          <a:p>
            <a:pPr marL="457200" lvl="1" indent="0"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       За время существования Киевской Руси восточнославянские племена сложились в древнерусскую народность, ставшую впоследствии основой для формирования трёх братских народностей — русской, украинской и белорусской. К. Р. положила начало государственности у восточных славян, объединение которых в пределах единого Древнерусского государства способствовало их общественно-экономическому, политическому и культурному развитию.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692696"/>
            <a:ext cx="6787976" cy="1519891"/>
          </a:xfrm>
        </p:spPr>
        <p:txBody>
          <a:bodyPr>
            <a:normAutofit/>
          </a:bodyPr>
          <a:lstStyle/>
          <a:p>
            <a:pPr lvl="0">
              <a:spcBef>
                <a:spcPct val="20000"/>
              </a:spcBef>
              <a:spcAft>
                <a:spcPts val="600"/>
              </a:spcAft>
            </a:pPr>
            <a:r>
              <a:rPr lang="ru-RU" sz="200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2420889"/>
            <a:ext cx="7004001" cy="3744416"/>
          </a:xfrm>
        </p:spPr>
        <p:txBody>
          <a:bodyPr>
            <a:no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Борис и Глеб (в крещении Роман и Давид; убиты в 1015 году) — русские князья, сыновья киевского великого князя Владимира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Святославича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и его жены Византийской царевны Анны из Армянской (Македонской) династии. В междоусобной борьбе, вспыхнувшей в 1015 году после смерти их отца, были убиты своим старшим братом Святополком Окаянным (по другой информации всех своих братьев убил Ярослав Мудрый). Борис и Глеб стали первыми русскими святыми, их канонизировали в лике мучеников-страстотерпцев, сделав их заступниками Русской земли и небесными помощниками русских князей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85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Храм Николы в Кузнеца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2138" y="3212976"/>
            <a:ext cx="295275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4" descr="Храм свт. Николая в Кузнецкой слобод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4848" y="2001449"/>
            <a:ext cx="2176463" cy="288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5" descr="Храм свт. Николая в Кузнецкой слобод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7544" y="1964937"/>
            <a:ext cx="2232025" cy="295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Rectangle 6"/>
          <p:cNvSpPr>
            <a:spLocks noChangeArrowheads="1"/>
          </p:cNvSpPr>
          <p:nvPr/>
        </p:nvSpPr>
        <p:spPr bwMode="auto">
          <a:xfrm>
            <a:off x="1169988" y="836712"/>
            <a:ext cx="687705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 dirty="0"/>
              <a:t>ХРАМ СВТ. НИКОЛАЯ В КУЗНЕЦКОЙ </a:t>
            </a:r>
            <a:endParaRPr lang="en-US" altLang="ru-RU" sz="2400" b="1" dirty="0"/>
          </a:p>
          <a:p>
            <a:pPr algn="ctr" eaLnBrk="1" hangingPunct="1"/>
            <a:r>
              <a:rPr lang="ru-RU" altLang="ru-RU" sz="2400" b="1" dirty="0"/>
              <a:t>СЛОБОДЕ С КРЕСТИЛЬНЫМ ХРАМОМ </a:t>
            </a:r>
            <a:endParaRPr lang="en-US" altLang="ru-RU" sz="2400" b="1" dirty="0"/>
          </a:p>
          <a:p>
            <a:pPr algn="ctr" eaLnBrk="1" hangingPunct="1"/>
            <a:r>
              <a:rPr lang="ru-RU" altLang="ru-RU" sz="2400" b="1" dirty="0"/>
              <a:t>РАВНОАП. КН. ВЛАДИМИРА</a:t>
            </a:r>
          </a:p>
          <a:p>
            <a:pPr algn="ctr"/>
            <a:endParaRPr lang="ru-RU" altLang="ru-RU" sz="2400" dirty="0"/>
          </a:p>
        </p:txBody>
      </p:sp>
    </p:spTree>
    <p:extLst>
      <p:ext uri="{BB962C8B-B14F-4D97-AF65-F5344CB8AC3E}">
        <p14:creationId xmlns:p14="http://schemas.microsoft.com/office/powerpoint/2010/main" val="1948352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1331640" y="632113"/>
            <a:ext cx="6726726" cy="946582"/>
          </a:xfrm>
        </p:spPr>
        <p:txBody>
          <a:bodyPr/>
          <a:lstStyle/>
          <a:p>
            <a:pPr lvl="0"/>
            <a:r>
              <a:rPr lang="ru-RU" sz="2634" dirty="0">
                <a:solidFill>
                  <a:srgbClr val="376092"/>
                </a:solidFill>
                <a:effectLst>
                  <a:outerShdw dist="25402" dir="5400000">
                    <a:srgbClr val="6E747A"/>
                  </a:outerShdw>
                </a:effectLst>
              </a:rPr>
              <a:t>Храм святого равноапостольного великого князя </a:t>
            </a:r>
            <a:r>
              <a:rPr lang="ru-RU" sz="2634" dirty="0" smtClean="0">
                <a:solidFill>
                  <a:srgbClr val="376092"/>
                </a:solidFill>
                <a:effectLst>
                  <a:outerShdw dist="25402" dir="5400000">
                    <a:srgbClr val="6E747A"/>
                  </a:outerShdw>
                </a:effectLst>
              </a:rPr>
              <a:t>Владимира в Сочи</a:t>
            </a:r>
            <a:endParaRPr lang="ru-RU" sz="2634" dirty="0">
              <a:solidFill>
                <a:srgbClr val="376092"/>
              </a:solidFill>
              <a:effectLst>
                <a:outerShdw dist="25402" dir="5400000">
                  <a:srgbClr val="6E747A"/>
                </a:outerShdw>
              </a:effectLst>
            </a:endParaRPr>
          </a:p>
        </p:txBody>
      </p:sp>
      <p:pic>
        <p:nvPicPr>
          <p:cNvPr id="3" name="Объект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484784"/>
            <a:ext cx="6585478" cy="4798269"/>
          </a:xfrm>
        </p:spPr>
      </p:pic>
    </p:spTree>
    <p:extLst>
      <p:ext uri="{BB962C8B-B14F-4D97-AF65-F5344CB8AC3E}">
        <p14:creationId xmlns:p14="http://schemas.microsoft.com/office/powerpoint/2010/main" val="213109115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Орден Св. Равноапостольного князя Владимира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№ 176       Орден Святого Равноапостольного князя Владимира  в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России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      Учреждён в честь князя Владимира Крестителя в 1782 и являлся наградой для широкого круга военных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чине от подполковника и чиновников среднего ранга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                      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                Девиз Ордена  - «  ПОЛЬЗА, ЧЕСТЬ И СЛАВА ».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6866" y="2485382"/>
            <a:ext cx="3445540" cy="3343494"/>
          </a:xfrm>
        </p:spPr>
      </p:pic>
    </p:spTree>
    <p:extLst>
      <p:ext uri="{BB962C8B-B14F-4D97-AF65-F5344CB8AC3E}">
        <p14:creationId xmlns:p14="http://schemas.microsoft.com/office/powerpoint/2010/main" val="311030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Список используемых ресурсов: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ru.wikipedia</a:t>
            </a:r>
            <a:endParaRPr lang="ru-RU" dirty="0" smtClean="0"/>
          </a:p>
          <a:p>
            <a:r>
              <a:rPr lang="en-US" dirty="0">
                <a:hlinkClick r:id="rId3"/>
              </a:rPr>
              <a:t>http://metodika.68edu.ru</a:t>
            </a:r>
            <a:r>
              <a:rPr lang="en-US" dirty="0" smtClean="0">
                <a:hlinkClick r:id="rId3"/>
              </a:rPr>
              <a:t>/</a:t>
            </a:r>
            <a:endParaRPr lang="ru-RU" dirty="0" smtClean="0"/>
          </a:p>
          <a:p>
            <a:r>
              <a:rPr lang="en-US" dirty="0">
                <a:hlinkClick r:id="rId4"/>
              </a:rPr>
              <a:t>http://www.svetoch-opk.ru</a:t>
            </a:r>
            <a:r>
              <a:rPr lang="en-US" dirty="0" smtClean="0">
                <a:hlinkClick r:id="rId4"/>
              </a:rPr>
              <a:t>/</a:t>
            </a:r>
            <a:endParaRPr lang="ru-RU" dirty="0" smtClean="0"/>
          </a:p>
          <a:p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www.google.ru/search</a:t>
            </a:r>
            <a:r>
              <a:rPr lang="ru-RU" dirty="0" smtClean="0">
                <a:hlinkClick r:id="rId5"/>
              </a:rPr>
              <a:t>\</a:t>
            </a:r>
            <a:endParaRPr lang="ru-RU" dirty="0" smtClean="0"/>
          </a:p>
          <a:p>
            <a:r>
              <a:rPr lang="ru-RU" dirty="0" smtClean="0"/>
              <a:t>«Повесть временных лет»  и «Чтение</a:t>
            </a:r>
            <a:r>
              <a:rPr lang="ru-RU" dirty="0"/>
              <a:t>» Нестора </a:t>
            </a:r>
            <a:r>
              <a:rPr lang="ru-RU" dirty="0" smtClean="0"/>
              <a:t>Летописца,</a:t>
            </a:r>
            <a:r>
              <a:rPr lang="ru-RU" dirty="0"/>
              <a:t> «Сказание» Иакова </a:t>
            </a:r>
            <a:r>
              <a:rPr lang="ru-RU" dirty="0" smtClean="0"/>
              <a:t>Черноризца</a:t>
            </a:r>
          </a:p>
          <a:p>
            <a:r>
              <a:rPr lang="ru-RU" dirty="0" smtClean="0"/>
              <a:t>Лаврентьевская </a:t>
            </a:r>
            <a:r>
              <a:rPr lang="ru-RU" dirty="0"/>
              <a:t>летопись</a:t>
            </a:r>
          </a:p>
          <a:p>
            <a:r>
              <a:rPr lang="ru-RU" dirty="0" smtClean="0"/>
              <a:t> «Слово о Полку Игореве»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899592" y="948786"/>
            <a:ext cx="7488832" cy="301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-141243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Киевская Русь известна по древнерусским летописям, составленным в Киеве и Новгороде монахами. По данным «Повести временных лет» , первым князем К. Р. был легендарный Кий (см. Кий, Щек и Хорив). Датировка фактов начинается с 852. Позднее в летопись была добавлена легенда о призвании варягов  (862) во главе с  князем Рюриком. По той же легенде, два боярина, бывшие в подчинении у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Рюрика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,— Аскольд и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Дир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двинулись на Царьград по Днепру, подчинив по дороге Киев. После смерти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Рюрика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власть перешла к варяжскому князю Олегу (ум. 912), который, якобы расправившись с Аскольдом и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Диром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, захватил Киев (882), а в 883—885 подчинил древлян-северян, радимичей и в 907, 911 совершил походы на Византию.</a:t>
            </a:r>
            <a:endParaRPr kumimoji="0" lang="ru-RU" sz="1600" b="0" i="0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Сельскохозяйственные и промысловые орудия.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191" y="986911"/>
            <a:ext cx="3712912" cy="237626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000628" y="142852"/>
            <a:ext cx="39290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400" dirty="0" smtClean="0"/>
          </a:p>
          <a:p>
            <a:pPr algn="just"/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355976" y="644922"/>
            <a:ext cx="424847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Появилась трехпольная система земледелия. Выращивались пшеница, овес, просо, рожь, ячмень и др. Летописи упоминают хлеб яровой и озимый. Население занималось также скотоводством, охотой, рыболовством и бортничеством. Деревенское ремесло имело второстепенное значение. Ранее всего выделилось железоделательное производство, базирующееся на местной болотной руде. Металл получали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сыродуя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тным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способом.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3684014"/>
            <a:ext cx="8064896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  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Развитие ремесла и торговли обусловило появление в К. Р. городов (см. Город в России). Наиболее древние из них — Киев, Чернигов,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Переяславль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Смоленск, Ростов, Ладога, Псков, Полоцк и др. Центром города был торг, где реализовалась ремесленная продукция. В городе существовали различные виды ремесел: кузнечно-слесарное, оружейное, обработка цветных металлов (ковка и чеканка, тиснение и штамповка серебра и золота, филигрань, зернь), гончарное, кожевенное, портняжное и др. Во 2-й половине 10 в. появляются клейма мастеров.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620688"/>
            <a:ext cx="795811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  Преемник Олега князь Игорь продолжал активную внешнюю политику. В 913 через Итиль он прошёл всё западное побережье Каспия, дважды (941, 944) нападал на Византию. Непомерные требования дани с древлян послужили причиной их восстания и убийства Игоря (945). Его жена Ольга одной из первых на Руси приняла христианство, упорядочила управление на местах и установила нормы дани («уроки»). Сын Игоря и Ольги Святослав Игоревич</a:t>
            </a:r>
            <a:r>
              <a:rPr lang="ru-RU" i="1" dirty="0" smtClean="0"/>
              <a:t> </a:t>
            </a:r>
            <a:r>
              <a:rPr lang="ru-RU" dirty="0" smtClean="0"/>
              <a:t>(княживший в 964—972) обеспечил К. Р. свободу торговых путей на восток, через земли волжских болгар и хазар, упрочил международное положение Руси. Русь при Святославе обосновалась на Черном море и на Дунае (Тмутаракань, Белгород, </a:t>
            </a:r>
            <a:r>
              <a:rPr lang="ru-RU" dirty="0" err="1" smtClean="0"/>
              <a:t>Переяславец</a:t>
            </a:r>
            <a:r>
              <a:rPr lang="ru-RU" dirty="0" smtClean="0"/>
              <a:t> на Дунае), но после неудачной войны с Византией Святослав был вынужден отказаться от завоеваний на Балканах. При возвращении на Русь он был убит в бою с печенегами. Святославу наследовал его сын Ярополк, убивший конкурента — брата Олега </a:t>
            </a:r>
            <a:r>
              <a:rPr lang="ru-RU" dirty="0" err="1" smtClean="0"/>
              <a:t>древлянского</a:t>
            </a:r>
            <a:r>
              <a:rPr lang="ru-RU" dirty="0" smtClean="0"/>
              <a:t> (977). </a:t>
            </a:r>
          </a:p>
          <a:p>
            <a:pPr algn="just"/>
            <a:r>
              <a:rPr lang="ru-RU" dirty="0" smtClean="0"/>
              <a:t>    Княжение Владимира — вершина расцвета К. Р., границы которой необычайно расширились (от Прибалтики и Карпат до причерноморских степей). 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31440" y="692696"/>
            <a:ext cx="428626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Владимир был внук святой равноапостольной Ольги, сын Святослава († 972). Мать его,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Малуша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(† 1001) - дочь Малка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Любечанина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которого историки отождествляют с Малом, князем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Древлянским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Приводя к покорности восставших древлян и овладев их городами, княгиня Ольга повелела казнить князя Мала, за которого пытались ее сватать после убийства Игоря, а детей его, Добрыню и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Малушу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взяла с собой. Добрыня вырос храбрым умелым воином, обладал государственным умом, был впоследствии хорошим помощником своему племяннику Владимиру в делах военного и государственного управления 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6" name="Picture 4" descr="Равноапостольные князь Владимир и княгиня Ольг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9570" y="692696"/>
            <a:ext cx="2299450" cy="488090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55576" y="5574801"/>
            <a:ext cx="42194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Равноапостольные князь Владимир</a:t>
            </a:r>
          </a:p>
          <a:p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и княгиня Ольга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76672"/>
            <a:ext cx="7848872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Малуша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стала христианкой (вместе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 великой княгиней Ольгой в Царьграде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). Она полюбилась  суровому воину Святославу, который, против воли матери, сделал ее своей женой. Разгневанная Ольга, считая невозможным брак своей "ключницы", пленницы, рабыни с сыном Святославом, наследником великого Киевского княжения, отправила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Малушу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на свою родину в весь неподалеку от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Выбут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Там и родился, около 960 года, мальчик, названный русским языческим именем </a:t>
            </a:r>
            <a:r>
              <a:rPr lang="ru-RU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Володимир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- владеющий миром, владеющий особым даром мира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В 970 году Святослав, отправляясь в поход, из которого ему не суждено уже было вернуться, поделил Русскую Землю меж тремя сыновьями. В Киеве княжил Ярополк, в Овруче, центре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Древлянской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земли, Олег, в Новгороде - Владимир. Первые годы княжения мы видим Владимира яростным язычником. Он возглавляет поход, в котором ему сочувствует вся языческая Русь, против Ярополка-христианина, или, во всяком случае, по свидетельству летописи, "давшего великую волю христианам", и вступает 11 июня 978 года в Киев, став "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единодержцем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" Киевского государства, "покорив окрестные страны, одни - миром, а непокорных - мечем".</a:t>
            </a:r>
          </a:p>
          <a:p>
            <a:pPr algn="just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Молодой Владимир предавался бурной  жизни. </a:t>
            </a:r>
          </a:p>
          <a:p>
            <a:pPr algn="just"/>
            <a:r>
              <a:rPr lang="ru-RU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Но Господь готовил ему иное поприще. Где умножается грех, там, - по слову Апостола, - </a:t>
            </a:r>
            <a:r>
              <a:rPr lang="ru-RU" sz="16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преизобилует</a:t>
            </a:r>
            <a:r>
              <a:rPr lang="ru-RU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благодать. "И </a:t>
            </a:r>
            <a:r>
              <a:rPr lang="ru-RU" sz="16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прииде</a:t>
            </a:r>
            <a:r>
              <a:rPr lang="ru-RU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на него посещение Вышнего, </a:t>
            </a:r>
            <a:r>
              <a:rPr lang="ru-RU" sz="16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призре</a:t>
            </a:r>
            <a:r>
              <a:rPr lang="ru-RU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на него </a:t>
            </a:r>
            <a:r>
              <a:rPr lang="ru-RU" sz="16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Всемилостиве</a:t>
            </a:r>
            <a:r>
              <a:rPr lang="ru-RU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око Благого Бога, и воссияла мысль в сердце его, да разумеет суету идольского прельщения, да взыщет Единого Бога, сотворившего все видимое и невидимое". </a:t>
            </a:r>
            <a:endParaRPr lang="ru-RU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stat18.privet.ru/lr/0a20c99fdf35a428f76ce6268cd9c24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584" y="565757"/>
            <a:ext cx="7572428" cy="538352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619672" y="5949280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Подол - древнейший исторический район Киева. 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620688"/>
            <a:ext cx="7848872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По приглашению князя в Киев приходили проповедники из разных стран: послы от болгар-мусульман, живших за Волгой, немцы-латиняне, иудеи и греки. Князь расспрашивал об их вере, и каждый предлагал ему свою веру. Но самое сильное впечатление произвел на него православный греческий проповедник, который в заключение своей беседы показал ему картину Страшного суда. По совету бояр, Владимир отправил десять мудрых мужей, чтобы испытать на месте, чья вера лучше. Когда эти русские послы прибыли в Константинополь, то великолепие Софийского храма, стройное пение придворных певчих и торжественность патриаршей службы тронули их до глубины души: «Мы не знали, — говорили они потом Владимиру, — на земле мы стояли или на небе». А бояре тут же ему заметили: «Если бы вера греческая не была лучше других вер, не приняла бы ее бабка твоя Ольга — мудрейшая из людей». </a:t>
            </a:r>
          </a:p>
          <a:p>
            <a:r>
              <a:rPr lang="ru-RU" sz="1600" dirty="0" smtClean="0"/>
              <a:t>    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Дело принятия Крещения облегчалось для него внешними обстоятельствами. Византийскую империю сотрясали удары мятежных полководцев , братья-соправители Василий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Болгаробойца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и Константин, обратились за помощью к Владимиру.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Они были его врагами, но он просил у них помощи, - пишет о событиях 980-х годов один из арабских хронистов. - И царь Руссов согласился на это, и просил свойства' с ним".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792</TotalTime>
  <Words>2049</Words>
  <Application>Microsoft Office PowerPoint</Application>
  <PresentationFormat>Экран (4:3)</PresentationFormat>
  <Paragraphs>75</Paragraphs>
  <Slides>24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2" baseType="lpstr">
      <vt:lpstr>Arial</vt:lpstr>
      <vt:lpstr>Calibri</vt:lpstr>
      <vt:lpstr>Garamond</vt:lpstr>
      <vt:lpstr>Lucida Sans Unicode</vt:lpstr>
      <vt:lpstr>Monotype Corsiva</vt:lpstr>
      <vt:lpstr>Tahoma</vt:lpstr>
      <vt:lpstr>Times New Roman</vt:lpstr>
      <vt:lpstr>Натуральные материалы</vt:lpstr>
      <vt:lpstr>Презентация PowerPoint</vt:lpstr>
      <vt:lpstr>Киевская Русь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Дети князя Владимира. Св. ст. Борис и Глеб</vt:lpstr>
      <vt:lpstr> </vt:lpstr>
      <vt:lpstr>Презентация PowerPoint</vt:lpstr>
      <vt:lpstr>Храм святого равноапостольного великого князя Владимира в Сочи</vt:lpstr>
      <vt:lpstr>Орден Св. Равноапостольного князя Владимира</vt:lpstr>
      <vt:lpstr>Список используемых ресурсов: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www.MRMARKER.ru</dc:creator>
  <cp:lastModifiedBy>Елена Вильде</cp:lastModifiedBy>
  <cp:revision>84</cp:revision>
  <dcterms:created xsi:type="dcterms:W3CDTF">2013-07-16T01:32:38Z</dcterms:created>
  <dcterms:modified xsi:type="dcterms:W3CDTF">2015-04-26T10:31:19Z</dcterms:modified>
</cp:coreProperties>
</file>