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3BA09-E49A-4279-86CB-8E78B8CA4766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347D-6CD3-488D-8039-0C2A7926C57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3BA09-E49A-4279-86CB-8E78B8CA4766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347D-6CD3-488D-8039-0C2A7926C5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3BA09-E49A-4279-86CB-8E78B8CA4766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347D-6CD3-488D-8039-0C2A7926C5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3BA09-E49A-4279-86CB-8E78B8CA4766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347D-6CD3-488D-8039-0C2A7926C5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3BA09-E49A-4279-86CB-8E78B8CA4766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347D-6CD3-488D-8039-0C2A7926C57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3BA09-E49A-4279-86CB-8E78B8CA4766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347D-6CD3-488D-8039-0C2A7926C5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3BA09-E49A-4279-86CB-8E78B8CA4766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347D-6CD3-488D-8039-0C2A7926C5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3BA09-E49A-4279-86CB-8E78B8CA4766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347D-6CD3-488D-8039-0C2A7926C5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3BA09-E49A-4279-86CB-8E78B8CA4766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347D-6CD3-488D-8039-0C2A7926C5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3BA09-E49A-4279-86CB-8E78B8CA4766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347D-6CD3-488D-8039-0C2A7926C5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3BA09-E49A-4279-86CB-8E78B8CA4766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CAE347D-6CD3-488D-8039-0C2A7926C57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23BA09-E49A-4279-86CB-8E78B8CA4766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CAE347D-6CD3-488D-8039-0C2A7926C57B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hyperlink" Target="https://ru.wikipedia.org/wiki/%D0%AD%D0%BB%D0%B5%D0%BA%D1%82%D1%80%D0%BE%D0%BB%D0%B8%D0%B7" TargetMode="External"/><Relationship Id="rId7" Type="http://schemas.openxmlformats.org/officeDocument/2006/relationships/image" Target="../media/image9.png"/><Relationship Id="rId2" Type="http://schemas.openxmlformats.org/officeDocument/2006/relationships/hyperlink" Target="https://ru.wikipedia.org/wiki/%D0%90%D0%BB%D1%8E%D0%BC%D0%B8%D0%BD%D0%BE%D1%82%D0%B5%D1%80%D0%BC%D0%B8%D1%8F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ru.wikipedia.org/wiki/%D0%A8%D0%B5%D1%81%D1%82%D0%B8%D0%B2%D0%B0%D0%BB%D0%B5%D0%BD%D1%82%D0%BD%D1%8B%D0%B9_%D1%85%D1%80%D0%BE%D0%BC" TargetMode="External"/><Relationship Id="rId5" Type="http://schemas.openxmlformats.org/officeDocument/2006/relationships/hyperlink" Target="https://ru.wikipedia.org/wiki/%D0%A1%D0%B5%D1%80%D0%BD%D0%B0%D1%8F_%D0%BA%D0%B8%D1%81%D0%BB%D0%BE%D1%82%D0%B0" TargetMode="External"/><Relationship Id="rId4" Type="http://schemas.openxmlformats.org/officeDocument/2006/relationships/hyperlink" Target="https://ru.wikipedia.org/wiki/%D0%A5%D1%80%D0%BE%D0%BC%D0%BE%D0%B2%D1%8B%D0%B9_%D0%B0%D0%BD%D0%B3%D0%B8%D0%B4%D1%80%D0%B8%D0%B4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0%D0%B5%D0%B3%D0%B8%D1%81%D1%82%D1%80%D0%B0%D1%86%D0%B8%D0%BE%D0%BD%D0%BD%D1%8B%D0%B9_%D0%BD%D0%BE%D0%BC%D0%B5%D1%80_CAS" TargetMode="External"/><Relationship Id="rId3" Type="http://schemas.openxmlformats.org/officeDocument/2006/relationships/hyperlink" Target="https://ru.wikipedia.org/wiki/%D0%9F%D0%B5%D1%80%D0%B8%D0%BE%D0%B4%D0%B8%D1%87%D0%B5%D1%81%D0%BA%D0%B0%D1%8F_%D1%81%D0%B8%D1%81%D1%82%D0%B5%D0%BC%D0%B0_%D1%85%D0%B8%D0%BC%D0%B8%D1%87%D0%B5%D1%81%D0%BA%D0%B8%D1%85_%D1%8D%D0%BB%D0%B5%D0%BC%D0%B5%D0%BD%D1%82%D0%BE%D0%B2" TargetMode="External"/><Relationship Id="rId7" Type="http://schemas.openxmlformats.org/officeDocument/2006/relationships/hyperlink" Target="https://ru.wikipedia.org/wiki/%D0%9F%D1%80%D0%BE%D1%81%D1%82%D0%BE%D0%B5_%D0%B2%D0%B5%D1%89%D0%B5%D1%81%D1%82%D0%B2%D0%BE" TargetMode="External"/><Relationship Id="rId12" Type="http://schemas.openxmlformats.org/officeDocument/2006/relationships/image" Target="../media/image2.jpeg"/><Relationship Id="rId2" Type="http://schemas.openxmlformats.org/officeDocument/2006/relationships/hyperlink" Target="https://ru.wikipedia.org/wiki/%D0%A5%D0%B8%D0%BC%D0%B8%D1%87%D0%B5%D1%81%D0%BA%D0%B8%D0%B9_%D1%8D%D0%BB%D0%B5%D0%BC%D0%B5%D0%BD%D1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B%D0%B0%D1%82%D0%B8%D0%BD%D1%81%D0%BA%D0%B8%D0%B9_%D1%8F%D0%B7%D1%8B%D0%BA" TargetMode="External"/><Relationship Id="rId11" Type="http://schemas.openxmlformats.org/officeDocument/2006/relationships/hyperlink" Target="https://ru.wikipedia.org/wiki/%D0%A6%D0%B2%D0%B5%D1%82" TargetMode="External"/><Relationship Id="rId5" Type="http://schemas.openxmlformats.org/officeDocument/2006/relationships/hyperlink" Target="https://ru.wikipedia.org/wiki/%D0%90%D1%82%D0%BE%D0%BC%D0%BD%D1%8B%D0%B9_%D0%BD%D0%BE%D0%BC%D0%B5%D1%80" TargetMode="External"/><Relationship Id="rId10" Type="http://schemas.openxmlformats.org/officeDocument/2006/relationships/hyperlink" Target="https://ru.wikipedia.org/wiki/%D0%9C%D0%B5%D1%82%D0%B0%D0%BB%D0%BB" TargetMode="External"/><Relationship Id="rId4" Type="http://schemas.openxmlformats.org/officeDocument/2006/relationships/hyperlink" Target="https://ru.wikipedia.org/wiki/%D0%9C%D0%B5%D0%BD%D0%B4%D0%B5%D0%BB%D0%B5%D0%B5%D0%B2,_%D0%94%D0%BC%D0%B8%D1%82%D1%80%D0%B8%D0%B9_%D0%98%D0%B2%D0%B0%D0%BD%D0%BE%D0%B2%D0%B8%D1%87" TargetMode="External"/><Relationship Id="rId9" Type="http://schemas.openxmlformats.org/officeDocument/2006/relationships/hyperlink" Target="http://www.chemnet.com/cas/supplier.cgi?exact=dict&amp;terms=7440-47-3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/index.php?title=%D0%9A%D0%B0%D1%80%D0%B1%D0%B8%D0%B4_%D1%85%D1%80%D0%BE%D0%BC%D0%B0&amp;action=edit&amp;redlink=1" TargetMode="External"/><Relationship Id="rId3" Type="http://schemas.openxmlformats.org/officeDocument/2006/relationships/hyperlink" Target="https://ru.wikipedia.org/wiki/%D0%95%D0%BA%D0%B0%D1%82%D0%B5%D1%80%D0%B8%D0%BD%D0%B1%D1%83%D1%80%D0%B3" TargetMode="External"/><Relationship Id="rId7" Type="http://schemas.openxmlformats.org/officeDocument/2006/relationships/hyperlink" Target="https://ru.wikipedia.org/wiki/%D0%9C%D0%B5%D1%82%D0%B0%D0%BB%D0%BB" TargetMode="External"/><Relationship Id="rId2" Type="http://schemas.openxmlformats.org/officeDocument/2006/relationships/hyperlink" Target="https://ru.wikipedia.org/wiki/1766_%D0%B3%D0%BE%D0%B4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ru.wikipedia.org/wiki/%D0%92%D0%BE%D0%BA%D0%BB%D0%B5%D0%BD,_%D0%9B%D1%83%D0%B8_%D0%9D%D0%B8%D0%BA%D0%BE%D0%BB%D0%B0" TargetMode="External"/><Relationship Id="rId11" Type="http://schemas.openxmlformats.org/officeDocument/2006/relationships/hyperlink" Target="https://ru.wikipedia.org/wiki/%D0%A6%D0%B2%D0%B5%D1%82" TargetMode="External"/><Relationship Id="rId5" Type="http://schemas.openxmlformats.org/officeDocument/2006/relationships/hyperlink" Target="https://ru.wikipedia.org/wiki/1797" TargetMode="External"/><Relationship Id="rId10" Type="http://schemas.openxmlformats.org/officeDocument/2006/relationships/hyperlink" Target="https://ru.wikipedia.org/wiki/%D0%93%D1%80%D0%B5%D1%87%D0%B5%D1%81%D0%BA%D0%B8%D0%B9_%D1%8F%D0%B7%D1%8B%D0%BA" TargetMode="External"/><Relationship Id="rId4" Type="http://schemas.openxmlformats.org/officeDocument/2006/relationships/hyperlink" Target="https://ru.wikipedia.org/wiki/%D0%9A%D1%80%D0%BE%D0%BA%D0%BE%D0%B8%D1%82" TargetMode="External"/><Relationship Id="rId9" Type="http://schemas.openxmlformats.org/officeDocument/2006/relationships/hyperlink" Target="https://ru.wikipedia.org/wiki/%D0%AD%D0%BB%D0%B5%D0%BC%D0%B5%D0%BD%D1%82_(%D1%85%D0%B8%D0%BC%D0%B8%D1%8F)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8%D0%BA%D0%B0%D0%BB%D0%B0_%D0%9C%D0%BE%D0%BE%D1%81%D0%B0" TargetMode="External"/><Relationship Id="rId3" Type="http://schemas.openxmlformats.org/officeDocument/2006/relationships/hyperlink" Target="https://ru.wikipedia.org/wiki/%D0%9A%D1%80%D0%B8%D1%81%D1%82%D0%B0%D0%BB%D0%BB%D0%B8%D1%87%D0%B5%D1%81%D0%BA%D0%B0%D1%8F_%D1%80%D0%B5%D1%88%D1%91%D1%82%D0%BA%D0%B0" TargetMode="External"/><Relationship Id="rId7" Type="http://schemas.openxmlformats.org/officeDocument/2006/relationships/hyperlink" Target="https://ru.wikipedia.org/wiki/%D0%A2%D0%B2%D0%B5%D1%80%D0%B4%D0%BE%D1%81%D1%82%D1%8C" TargetMode="External"/><Relationship Id="rId12" Type="http://schemas.openxmlformats.org/officeDocument/2006/relationships/hyperlink" Target="https://ru.wikipedia.org/wiki/%D0%A3%D1%80%D0%B0%D0%BD_(%D1%8D%D0%BB%D0%B5%D0%BC%D0%B5%D0%BD%D1%82)" TargetMode="External"/><Relationship Id="rId2" Type="http://schemas.openxmlformats.org/officeDocument/2006/relationships/hyperlink" Target="https://ru.wikipedia.org/wiki/%D0%9C%D0%B5%D1%82%D0%B0%D0%BB%D0%BB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ru.wikipedia.org/wiki/%D0%A2%D0%BE%D1%87%D0%BA%D0%B0_%D0%9D%D0%B5%D0%B5%D0%BB%D1%8F" TargetMode="External"/><Relationship Id="rId11" Type="http://schemas.openxmlformats.org/officeDocument/2006/relationships/hyperlink" Target="https://ru.wikipedia.org/wiki/%D0%92%D0%BE%D0%BB%D1%8C%D1%84%D1%80%D0%B0%D0%BC" TargetMode="External"/><Relationship Id="rId5" Type="http://schemas.openxmlformats.org/officeDocument/2006/relationships/hyperlink" Target="https://ru.wikipedia.org/wiki/%D0%90%D0%BD%D1%82%D0%B8%D1%84%D0%B5%D1%80%D1%80%D0%BE%D0%BC%D0%B0%D0%B3%D0%BD%D0%B5%D1%82%D0%B8%D0%BA%D0%B8" TargetMode="External"/><Relationship Id="rId10" Type="http://schemas.openxmlformats.org/officeDocument/2006/relationships/hyperlink" Target="https://ru.wikipedia.org/wiki/%D0%91%D0%B5%D1%80%D0%B8%D0%BB%D0%BB%D0%B8%D0%B9" TargetMode="External"/><Relationship Id="rId4" Type="http://schemas.openxmlformats.org/officeDocument/2006/relationships/hyperlink" Target="https://ru.wikipedia.org/wiki/%D0%9F%D0%B0%D1%80%D0%B0%D0%BC%D0%B0%D0%B3%D0%BD%D0%B5%D1%82%D0%B8%D0%B7%D0%BC" TargetMode="External"/><Relationship Id="rId9" Type="http://schemas.openxmlformats.org/officeDocument/2006/relationships/hyperlink" Target="https://ru.wikipedia.org/wiki/%D0%98%D1%80%D0%B8%D0%B4%D0%B8%D0%B9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A%D0%B0%D0%BC%D0%B5%D0%BD%D0%BD%D0%BE%D1%83%D0%B3%D0%BE%D0%BB%D1%8C%D0%BD%D1%8B%D0%B9_%D0%BA%D0%BE%D0%BA%D1%81" TargetMode="External"/><Relationship Id="rId2" Type="http://schemas.openxmlformats.org/officeDocument/2006/relationships/hyperlink" Target="https://ru.wikipedia.org/wiki/%D0%A4%D0%B5%D1%80%D1%80%D0%BE%D1%85%D1%80%D0%BE%D0%BC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3123778"/>
          </a:xfrm>
        </p:spPr>
        <p:txBody>
          <a:bodyPr/>
          <a:lstStyle/>
          <a:p>
            <a:r>
              <a:rPr lang="ru-RU" dirty="0" smtClean="0"/>
              <a:t>Хром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2852936"/>
            <a:ext cx="7920880" cy="37444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Работу выполнила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Учитель химии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МБОУ </a:t>
            </a:r>
            <a:r>
              <a:rPr lang="ru-RU" dirty="0" err="1" smtClean="0">
                <a:solidFill>
                  <a:schemeClr val="accent1"/>
                </a:solidFill>
              </a:rPr>
              <a:t>Ийменской</a:t>
            </a:r>
            <a:r>
              <a:rPr lang="ru-RU" dirty="0" smtClean="0">
                <a:solidFill>
                  <a:schemeClr val="accent1"/>
                </a:solidFill>
              </a:rPr>
              <a:t> СОШ</a:t>
            </a:r>
          </a:p>
          <a:p>
            <a:r>
              <a:rPr lang="ru-RU" dirty="0" err="1" smtClean="0">
                <a:solidFill>
                  <a:schemeClr val="accent1"/>
                </a:solidFill>
              </a:rPr>
              <a:t>Монгуш</a:t>
            </a:r>
            <a:r>
              <a:rPr lang="ru-RU" dirty="0" smtClean="0">
                <a:solidFill>
                  <a:schemeClr val="accent1"/>
                </a:solidFill>
              </a:rPr>
              <a:t> Валентина </a:t>
            </a:r>
            <a:r>
              <a:rPr lang="ru-RU" dirty="0" err="1" smtClean="0">
                <a:solidFill>
                  <a:schemeClr val="accent1"/>
                </a:solidFill>
              </a:rPr>
              <a:t>Базыр-ооловна</a:t>
            </a:r>
            <a:endParaRPr lang="ru-RU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772400" cy="7647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908720"/>
            <a:ext cx="7772400" cy="5949280"/>
          </a:xfrm>
        </p:spPr>
        <p:txBody>
          <a:bodyPr/>
          <a:lstStyle/>
          <a:p>
            <a:r>
              <a:rPr lang="ru-RU" dirty="0" smtClean="0"/>
              <a:t>5) с помощью </a:t>
            </a:r>
            <a:r>
              <a:rPr lang="ru-RU" dirty="0" smtClean="0">
                <a:hlinkClick r:id="rId2" tooltip="Алюминотермия"/>
              </a:rPr>
              <a:t>алюминотермии</a:t>
            </a:r>
            <a:r>
              <a:rPr lang="ru-RU" dirty="0" smtClean="0"/>
              <a:t> получают металлический хром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6</a:t>
            </a:r>
            <a:r>
              <a:rPr lang="ru-RU" dirty="0" smtClean="0"/>
              <a:t>) с помощью </a:t>
            </a:r>
            <a:r>
              <a:rPr lang="ru-RU" dirty="0" smtClean="0">
                <a:hlinkClick r:id="rId3" tooltip="Электролиз"/>
              </a:rPr>
              <a:t>электролиза</a:t>
            </a:r>
            <a:r>
              <a:rPr lang="ru-RU" dirty="0" smtClean="0"/>
              <a:t> получают электролитический хром из раствора </a:t>
            </a:r>
            <a:r>
              <a:rPr lang="ru-RU" dirty="0" smtClean="0">
                <a:hlinkClick r:id="rId4" tooltip="Хромовый ангидрид"/>
              </a:rPr>
              <a:t>хромового ангидрида</a:t>
            </a:r>
            <a:r>
              <a:rPr lang="ru-RU" dirty="0" smtClean="0"/>
              <a:t> в воде, содержащего добавку </a:t>
            </a:r>
            <a:r>
              <a:rPr lang="ru-RU" dirty="0" smtClean="0">
                <a:hlinkClick r:id="rId5" tooltip="Серная кислота"/>
              </a:rPr>
              <a:t>серной кислоты</a:t>
            </a:r>
            <a:r>
              <a:rPr lang="ru-RU" dirty="0" smtClean="0"/>
              <a:t>. При этом на катодах совершаются в основном 3 процесса:</a:t>
            </a:r>
          </a:p>
          <a:p>
            <a:r>
              <a:rPr lang="ru-RU" dirty="0" smtClean="0"/>
              <a:t>восстановление шестивалентного хрома до трехвалентного с переходом его в раствор;</a:t>
            </a:r>
          </a:p>
          <a:p>
            <a:r>
              <a:rPr lang="ru-RU" dirty="0" smtClean="0"/>
              <a:t>разряд ионов водорода с выделением газообразного водорода;</a:t>
            </a:r>
          </a:p>
          <a:p>
            <a:r>
              <a:rPr lang="ru-RU" dirty="0" smtClean="0"/>
              <a:t>разряд ионов, содержащих </a:t>
            </a:r>
            <a:r>
              <a:rPr lang="ru-RU" dirty="0" smtClean="0">
                <a:hlinkClick r:id="rId6" tooltip="Шестивалентный хром"/>
              </a:rPr>
              <a:t>шестивалентный хром</a:t>
            </a:r>
            <a:r>
              <a:rPr lang="ru-RU" dirty="0" smtClean="0"/>
              <a:t>, с осаждением металлического хрома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4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83568" y="1700808"/>
            <a:ext cx="7632848" cy="792087"/>
          </a:xfrm>
          <a:prstGeom prst="rect">
            <a:avLst/>
          </a:prstGeom>
        </p:spPr>
      </p:pic>
      <p:pic>
        <p:nvPicPr>
          <p:cNvPr id="7" name="Рисунок 6" descr="9fa8e0a492b0f5bbcecbf51d815d769d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39552" y="5894512"/>
            <a:ext cx="7632848" cy="96348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ru-RU" dirty="0" smtClean="0"/>
              <a:t>Применение хрома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228560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производстве хромированной, т.е. обладающей антикоррозионными свойствами, </a:t>
            </a:r>
            <a:r>
              <a:rPr lang="ru-RU" dirty="0" smtClean="0"/>
              <a:t>стали</a:t>
            </a:r>
          </a:p>
          <a:p>
            <a:r>
              <a:rPr lang="ru-RU" dirty="0" smtClean="0"/>
              <a:t>В нагревательных элементах</a:t>
            </a:r>
            <a:br>
              <a:rPr lang="ru-RU" dirty="0" smtClean="0"/>
            </a:br>
            <a:r>
              <a:rPr lang="ru-RU" dirty="0" smtClean="0"/>
              <a:t>электрических печей</a:t>
            </a:r>
            <a:br>
              <a:rPr lang="ru-RU" dirty="0" smtClean="0"/>
            </a:br>
            <a:r>
              <a:rPr lang="ru-RU" dirty="0" smtClean="0"/>
              <a:t>(сплав железа, никеля и хрома</a:t>
            </a:r>
            <a:r>
              <a:rPr lang="ru-RU" dirty="0" smtClean="0"/>
              <a:t>)</a:t>
            </a:r>
          </a:p>
          <a:p>
            <a:r>
              <a:rPr lang="ru-RU" dirty="0" smtClean="0"/>
              <a:t>Хромирование</a:t>
            </a:r>
            <a:br>
              <a:rPr lang="ru-RU" dirty="0" smtClean="0"/>
            </a:br>
            <a:r>
              <a:rPr lang="ru-RU" dirty="0" smtClean="0"/>
              <a:t>(создание защитных от коррозии,</a:t>
            </a:r>
            <a:br>
              <a:rPr lang="ru-RU" dirty="0" smtClean="0"/>
            </a:br>
            <a:r>
              <a:rPr lang="ru-RU" dirty="0" smtClean="0"/>
              <a:t>а также декоративных покрытий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 smtClean="0"/>
          </a:p>
        </p:txBody>
      </p:sp>
      <p:pic>
        <p:nvPicPr>
          <p:cNvPr id="5" name="Рисунок 4" descr="beka-set-kochtopf-mit-deckel-chef-edelstahl-54807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3645024"/>
            <a:ext cx="3456384" cy="2664296"/>
          </a:xfrm>
          <a:prstGeom prst="rect">
            <a:avLst/>
          </a:prstGeom>
        </p:spPr>
      </p:pic>
      <p:pic>
        <p:nvPicPr>
          <p:cNvPr id="6" name="Рисунок 5" descr="9d8629cbf78e247016032752c4d5b58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6176" y="3645024"/>
            <a:ext cx="2598242" cy="2245047"/>
          </a:xfrm>
          <a:prstGeom prst="rect">
            <a:avLst/>
          </a:prstGeom>
        </p:spPr>
      </p:pic>
      <p:pic>
        <p:nvPicPr>
          <p:cNvPr id="7" name="Рисунок 6" descr="68177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789040"/>
            <a:ext cx="2592288" cy="209321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r>
              <a:rPr lang="ru-RU" b="1" dirty="0" smtClean="0"/>
              <a:t>Хром</a:t>
            </a:r>
            <a:r>
              <a:rPr lang="ru-RU" dirty="0" smtClean="0"/>
              <a:t> — </a:t>
            </a:r>
            <a:r>
              <a:rPr lang="ru-RU" dirty="0" smtClean="0">
                <a:hlinkClick r:id="rId2" tooltip="Химический элемент"/>
              </a:rPr>
              <a:t>элемент</a:t>
            </a:r>
            <a:r>
              <a:rPr lang="ru-RU" dirty="0" smtClean="0"/>
              <a:t> побочной подгруппы 6-й группы 4-го периода </a:t>
            </a:r>
            <a:r>
              <a:rPr lang="ru-RU" dirty="0" smtClean="0">
                <a:hlinkClick r:id="rId3" tooltip="Периодическая система химических элементов"/>
              </a:rPr>
              <a:t>периодической системы химических элементов</a:t>
            </a:r>
            <a:r>
              <a:rPr lang="ru-RU" dirty="0" smtClean="0"/>
              <a:t> </a:t>
            </a:r>
            <a:r>
              <a:rPr lang="ru-RU" dirty="0" smtClean="0">
                <a:hlinkClick r:id="rId4" tooltip="Менделеев, Дмитрий Иванович"/>
              </a:rPr>
              <a:t>Д. И. Менделеева</a:t>
            </a:r>
            <a:r>
              <a:rPr lang="ru-RU" dirty="0" smtClean="0"/>
              <a:t> с </a:t>
            </a:r>
            <a:r>
              <a:rPr lang="ru-RU" dirty="0" smtClean="0">
                <a:hlinkClick r:id="rId5" tooltip="Атомный номер"/>
              </a:rPr>
              <a:t>атомным номером</a:t>
            </a:r>
            <a:r>
              <a:rPr lang="ru-RU" dirty="0" smtClean="0"/>
              <a:t> 24. Обозначается символом </a:t>
            </a:r>
            <a:r>
              <a:rPr lang="ru-RU" b="1" dirty="0" err="1" smtClean="0"/>
              <a:t>Cr</a:t>
            </a:r>
            <a:r>
              <a:rPr lang="ru-RU" dirty="0" smtClean="0"/>
              <a:t>(</a:t>
            </a:r>
            <a:r>
              <a:rPr lang="ru-RU" dirty="0" smtClean="0">
                <a:hlinkClick r:id="rId6" tooltip="Латинский язык"/>
              </a:rPr>
              <a:t>лат.</a:t>
            </a:r>
            <a:r>
              <a:rPr lang="ru-RU" dirty="0" smtClean="0"/>
              <a:t> </a:t>
            </a:r>
            <a:r>
              <a:rPr lang="ru-RU" i="1" dirty="0" err="1" smtClean="0"/>
              <a:t>Chromium</a:t>
            </a:r>
            <a:r>
              <a:rPr lang="ru-RU" dirty="0" smtClean="0"/>
              <a:t>). </a:t>
            </a:r>
            <a:r>
              <a:rPr lang="ru-RU" dirty="0" smtClean="0">
                <a:hlinkClick r:id="rId7" tooltip="Простое вещество"/>
              </a:rPr>
              <a:t>Простое вещество</a:t>
            </a:r>
            <a:r>
              <a:rPr lang="ru-RU" dirty="0" smtClean="0"/>
              <a:t> </a:t>
            </a:r>
            <a:r>
              <a:rPr lang="ru-RU" b="1" dirty="0" smtClean="0"/>
              <a:t>хром</a:t>
            </a:r>
            <a:r>
              <a:rPr lang="ru-RU" dirty="0" smtClean="0"/>
              <a:t> (</a:t>
            </a:r>
            <a:r>
              <a:rPr lang="ru-RU" dirty="0" smtClean="0">
                <a:hlinkClick r:id="rId8" tooltip="Регистрационный номер CAS"/>
              </a:rPr>
              <a:t>CAS-номер</a:t>
            </a:r>
            <a:r>
              <a:rPr lang="ru-RU" dirty="0" smtClean="0"/>
              <a:t>: </a:t>
            </a:r>
            <a:r>
              <a:rPr lang="ru-RU" dirty="0" smtClean="0">
                <a:hlinkClick r:id="rId9"/>
              </a:rPr>
              <a:t>7440-47-3</a:t>
            </a:r>
            <a:r>
              <a:rPr lang="ru-RU" dirty="0" smtClean="0"/>
              <a:t>) — твёрдый </a:t>
            </a:r>
            <a:r>
              <a:rPr lang="ru-RU" dirty="0" err="1" smtClean="0">
                <a:hlinkClick r:id="rId10" tooltip="Металл"/>
              </a:rPr>
              <a:t>металл</a:t>
            </a:r>
            <a:r>
              <a:rPr lang="ru-RU" dirty="0" err="1" smtClean="0"/>
              <a:t>голубовато-белого</a:t>
            </a:r>
            <a:r>
              <a:rPr lang="ru-RU" dirty="0" smtClean="0"/>
              <a:t> </a:t>
            </a:r>
            <a:r>
              <a:rPr lang="ru-RU" dirty="0" smtClean="0">
                <a:hlinkClick r:id="rId11" tooltip="Цвет"/>
              </a:rPr>
              <a:t>цвета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Understanding-Your-Bodies-Response-To-Chromium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899592" y="764704"/>
            <a:ext cx="3960440" cy="1584176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История</a:t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964696"/>
          </a:xfrm>
        </p:spPr>
        <p:txBody>
          <a:bodyPr>
            <a:normAutofit/>
          </a:bodyPr>
          <a:lstStyle/>
          <a:p>
            <a:r>
              <a:rPr lang="ru-RU" dirty="0" smtClean="0"/>
              <a:t>В </a:t>
            </a:r>
            <a:r>
              <a:rPr lang="ru-RU" dirty="0" smtClean="0">
                <a:hlinkClick r:id="rId2" tooltip="1766 год"/>
              </a:rPr>
              <a:t>1766 году</a:t>
            </a:r>
            <a:r>
              <a:rPr lang="ru-RU" dirty="0" smtClean="0"/>
              <a:t> в окрестностях </a:t>
            </a:r>
            <a:r>
              <a:rPr lang="ru-RU" dirty="0" smtClean="0">
                <a:hlinkClick r:id="rId3" tooltip="Екатеринбург"/>
              </a:rPr>
              <a:t>Екатеринбурга</a:t>
            </a:r>
            <a:r>
              <a:rPr lang="ru-RU" dirty="0" smtClean="0"/>
              <a:t> был обнаружен минерал, который получил название «сибирский красный свинец», PbCrO</a:t>
            </a:r>
            <a:r>
              <a:rPr lang="ru-RU" baseline="-25000" dirty="0" smtClean="0"/>
              <a:t>4</a:t>
            </a:r>
            <a:r>
              <a:rPr lang="ru-RU" dirty="0" smtClean="0"/>
              <a:t>. Современное название — </a:t>
            </a:r>
            <a:r>
              <a:rPr lang="ru-RU" dirty="0" err="1" smtClean="0">
                <a:hlinkClick r:id="rId4" tooltip="Крокоит"/>
              </a:rPr>
              <a:t>крокоит</a:t>
            </a:r>
            <a:r>
              <a:rPr lang="ru-RU" dirty="0" smtClean="0"/>
              <a:t>. В </a:t>
            </a:r>
            <a:r>
              <a:rPr lang="ru-RU" dirty="0" smtClean="0">
                <a:hlinkClick r:id="rId5" tooltip="1797"/>
              </a:rPr>
              <a:t>1797</a:t>
            </a:r>
            <a:r>
              <a:rPr lang="ru-RU" dirty="0" smtClean="0"/>
              <a:t> французский химик </a:t>
            </a:r>
            <a:r>
              <a:rPr lang="ru-RU" dirty="0" smtClean="0">
                <a:hlinkClick r:id="rId6" tooltip="Воклен, Луи Никола"/>
              </a:rPr>
              <a:t>Л. Н. </a:t>
            </a:r>
            <a:r>
              <a:rPr lang="ru-RU" dirty="0" err="1" smtClean="0">
                <a:hlinkClick r:id="rId6" tooltip="Воклен, Луи Никола"/>
              </a:rPr>
              <a:t>Воклен</a:t>
            </a:r>
            <a:r>
              <a:rPr lang="ru-RU" dirty="0" smtClean="0"/>
              <a:t> выделил из него новый тугоплавкий </a:t>
            </a:r>
            <a:r>
              <a:rPr lang="ru-RU" dirty="0" smtClean="0">
                <a:hlinkClick r:id="rId7" tooltip="Металл"/>
              </a:rPr>
              <a:t>металл</a:t>
            </a:r>
            <a:r>
              <a:rPr lang="ru-RU" dirty="0" smtClean="0"/>
              <a:t> (скорее всего, </a:t>
            </a:r>
            <a:r>
              <a:rPr lang="ru-RU" dirty="0" err="1" smtClean="0"/>
              <a:t>Воклен</a:t>
            </a:r>
            <a:r>
              <a:rPr lang="ru-RU" dirty="0" smtClean="0"/>
              <a:t> получил </a:t>
            </a:r>
            <a:r>
              <a:rPr lang="ru-RU" dirty="0" smtClean="0">
                <a:hlinkClick r:id="rId8" tooltip="Карбид хрома (страница отсутствует)"/>
              </a:rPr>
              <a:t>карбид хрома</a:t>
            </a:r>
            <a:r>
              <a:rPr lang="ru-RU" dirty="0" smtClean="0"/>
              <a:t>).</a:t>
            </a:r>
          </a:p>
          <a:p>
            <a:endParaRPr lang="ru-RU" dirty="0" smtClean="0"/>
          </a:p>
          <a:p>
            <a:r>
              <a:rPr lang="ru-RU" dirty="0" smtClean="0"/>
              <a:t>Название </a:t>
            </a:r>
            <a:r>
              <a:rPr lang="ru-RU" dirty="0" smtClean="0">
                <a:hlinkClick r:id="rId9" tooltip="Элемент (химия)"/>
              </a:rPr>
              <a:t>элемент</a:t>
            </a:r>
            <a:r>
              <a:rPr lang="ru-RU" dirty="0" smtClean="0"/>
              <a:t> получил от </a:t>
            </a:r>
            <a:r>
              <a:rPr lang="ru-RU" dirty="0" smtClean="0">
                <a:hlinkClick r:id="rId10" tooltip="Греческий язык"/>
              </a:rPr>
              <a:t>греч.</a:t>
            </a:r>
            <a:r>
              <a:rPr lang="ru-RU" dirty="0" smtClean="0"/>
              <a:t> </a:t>
            </a:r>
            <a:r>
              <a:rPr lang="ru-RU" dirty="0" err="1" smtClean="0"/>
              <a:t>χρῶμα </a:t>
            </a:r>
            <a:r>
              <a:rPr lang="ru-RU" dirty="0" smtClean="0"/>
              <a:t>— </a:t>
            </a:r>
            <a:r>
              <a:rPr lang="ru-RU" dirty="0" smtClean="0">
                <a:hlinkClick r:id="rId11" tooltip="Цвет"/>
              </a:rPr>
              <a:t>цвет</a:t>
            </a:r>
            <a:r>
              <a:rPr lang="ru-RU" dirty="0" smtClean="0"/>
              <a:t>, краска — из-за разнообразия окраски своих соединений.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275856" y="1988840"/>
            <a:ext cx="187220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FeCr2O4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Блок-схема: решение 5"/>
          <p:cNvSpPr/>
          <p:nvPr/>
        </p:nvSpPr>
        <p:spPr>
          <a:xfrm>
            <a:off x="2195736" y="2708920"/>
            <a:ext cx="4176464" cy="1656184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Нахождение в природе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23528" y="3212976"/>
            <a:ext cx="187220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PbCrO4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372200" y="3140968"/>
            <a:ext cx="187220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FeO</a:t>
            </a:r>
            <a:r>
              <a:rPr lang="en-US" dirty="0"/>
              <a:t>* Cr2O3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971600" y="1556792"/>
            <a:ext cx="0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139952" y="1196752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7380312" y="1484784"/>
            <a:ext cx="0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95536" y="112474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К</a:t>
            </a:r>
            <a:r>
              <a:rPr lang="ru-RU" dirty="0" err="1" smtClean="0"/>
              <a:t>рокоит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563888" y="83671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Х</a:t>
            </a:r>
            <a:r>
              <a:rPr lang="ru-RU" dirty="0" smtClean="0"/>
              <a:t>ромит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516216" y="836712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Хромистый железняк</a:t>
            </a:r>
            <a:endParaRPr lang="ru-RU" dirty="0"/>
          </a:p>
        </p:txBody>
      </p:sp>
      <p:pic>
        <p:nvPicPr>
          <p:cNvPr id="21" name="Рисунок 20" descr="1612241904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293096"/>
            <a:ext cx="2553072" cy="2016224"/>
          </a:xfrm>
          <a:prstGeom prst="rect">
            <a:avLst/>
          </a:prstGeom>
        </p:spPr>
      </p:pic>
      <p:pic>
        <p:nvPicPr>
          <p:cNvPr id="22" name="Рисунок 21" descr="raschet_shemy_flotacii_metalicheskih_rud_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4437112"/>
            <a:ext cx="3312368" cy="1656184"/>
          </a:xfrm>
          <a:prstGeom prst="rect">
            <a:avLst/>
          </a:prstGeom>
        </p:spPr>
      </p:pic>
      <p:pic>
        <p:nvPicPr>
          <p:cNvPr id="23" name="Рисунок 22" descr="29058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00192" y="4221088"/>
            <a:ext cx="2659732" cy="2160240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Физические свойства</a:t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820680"/>
          </a:xfrm>
        </p:spPr>
        <p:txBody>
          <a:bodyPr>
            <a:normAutofit/>
          </a:bodyPr>
          <a:lstStyle/>
          <a:p>
            <a:r>
              <a:rPr lang="ru-RU" dirty="0" smtClean="0"/>
              <a:t>В свободном виде — голубовато-белый </a:t>
            </a:r>
            <a:r>
              <a:rPr lang="ru-RU" dirty="0" smtClean="0">
                <a:hlinkClick r:id="rId2" tooltip="Металл"/>
              </a:rPr>
              <a:t>металл</a:t>
            </a:r>
            <a:r>
              <a:rPr lang="ru-RU" dirty="0" smtClean="0"/>
              <a:t> с кубической объемно-центрированной </a:t>
            </a:r>
            <a:r>
              <a:rPr lang="ru-RU" dirty="0" smtClean="0">
                <a:hlinkClick r:id="rId3" tooltip="Кристаллическая решётка"/>
              </a:rPr>
              <a:t>решеткой</a:t>
            </a:r>
            <a:r>
              <a:rPr lang="ru-RU" dirty="0" smtClean="0"/>
              <a:t>, а = 0,28845 нм. При температуре 39 °C переходит из </a:t>
            </a:r>
            <a:r>
              <a:rPr lang="ru-RU" dirty="0" err="1" smtClean="0">
                <a:hlinkClick r:id="rId4" tooltip="Парамагнетизм"/>
              </a:rPr>
              <a:t>парамагнитного</a:t>
            </a:r>
            <a:r>
              <a:rPr lang="ru-RU" dirty="0" err="1" smtClean="0"/>
              <a:t>состояния</a:t>
            </a:r>
            <a:r>
              <a:rPr lang="ru-RU" dirty="0" smtClean="0"/>
              <a:t> в </a:t>
            </a:r>
            <a:r>
              <a:rPr lang="ru-RU" dirty="0" smtClean="0">
                <a:hlinkClick r:id="rId5" tooltip="Антиферромагнетики"/>
              </a:rPr>
              <a:t>антиферромагнитное</a:t>
            </a:r>
            <a:r>
              <a:rPr lang="ru-RU" dirty="0" smtClean="0"/>
              <a:t> (</a:t>
            </a:r>
            <a:r>
              <a:rPr lang="ru-RU" dirty="0" smtClean="0">
                <a:hlinkClick r:id="rId6" tooltip="Точка Нееля"/>
              </a:rPr>
              <a:t>точка </a:t>
            </a:r>
            <a:r>
              <a:rPr lang="ru-RU" dirty="0" err="1" smtClean="0">
                <a:hlinkClick r:id="rId6" tooltip="Точка Нееля"/>
              </a:rPr>
              <a:t>Нееля</a:t>
            </a:r>
            <a:r>
              <a:rPr lang="ru-RU" dirty="0" smtClean="0"/>
              <a:t>).</a:t>
            </a:r>
          </a:p>
          <a:p>
            <a:r>
              <a:rPr lang="ru-RU" dirty="0" smtClean="0"/>
              <a:t>Хром имеет </a:t>
            </a:r>
            <a:r>
              <a:rPr lang="ru-RU" dirty="0" smtClean="0">
                <a:hlinkClick r:id="rId7" tooltip="Твердость"/>
              </a:rPr>
              <a:t>твердость</a:t>
            </a:r>
            <a:r>
              <a:rPr lang="ru-RU" dirty="0" smtClean="0"/>
              <a:t> по </a:t>
            </a:r>
            <a:r>
              <a:rPr lang="ru-RU" dirty="0" smtClean="0">
                <a:hlinkClick r:id="rId8" tooltip="Шкала Мооса"/>
              </a:rPr>
              <a:t>шкале </a:t>
            </a:r>
            <a:r>
              <a:rPr lang="ru-RU" dirty="0" err="1" smtClean="0">
                <a:hlinkClick r:id="rId8" tooltip="Шкала Мооса"/>
              </a:rPr>
              <a:t>Мооса</a:t>
            </a:r>
            <a:r>
              <a:rPr lang="ru-RU" dirty="0" smtClean="0"/>
              <a:t> </a:t>
            </a:r>
            <a:r>
              <a:rPr lang="ru-RU" dirty="0" smtClean="0"/>
              <a:t>5, </a:t>
            </a:r>
            <a:r>
              <a:rPr lang="ru-RU" dirty="0" smtClean="0"/>
              <a:t>один из самых твердых чистых металлов (уступает только </a:t>
            </a:r>
            <a:r>
              <a:rPr lang="ru-RU" dirty="0" smtClean="0">
                <a:hlinkClick r:id="rId9" tooltip="Иридий"/>
              </a:rPr>
              <a:t>иридию</a:t>
            </a:r>
            <a:r>
              <a:rPr lang="ru-RU" dirty="0" smtClean="0"/>
              <a:t>, </a:t>
            </a:r>
            <a:r>
              <a:rPr lang="ru-RU" dirty="0" smtClean="0">
                <a:hlinkClick r:id="rId10" tooltip="Бериллий"/>
              </a:rPr>
              <a:t>бериллию</a:t>
            </a:r>
            <a:r>
              <a:rPr lang="ru-RU" dirty="0" smtClean="0"/>
              <a:t>, </a:t>
            </a:r>
            <a:r>
              <a:rPr lang="ru-RU" dirty="0" smtClean="0">
                <a:hlinkClick r:id="rId11" tooltip="Вольфрам"/>
              </a:rPr>
              <a:t>вольфраму</a:t>
            </a:r>
            <a:r>
              <a:rPr lang="ru-RU" dirty="0" smtClean="0"/>
              <a:t> и </a:t>
            </a:r>
            <a:r>
              <a:rPr lang="ru-RU" dirty="0" smtClean="0">
                <a:hlinkClick r:id="rId12" tooltip="Уран (элемент)"/>
              </a:rPr>
              <a:t>урану</a:t>
            </a:r>
            <a:r>
              <a:rPr lang="ru-RU" dirty="0" smtClean="0"/>
              <a:t>). Очень чистый хром достаточно хорошо поддаётся механической обработке.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Химические свойства</a:t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892688"/>
          </a:xfrm>
        </p:spPr>
        <p:txBody>
          <a:bodyPr>
            <a:normAutofit/>
          </a:bodyPr>
          <a:lstStyle/>
          <a:p>
            <a:r>
              <a:rPr lang="ru-RU" dirty="0" smtClean="0"/>
              <a:t>1.Реагирует с неметаллами(при нагревании)</a:t>
            </a:r>
            <a:br>
              <a:rPr lang="ru-RU" dirty="0" smtClean="0"/>
            </a:br>
            <a:r>
              <a:rPr lang="ru-RU" dirty="0" smtClean="0"/>
              <a:t>А) 4</a:t>
            </a:r>
            <a:r>
              <a:rPr lang="en-US" dirty="0" smtClean="0"/>
              <a:t>Cr + 3O2 =2Cr2O3</a:t>
            </a:r>
            <a:br>
              <a:rPr lang="en-US" dirty="0" smtClean="0"/>
            </a:br>
            <a:r>
              <a:rPr lang="ru-RU" dirty="0" smtClean="0"/>
              <a:t>Б) 2</a:t>
            </a:r>
            <a:r>
              <a:rPr lang="en-US" dirty="0" smtClean="0"/>
              <a:t>Cr + N2 =2CrN</a:t>
            </a:r>
            <a:br>
              <a:rPr lang="en-US" dirty="0" smtClean="0"/>
            </a:br>
            <a:r>
              <a:rPr lang="ru-RU" dirty="0" smtClean="0"/>
              <a:t>В) 2</a:t>
            </a:r>
            <a:r>
              <a:rPr lang="en-US" dirty="0" smtClean="0"/>
              <a:t>Cr +3S = Cr2S3</a:t>
            </a:r>
            <a:br>
              <a:rPr lang="en-US" dirty="0" smtClean="0"/>
            </a:br>
            <a:r>
              <a:rPr lang="en-US" dirty="0" smtClean="0"/>
              <a:t>2.</a:t>
            </a:r>
            <a:r>
              <a:rPr lang="ru-RU" dirty="0" smtClean="0"/>
              <a:t>Реагирует с парами воды (в раскаленном состоянии)</a:t>
            </a:r>
            <a:br>
              <a:rPr lang="ru-RU" dirty="0" smtClean="0"/>
            </a:br>
            <a:r>
              <a:rPr lang="ru-RU" dirty="0" smtClean="0"/>
              <a:t>2</a:t>
            </a:r>
            <a:r>
              <a:rPr lang="en-US" dirty="0" smtClean="0"/>
              <a:t>Cr + 3H2O=Cr2O3 + 3H2</a:t>
            </a:r>
            <a:br>
              <a:rPr lang="en-US" dirty="0" smtClean="0"/>
            </a:br>
            <a:r>
              <a:rPr lang="en-US" dirty="0" smtClean="0"/>
              <a:t>3.</a:t>
            </a:r>
            <a:r>
              <a:rPr lang="ru-RU" dirty="0" smtClean="0"/>
              <a:t>Реагирует с кислотами</a:t>
            </a:r>
            <a:br>
              <a:rPr lang="ru-RU" dirty="0" smtClean="0"/>
            </a:br>
            <a:r>
              <a:rPr lang="en-US" dirty="0" smtClean="0"/>
              <a:t>Cr + H2SO4 = CrSO4 + H2</a:t>
            </a:r>
            <a:br>
              <a:rPr lang="en-US" dirty="0" smtClean="0"/>
            </a:br>
            <a:r>
              <a:rPr lang="en-US" dirty="0" smtClean="0"/>
              <a:t>4.</a:t>
            </a:r>
            <a:r>
              <a:rPr lang="ru-RU" dirty="0" smtClean="0"/>
              <a:t>Реагирует с солями менее активных металлов</a:t>
            </a:r>
            <a:br>
              <a:rPr lang="ru-RU" dirty="0" smtClean="0"/>
            </a:br>
            <a:r>
              <a:rPr lang="en-US" dirty="0" smtClean="0"/>
              <a:t>Cr + CuSO4 = CrSO4 + Cu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7772400" cy="1554448"/>
          </a:xfrm>
        </p:spPr>
        <p:txBody>
          <a:bodyPr/>
          <a:lstStyle/>
          <a:p>
            <a:r>
              <a:rPr lang="ru-RU" b="0" dirty="0" smtClean="0"/>
              <a:t>Получение</a:t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412776"/>
            <a:ext cx="8290120" cy="5445224"/>
          </a:xfrm>
        </p:spPr>
        <p:txBody>
          <a:bodyPr>
            <a:normAutofit/>
          </a:bodyPr>
          <a:lstStyle/>
          <a:p>
            <a:r>
              <a:rPr lang="ru-RU" dirty="0" smtClean="0"/>
              <a:t>Хром встречается в природе в основном в виде хромистого железняка </a:t>
            </a:r>
            <a:r>
              <a:rPr lang="ru-RU" dirty="0" err="1" smtClean="0"/>
              <a:t>Fe</a:t>
            </a:r>
            <a:r>
              <a:rPr lang="ru-RU" dirty="0" smtClean="0"/>
              <a:t>(CrO</a:t>
            </a:r>
            <a:r>
              <a:rPr lang="ru-RU" baseline="-25000" dirty="0" smtClean="0"/>
              <a:t>2</a:t>
            </a:r>
            <a:r>
              <a:rPr lang="ru-RU" dirty="0" smtClean="0"/>
              <a:t>)</a:t>
            </a:r>
            <a:r>
              <a:rPr lang="ru-RU" baseline="-25000" dirty="0" smtClean="0"/>
              <a:t>2</a:t>
            </a:r>
            <a:r>
              <a:rPr lang="ru-RU" dirty="0" smtClean="0"/>
              <a:t> (хромит железа). Из него получают </a:t>
            </a:r>
            <a:r>
              <a:rPr lang="ru-RU" dirty="0" smtClean="0">
                <a:hlinkClick r:id="rId2" tooltip="Феррохром"/>
              </a:rPr>
              <a:t>феррохром</a:t>
            </a:r>
            <a:r>
              <a:rPr lang="ru-RU" dirty="0" smtClean="0"/>
              <a:t> восстановлением в </a:t>
            </a:r>
            <a:r>
              <a:rPr lang="ru-RU" dirty="0" err="1" smtClean="0"/>
              <a:t>электропечах</a:t>
            </a:r>
            <a:r>
              <a:rPr lang="ru-RU" dirty="0" err="1" smtClean="0">
                <a:hlinkClick r:id="rId3" tooltip="Каменноугольный кокс"/>
              </a:rPr>
              <a:t>коксом</a:t>
            </a:r>
            <a:r>
              <a:rPr lang="ru-RU" dirty="0" smtClean="0"/>
              <a:t> (углеродом</a:t>
            </a:r>
            <a:r>
              <a:rPr lang="ru-RU" dirty="0" smtClean="0"/>
              <a:t>):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>
                <a:hlinkClick r:id="rId2" tooltip="Феррохром"/>
              </a:rPr>
              <a:t>Феррохром</a:t>
            </a:r>
            <a:r>
              <a:rPr lang="ru-RU" dirty="0" smtClean="0"/>
              <a:t> применяют для производства легированных </a:t>
            </a:r>
            <a:r>
              <a:rPr lang="ru-RU" dirty="0" smtClean="0"/>
              <a:t>сталей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3140968"/>
            <a:ext cx="7416824" cy="957575"/>
          </a:xfrm>
          <a:prstGeom prst="rect">
            <a:avLst/>
          </a:prstGeo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772400" cy="136245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196752"/>
            <a:ext cx="7772400" cy="4968552"/>
          </a:xfrm>
        </p:spPr>
        <p:txBody>
          <a:bodyPr>
            <a:normAutofit/>
          </a:bodyPr>
          <a:lstStyle/>
          <a:p>
            <a:r>
              <a:rPr lang="ru-RU" dirty="0" smtClean="0"/>
              <a:t>Чтобы получить чистый хром, реакцию ведут следующим образом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r>
              <a:rPr lang="ru-RU" dirty="0" smtClean="0"/>
              <a:t>1) сплавляют хромит железа с карбонатом натрия (кальцинированная сода) на воздухе:</a:t>
            </a:r>
          </a:p>
          <a:p>
            <a:endParaRPr lang="ru-RU" dirty="0" smtClean="0"/>
          </a:p>
        </p:txBody>
      </p:sp>
      <p:pic>
        <p:nvPicPr>
          <p:cNvPr id="4" name="Рисунок 3" descr="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356992"/>
            <a:ext cx="8748464" cy="1296144"/>
          </a:xfrm>
          <a:prstGeom prst="rect">
            <a:avLst/>
          </a:prstGeom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772400" cy="136245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484784"/>
            <a:ext cx="7772400" cy="4248472"/>
          </a:xfrm>
        </p:spPr>
        <p:txBody>
          <a:bodyPr>
            <a:normAutofit/>
          </a:bodyPr>
          <a:lstStyle/>
          <a:p>
            <a:r>
              <a:rPr lang="ru-RU" dirty="0" smtClean="0"/>
              <a:t>2) растворяют хромат натрия и отделяют его от оксида железа;</a:t>
            </a:r>
          </a:p>
          <a:p>
            <a:r>
              <a:rPr lang="ru-RU" dirty="0" smtClean="0"/>
              <a:t>3) переводят хромат в дихромат, подкисляя раствор и выкристаллизовывая дихромат;</a:t>
            </a:r>
          </a:p>
          <a:p>
            <a:r>
              <a:rPr lang="ru-RU" dirty="0" smtClean="0"/>
              <a:t>4) получают чистый оксид хрома восстановлением дихромата натрия углём: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c870b78818972a9368144e22b2ad145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05064"/>
            <a:ext cx="8172400" cy="945049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</TotalTime>
  <Words>131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Хром </vt:lpstr>
      <vt:lpstr>Слайд 2</vt:lpstr>
      <vt:lpstr>История </vt:lpstr>
      <vt:lpstr>Слайд 4</vt:lpstr>
      <vt:lpstr>Физические свойства </vt:lpstr>
      <vt:lpstr>Химические свойства </vt:lpstr>
      <vt:lpstr>Получение </vt:lpstr>
      <vt:lpstr>Слайд 8</vt:lpstr>
      <vt:lpstr>Слайд 9</vt:lpstr>
      <vt:lpstr>Слайд 10</vt:lpstr>
      <vt:lpstr>Применение хрома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Хром</dc:title>
  <dc:creator>BiV</dc:creator>
  <cp:lastModifiedBy>BiV</cp:lastModifiedBy>
  <cp:revision>8</cp:revision>
  <dcterms:created xsi:type="dcterms:W3CDTF">2015-04-26T08:11:41Z</dcterms:created>
  <dcterms:modified xsi:type="dcterms:W3CDTF">2015-04-26T09:28:26Z</dcterms:modified>
</cp:coreProperties>
</file>