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63" r:id="rId11"/>
    <p:sldId id="275" r:id="rId12"/>
    <p:sldId id="281" r:id="rId13"/>
    <p:sldId id="277" r:id="rId14"/>
    <p:sldId id="278" r:id="rId15"/>
    <p:sldId id="272" r:id="rId16"/>
    <p:sldId id="268" r:id="rId17"/>
    <p:sldId id="269" r:id="rId18"/>
    <p:sldId id="270" r:id="rId19"/>
    <p:sldId id="271" r:id="rId20"/>
    <p:sldId id="273" r:id="rId21"/>
    <p:sldId id="265" r:id="rId22"/>
    <p:sldId id="276" r:id="rId23"/>
    <p:sldId id="279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3C5D-6521-4420-A0D6-C1B651B5A0DC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5BF4-4972-426F-8D9F-7B26B0E73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-der.ru/uploadedFiles/images/katalog/xod/rospis/ros34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m-der.ru/uploadedFiles/images/katalog/xod/rospis/ros33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gabook.ru/Article.asp?AID=66331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oo-darina.ru/kursj.files/SANY0587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-der.ru/uploadedFiles/images/katalog/xod/rospis/ros3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1%80%D0%BC%D0%B0%D1%80%D0%BA%D0%B0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ru.wikipedia.org/wiki/XIX_%D0%B2%D0%B5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m-der.ru/uploadedFiles/images/katalog/xod/rospis/ros32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19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8%D1%80%D1%82" TargetMode="External"/><Relationship Id="rId2" Type="http://schemas.openxmlformats.org/officeDocument/2006/relationships/hyperlink" Target="https://ru.wikipedia.org/wiki/193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hyperlink" Target="https://ru.wikipedia.org/wiki/%D0%A2%D1%83%D1%88%D1%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30" TargetMode="External"/><Relationship Id="rId2" Type="http://schemas.openxmlformats.org/officeDocument/2006/relationships/hyperlink" Target="https://ru.wikipedia.org/wiki/1928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-der.ru/uploadedFiles/images/katalog/xod/rospis/ro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852291"/>
            <a:ext cx="4135426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252" y="0"/>
            <a:ext cx="3771262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Полхов</a:t>
            </a:r>
            <a:r>
              <a:rPr lang="ru-RU" sz="7200" b="1" dirty="0" smtClean="0">
                <a:solidFill>
                  <a:srgbClr val="FF0000"/>
                </a:solidFill>
              </a:rPr>
              <a:t>-Майдан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2808312" cy="1152128"/>
          </a:xfrm>
        </p:spPr>
        <p:txBody>
          <a:bodyPr>
            <a:normAutofit fontScale="55000" lnSpcReduction="2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Учитель изобразительного искусства: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Остова Тамара Анатольевна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57166"/>
            <a:ext cx="294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СОШ № 591 Невского района Санкт-Петербурга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9" y="155679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Урок  по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и</a:t>
            </a:r>
            <a:r>
              <a:rPr lang="ru-RU" b="1" i="1" dirty="0" smtClean="0">
                <a:solidFill>
                  <a:srgbClr val="C00000"/>
                </a:solidFill>
              </a:rPr>
              <a:t>зобразительному искусству в 3 классе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igabaza.ru/images/17/32572/m7d178a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7"/>
            <a:ext cx="4548199" cy="6233269"/>
          </a:xfrm>
          <a:prstGeom prst="rect">
            <a:avLst/>
          </a:prstGeom>
          <a:noFill/>
        </p:spPr>
      </p:pic>
      <p:pic>
        <p:nvPicPr>
          <p:cNvPr id="2052" name="Picture 4" descr="http://gigabaza.ru/images/17/32572/m2563ec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643206" cy="2692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1429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ВАРИАНТЫ ВЫПОЛНЕНИЯ «РОЗАНОВ»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http://gigabaza.ru/images/17/32572/m2dbadc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98751"/>
            <a:ext cx="4214842" cy="5926696"/>
          </a:xfrm>
          <a:prstGeom prst="rect">
            <a:avLst/>
          </a:prstGeom>
          <a:noFill/>
        </p:spPr>
      </p:pic>
      <p:pic>
        <p:nvPicPr>
          <p:cNvPr id="32772" name="Picture 4" descr="http://m-der.ru/uploadedFiles/images/katalog/xod/rospis/previews/ros34_pre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00174"/>
            <a:ext cx="3476636" cy="38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-der.ru/uploadedFiles/images/katalog/xod/rospis/ro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16632"/>
            <a:ext cx="7585966" cy="6472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igabaza.ru/images/17/32572/m300b8b3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731" y="1619355"/>
            <a:ext cx="3922955" cy="3707012"/>
          </a:xfrm>
          <a:prstGeom prst="rect">
            <a:avLst/>
          </a:prstGeom>
          <a:noFill/>
        </p:spPr>
      </p:pic>
      <p:pic>
        <p:nvPicPr>
          <p:cNvPr id="34820" name="Picture 4" descr="http://gigabaza.ru/images/17/32572/m47d7053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831" y="1714488"/>
            <a:ext cx="4265371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igabaza.ru/images/17/32572/5cb11c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564" y="1094052"/>
            <a:ext cx="3989122" cy="4335212"/>
          </a:xfrm>
          <a:prstGeom prst="rect">
            <a:avLst/>
          </a:prstGeom>
          <a:noFill/>
        </p:spPr>
      </p:pic>
      <p:pic>
        <p:nvPicPr>
          <p:cNvPr id="35844" name="Picture 4" descr="http://gigabaza.ru/images/17/32572/30b3bc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3838587" cy="3838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50004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Последовательность выполнения работы.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http://gigabaza.ru/images/17/32572/m412ebf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86044"/>
            <a:ext cx="8858312" cy="3601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igabaza.ru/images/17/32572/46f11ba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5143536" cy="1857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500042"/>
            <a:ext cx="556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Волшебная веточка красиво изгибается.</a:t>
            </a:r>
          </a:p>
          <a:p>
            <a:endParaRPr lang="ru-RU" dirty="0"/>
          </a:p>
        </p:txBody>
      </p:sp>
      <p:pic>
        <p:nvPicPr>
          <p:cNvPr id="25604" name="Picture 4" descr="http://gigabaza.ru/images/17/32572/4a5758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00438"/>
            <a:ext cx="5146947" cy="29610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3143248"/>
            <a:ext cx="548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изгибы помещаем яблочки, цветы, листики, ягодки.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igabaza.ru/images/17/32572/70dd3e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731260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7148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Заливка желтым цветом.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igabaza.ru/images/17/32572/4617e5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30953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57148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Проработка другими цветами.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igabaza.ru/images/17/32572/m2424fb4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53944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714356"/>
            <a:ext cx="557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Завершающий этап – обводим контур черным цветом.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14602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2828916" cy="3625857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Полхов-Майда́нская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ро́спись</a:t>
            </a:r>
            <a:r>
              <a:rPr lang="ru-RU" sz="2000" dirty="0" smtClean="0"/>
              <a:t>, — производство </a:t>
            </a:r>
            <a:r>
              <a:rPr lang="ru-RU" sz="2000" dirty="0" err="1" smtClean="0"/>
              <a:t>росписных</a:t>
            </a:r>
            <a:r>
              <a:rPr lang="ru-RU" sz="2000" dirty="0" smtClean="0"/>
              <a:t> токарных изделий в селе </a:t>
            </a:r>
            <a:r>
              <a:rPr lang="ru-RU" sz="2000" dirty="0" err="1" smtClean="0"/>
              <a:t>Полховский</a:t>
            </a:r>
            <a:r>
              <a:rPr lang="ru-RU" sz="2000" dirty="0" smtClean="0"/>
              <a:t> Майдан, деревне </a:t>
            </a:r>
            <a:r>
              <a:rPr lang="ru-RU" sz="2000" dirty="0" err="1" smtClean="0"/>
              <a:t>Крутец</a:t>
            </a:r>
            <a:r>
              <a:rPr lang="ru-RU" sz="2000" dirty="0" smtClean="0"/>
              <a:t> и посёлке Вознесенское Нижегородской области</a:t>
            </a:r>
            <a:endParaRPr lang="ru-RU" sz="2000" dirty="0"/>
          </a:p>
        </p:txBody>
      </p:sp>
      <p:pic>
        <p:nvPicPr>
          <p:cNvPr id="8194" name="Picture 2" descr="http://gigabaza.ru/images/17/32572/14065a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89"/>
            <a:ext cx="5657868" cy="6426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МНОГООБРАЗИЕ ФОРМ ПОЛХОВ-МАЙДАНСКИХ </a:t>
            </a:r>
            <a:endParaRPr lang="ru-RU" dirty="0" smtClean="0"/>
          </a:p>
          <a:p>
            <a:pPr algn="ctr"/>
            <a:r>
              <a:rPr lang="ru-RU" b="1" dirty="0" smtClean="0"/>
              <a:t>ИГРУШЕК - «ТАРАРУШЕК» (ПОСУДА)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http://gigabaza.ru/images/17/32572/31b645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40768"/>
            <a:ext cx="3571900" cy="498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gigabaza.ru/images/17/32572/49a66b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8730" y="3242974"/>
            <a:ext cx="3009154" cy="36150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727058"/>
          </a:xfrm>
        </p:spPr>
        <p:txBody>
          <a:bodyPr>
            <a:normAutofit/>
          </a:bodyPr>
          <a:lstStyle/>
          <a:p>
            <a:r>
              <a:rPr lang="ru-RU" dirty="0" smtClean="0"/>
              <a:t>Порядок работы мастеров </a:t>
            </a:r>
            <a:r>
              <a:rPr lang="ru-RU" dirty="0" err="1" smtClean="0"/>
              <a:t>Полхов</a:t>
            </a:r>
            <a:r>
              <a:rPr lang="ru-RU" dirty="0" smtClean="0"/>
              <a:t> -Майдана над украшением изделий: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gigabaza.ru/images/17/32572/e19d49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2428892" cy="2917932"/>
          </a:xfrm>
          <a:prstGeom prst="rect">
            <a:avLst/>
          </a:prstGeom>
          <a:noFill/>
        </p:spPr>
      </p:pic>
      <p:pic>
        <p:nvPicPr>
          <p:cNvPr id="22532" name="Picture 4" descr="http://gigabaza.ru/images/17/32572/e44ba6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196" y="684629"/>
            <a:ext cx="2343885" cy="2815809"/>
          </a:xfrm>
          <a:prstGeom prst="rect">
            <a:avLst/>
          </a:prstGeom>
          <a:noFill/>
        </p:spPr>
      </p:pic>
      <p:pic>
        <p:nvPicPr>
          <p:cNvPr id="22536" name="Picture 8" descr="http://gigabaza.ru/images/17/32572/7204d43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71876"/>
            <a:ext cx="2357454" cy="2973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4429132"/>
            <a:ext cx="23942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1.Деревянное «белье»</a:t>
            </a:r>
            <a:endParaRPr lang="ru-RU" dirty="0" smtClean="0"/>
          </a:p>
          <a:p>
            <a:r>
              <a:rPr lang="ru-RU" i="1" dirty="0" smtClean="0"/>
              <a:t>2.    Грунтовка</a:t>
            </a:r>
            <a:endParaRPr lang="ru-RU" dirty="0" smtClean="0"/>
          </a:p>
          <a:p>
            <a:r>
              <a:rPr lang="ru-RU" i="1" dirty="0" smtClean="0"/>
              <a:t>3. Нанесение контура</a:t>
            </a:r>
            <a:endParaRPr lang="ru-RU" dirty="0" smtClean="0"/>
          </a:p>
          <a:p>
            <a:r>
              <a:rPr lang="ru-RU" i="1" dirty="0" smtClean="0"/>
              <a:t>4.  Роспись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12858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142873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41433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57884" y="40719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igabaza.ru/images/17/32572/m7ec8b1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5552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-der.ru/uploadedFiles/images/katalog/xod/rospis/previews/ros33_pre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57166"/>
            <a:ext cx="6880848" cy="636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 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071678"/>
            <a:ext cx="75749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2"/>
              </a:rPr>
              <a:t>http://www.megabook.ru/Article.asp?AID=663314</a:t>
            </a:r>
            <a:endParaRPr lang="en-US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8291264" cy="896963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Токарные изделия мастеров этого промысла — матрёшки, пасхальные яйца, грибы, солонки, кубки, поставки — щедро украшены сочной орнаментальной и сюжетной росписью. </a:t>
            </a:r>
            <a:endParaRPr lang="ru-RU" sz="1800" dirty="0"/>
          </a:p>
        </p:txBody>
      </p:sp>
      <p:pic>
        <p:nvPicPr>
          <p:cNvPr id="6" name="Picture 4" descr="http://www.ooo-darina.ru/SANY0587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2026935" cy="271464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39"/>
            <a:ext cx="6182841" cy="491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85184"/>
            <a:ext cx="3829048" cy="1040979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Среди живописных мотивов наиболее часто встречаются цветы, птицы, животные, сельские и городские пейзажи.</a:t>
            </a:r>
          </a:p>
          <a:p>
            <a:endParaRPr lang="ru-RU" dirty="0"/>
          </a:p>
        </p:txBody>
      </p:sp>
      <p:pic>
        <p:nvPicPr>
          <p:cNvPr id="5122" name="Picture 2" descr="Роспись из Полхов-Майд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5"/>
            <a:ext cx="4119591" cy="4510501"/>
          </a:xfrm>
          <a:prstGeom prst="rect">
            <a:avLst/>
          </a:prstGeom>
          <a:noFill/>
        </p:spPr>
      </p:pic>
      <p:pic>
        <p:nvPicPr>
          <p:cNvPr id="6146" name="Picture 2" descr="http://m-der.ru/uploadedFiles/images/katalog/xod/rospis/previews/ros31_pre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223392" cy="4223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Особенности росписи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 середины </a:t>
            </a:r>
            <a:r>
              <a:rPr lang="ru-RU" dirty="0" smtClean="0">
                <a:hlinkClick r:id="rId2" tooltip="XIX век"/>
              </a:rPr>
              <a:t>XIX века</a:t>
            </a:r>
            <a:r>
              <a:rPr lang="ru-RU" dirty="0" smtClean="0"/>
              <a:t> в селе </a:t>
            </a:r>
            <a:r>
              <a:rPr lang="ru-RU" dirty="0" err="1" smtClean="0"/>
              <a:t>Полх-Майдан</a:t>
            </a:r>
            <a:r>
              <a:rPr lang="ru-RU" dirty="0" smtClean="0"/>
              <a:t> стали производить некрашеную токарную деревянную посуду, которая реализовывалась на </a:t>
            </a:r>
            <a:r>
              <a:rPr lang="ru-RU" dirty="0" smtClean="0">
                <a:hlinkClick r:id="rId3" tooltip="Ярмарка"/>
              </a:rPr>
              <a:t>ярмарках</a:t>
            </a:r>
            <a:r>
              <a:rPr lang="ru-RU" dirty="0" smtClean="0"/>
              <a:t>. С начала </a:t>
            </a:r>
            <a:r>
              <a:rPr lang="ru-RU" dirty="0" smtClean="0">
                <a:hlinkClick r:id="rId4" tooltip="1920"/>
              </a:rPr>
              <a:t>1920-х</a:t>
            </a:r>
            <a:r>
              <a:rPr lang="ru-RU" dirty="0" smtClean="0"/>
              <a:t> гг., видимо, под влиянием аналогичных изделий Сергиево-Посадских мастеров, </a:t>
            </a:r>
            <a:r>
              <a:rPr lang="ru-RU" dirty="0" err="1" smtClean="0"/>
              <a:t>полхов-майданская</a:t>
            </a:r>
            <a:r>
              <a:rPr lang="ru-RU" dirty="0" smtClean="0"/>
              <a:t> посуда начинает покрываться выжженным контурным рисунком</a:t>
            </a:r>
            <a:endParaRPr lang="ru-RU" dirty="0"/>
          </a:p>
        </p:txBody>
      </p:sp>
      <p:pic>
        <p:nvPicPr>
          <p:cNvPr id="4098" name="Picture 2" descr="Матрешки и сувениры из Полхов-Майда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89"/>
            <a:ext cx="2643206" cy="2811921"/>
          </a:xfrm>
          <a:prstGeom prst="rect">
            <a:avLst/>
          </a:prstGeom>
          <a:noFill/>
        </p:spPr>
      </p:pic>
      <p:pic>
        <p:nvPicPr>
          <p:cNvPr id="5122" name="Picture 2" descr="http://m-der.ru/uploadedFiles/images/katalog/xod/rospis/previews/ros32_preview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285728"/>
            <a:ext cx="4833958" cy="372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500702"/>
            <a:ext cx="8186766" cy="100013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Вскоре выжигание стали раскрашивать масляными красками, а в середине </a:t>
            </a:r>
            <a:r>
              <a:rPr lang="ru-RU" sz="1800" dirty="0" smtClean="0">
                <a:hlinkClick r:id="rId2" tooltip="1930"/>
              </a:rPr>
              <a:t>1930-х</a:t>
            </a:r>
            <a:r>
              <a:rPr lang="ru-RU" sz="1800" dirty="0" smtClean="0"/>
              <a:t> гг. анилиновыми красителями, разведенными на </a:t>
            </a:r>
            <a:r>
              <a:rPr lang="ru-RU" sz="1800" dirty="0" smtClean="0">
                <a:hlinkClick r:id="rId3" tooltip="Спирт"/>
              </a:rPr>
              <a:t>спирту</a:t>
            </a:r>
            <a:r>
              <a:rPr lang="ru-RU" sz="1800" dirty="0" smtClean="0"/>
              <a:t>. Постепенно выжженный контур рисунка вытесняется более экономичной и простой в исполнении наводкой </a:t>
            </a:r>
            <a:r>
              <a:rPr lang="ru-RU" sz="1800" dirty="0" smtClean="0">
                <a:hlinkClick r:id="rId4" tooltip="Тушь"/>
              </a:rPr>
              <a:t>тушью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m-der.ru/uploadedFiles/images/katalog/xod/rospis/ros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0"/>
            <a:ext cx="6500858" cy="5546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>
                <a:hlinkClick r:id="rId2" tooltip="1928"/>
              </a:rPr>
              <a:t>1928</a:t>
            </a:r>
            <a:r>
              <a:rPr lang="ru-RU" dirty="0" smtClean="0"/>
              <a:t>—</a:t>
            </a:r>
            <a:r>
              <a:rPr lang="ru-RU" dirty="0" smtClean="0">
                <a:hlinkClick r:id="rId3" tooltip="1930"/>
              </a:rPr>
              <a:t>1930</a:t>
            </a:r>
            <a:r>
              <a:rPr lang="ru-RU" dirty="0" smtClean="0"/>
              <a:t> гг. в </a:t>
            </a:r>
            <a:r>
              <a:rPr lang="ru-RU" dirty="0" err="1" smtClean="0"/>
              <a:t>Полх-Майдане</a:t>
            </a:r>
            <a:r>
              <a:rPr lang="ru-RU" dirty="0" smtClean="0"/>
              <a:t> из отдельных мастеров складывается артель «Красная заря». В это же время вырабатывается оригинальная художественно-декоративная система и обозначаются основные специфические приёмы местной росписи. Эти приёмы получили устоявшиеся местные названия: «цветы с обводкой» — цветочная роспись очерчена чётким чёрным контуром; «цветы без обводки» — рисунок выписывается по фону без линейного контура; приём «под масло» — роспись масляными или нитрокрасками по глухому цветному фону, «</a:t>
            </a:r>
            <a:r>
              <a:rPr lang="ru-RU" dirty="0" err="1" smtClean="0"/>
              <a:t>пестрение</a:t>
            </a:r>
            <a:r>
              <a:rPr lang="ru-RU" dirty="0" smtClean="0"/>
              <a:t>» — простейшая кистевая роспись мазками или точками.</a:t>
            </a:r>
          </a:p>
          <a:p>
            <a:endParaRPr lang="ru-RU" dirty="0"/>
          </a:p>
        </p:txBody>
      </p:sp>
      <p:pic>
        <p:nvPicPr>
          <p:cNvPr id="3074" name="Picture 2" descr="http://p-shkola.by/isimages/s000120_1423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762" y="1412776"/>
            <a:ext cx="4643470" cy="31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29264"/>
            <a:ext cx="3008313" cy="696899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Розаны» </a:t>
            </a:r>
            <a:r>
              <a:rPr lang="ru-RU" sz="2000" i="1" dirty="0" err="1" smtClean="0"/>
              <a:t>Полхов</a:t>
            </a:r>
            <a:r>
              <a:rPr lang="ru-RU" sz="2000" i="1" dirty="0" smtClean="0"/>
              <a:t> Майдана</a:t>
            </a:r>
            <a:endParaRPr lang="ru-RU" sz="2000" dirty="0"/>
          </a:p>
        </p:txBody>
      </p:sp>
      <p:pic>
        <p:nvPicPr>
          <p:cNvPr id="1026" name="Picture 2" descr="http://gigabaza.ru/images/17/32572/747633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639" y="428604"/>
            <a:ext cx="8610785" cy="2252668"/>
          </a:xfrm>
          <a:prstGeom prst="rect">
            <a:avLst/>
          </a:prstGeom>
          <a:noFill/>
        </p:spPr>
      </p:pic>
      <p:pic>
        <p:nvPicPr>
          <p:cNvPr id="1028" name="Picture 4" descr="http://gigabaza.ru/images/17/32572/431ff8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2697324" cy="2500330"/>
          </a:xfrm>
          <a:prstGeom prst="rect">
            <a:avLst/>
          </a:prstGeom>
          <a:noFill/>
        </p:spPr>
      </p:pic>
      <p:pic>
        <p:nvPicPr>
          <p:cNvPr id="1030" name="Picture 6" descr="http://gigabaza.ru/images/17/32572/m2ea7d3e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28934"/>
            <a:ext cx="2673217" cy="2428892"/>
          </a:xfrm>
          <a:prstGeom prst="rect">
            <a:avLst/>
          </a:prstGeom>
          <a:noFill/>
        </p:spPr>
      </p:pic>
      <p:pic>
        <p:nvPicPr>
          <p:cNvPr id="1032" name="Picture 8" descr="http://gigabaza.ru/images/17/32572/m181c737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071810"/>
            <a:ext cx="237819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71480"/>
            <a:ext cx="495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(ПЯТИЛИСТНИКИ, БУТОНЫ, ЯБЛОЧКИ, ЯГОДКИ)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 descr="http://gigabaza.ru/images/17/32572/67669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85847"/>
            <a:ext cx="3714776" cy="5200686"/>
          </a:xfrm>
          <a:prstGeom prst="rect">
            <a:avLst/>
          </a:prstGeom>
          <a:noFill/>
        </p:spPr>
      </p:pic>
      <p:pic>
        <p:nvPicPr>
          <p:cNvPr id="31748" name="Picture 4" descr="http://gigabaza.ru/images/17/32572/49a13d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30592"/>
            <a:ext cx="3071834" cy="561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285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Полхов-Майдан</vt:lpstr>
      <vt:lpstr>Презентация PowerPoint</vt:lpstr>
      <vt:lpstr>Презентация PowerPoint</vt:lpstr>
      <vt:lpstr>Презентация PowerPoint</vt:lpstr>
      <vt:lpstr>Особенности росписи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работы мастеров Полхов -Майдана над украшением изделий: </vt:lpstr>
      <vt:lpstr>Презентация PowerPoint</vt:lpstr>
      <vt:lpstr>Презентация PowerPoint</vt:lpstr>
      <vt:lpstr>Интернет-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Полхов-майдан</dc:title>
  <dc:creator>212</dc:creator>
  <cp:lastModifiedBy>Samsung</cp:lastModifiedBy>
  <cp:revision>19</cp:revision>
  <dcterms:created xsi:type="dcterms:W3CDTF">2015-01-30T10:37:19Z</dcterms:created>
  <dcterms:modified xsi:type="dcterms:W3CDTF">2015-04-26T13:49:16Z</dcterms:modified>
</cp:coreProperties>
</file>