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9"/>
  </p:notesMasterIdLst>
  <p:sldIdLst>
    <p:sldId id="256" r:id="rId2"/>
    <p:sldId id="257" r:id="rId3"/>
    <p:sldId id="261" r:id="rId4"/>
    <p:sldId id="260" r:id="rId5"/>
    <p:sldId id="266" r:id="rId6"/>
    <p:sldId id="262" r:id="rId7"/>
    <p:sldId id="263" r:id="rId8"/>
    <p:sldId id="264" r:id="rId9"/>
    <p:sldId id="265" r:id="rId10"/>
    <p:sldId id="293" r:id="rId11"/>
    <p:sldId id="275" r:id="rId12"/>
    <p:sldId id="284" r:id="rId13"/>
    <p:sldId id="276" r:id="rId14"/>
    <p:sldId id="285" r:id="rId15"/>
    <p:sldId id="278" r:id="rId16"/>
    <p:sldId id="286" r:id="rId17"/>
    <p:sldId id="283" r:id="rId18"/>
    <p:sldId id="287" r:id="rId19"/>
    <p:sldId id="282" r:id="rId20"/>
    <p:sldId id="288" r:id="rId21"/>
    <p:sldId id="281" r:id="rId22"/>
    <p:sldId id="289" r:id="rId23"/>
    <p:sldId id="277" r:id="rId24"/>
    <p:sldId id="280" r:id="rId25"/>
    <p:sldId id="291" r:id="rId26"/>
    <p:sldId id="279" r:id="rId27"/>
    <p:sldId id="267" r:id="rId28"/>
    <p:sldId id="294" r:id="rId29"/>
    <p:sldId id="295" r:id="rId30"/>
    <p:sldId id="268" r:id="rId31"/>
    <p:sldId id="269" r:id="rId32"/>
    <p:sldId id="292" r:id="rId33"/>
    <p:sldId id="271" r:id="rId34"/>
    <p:sldId id="272" r:id="rId35"/>
    <p:sldId id="270" r:id="rId36"/>
    <p:sldId id="290" r:id="rId37"/>
    <p:sldId id="274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617" autoAdjust="0"/>
  </p:normalViewPr>
  <p:slideViewPr>
    <p:cSldViewPr>
      <p:cViewPr varScale="1">
        <p:scale>
          <a:sx n="43" d="100"/>
          <a:sy n="43" d="100"/>
        </p:scale>
        <p:origin x="-96" y="-13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C0E2A-9520-4EB2-A553-1BF597FE4797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FF514-334F-4DFB-B56B-DF8717226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5349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2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7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7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1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3444903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6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1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6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5" y="1316038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1" y="1316038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49" y="6019801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49" y="5849118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1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1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9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1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1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49" y="1050899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49" y="1057987"/>
            <a:ext cx="8629651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928803"/>
            <a:ext cx="8929719" cy="2857520"/>
          </a:xfrm>
        </p:spPr>
        <p:txBody>
          <a:bodyPr>
            <a:noAutofit/>
          </a:bodyPr>
          <a:lstStyle/>
          <a:p>
            <a:r>
              <a:rPr lang="ru-RU" sz="4000" dirty="0" smtClean="0"/>
              <a:t>Правописание падежных окончаний имён существительных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3" y="5572140"/>
            <a:ext cx="8458200" cy="9144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Урок по письму и развитию речи в 5б классе КОУ «</a:t>
            </a:r>
            <a:r>
              <a:rPr lang="ru-RU" dirty="0" err="1" smtClean="0"/>
              <a:t>Сургутская</a:t>
            </a:r>
            <a:r>
              <a:rPr lang="ru-RU" dirty="0" smtClean="0"/>
              <a:t> школа с профессиональной подготовкой»</a:t>
            </a:r>
          </a:p>
          <a:p>
            <a:r>
              <a:rPr lang="ru-RU" dirty="0" smtClean="0"/>
              <a:t>Учитель: Хайруллина Лилия </a:t>
            </a:r>
            <a:r>
              <a:rPr lang="ru-RU" dirty="0" err="1" smtClean="0"/>
              <a:t>Хусаиновна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Салютовать</a:t>
            </a:r>
          </a:p>
        </p:txBody>
      </p:sp>
      <p:sp>
        <p:nvSpPr>
          <p:cNvPr id="6" name="Арка 5"/>
          <p:cNvSpPr/>
          <p:nvPr/>
        </p:nvSpPr>
        <p:spPr>
          <a:xfrm>
            <a:off x="467544" y="1484784"/>
            <a:ext cx="1512168" cy="714380"/>
          </a:xfrm>
          <a:prstGeom prst="blockArc">
            <a:avLst>
              <a:gd name="adj1" fmla="val 11333317"/>
              <a:gd name="adj2" fmla="val 21256519"/>
              <a:gd name="adj3" fmla="val 0"/>
            </a:avLst>
          </a:prstGeom>
          <a:solidFill>
            <a:schemeClr val="tx1">
              <a:lumMod val="65000"/>
              <a:lumOff val="35000"/>
            </a:schemeClr>
          </a:solidFill>
          <a:ln w="1587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420888"/>
            <a:ext cx="7966720" cy="30858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Май.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060848"/>
            <a:ext cx="7966720" cy="34458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Россия.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204864"/>
            <a:ext cx="7966720" cy="33018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Цветёт весна.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132856"/>
            <a:ext cx="7966720" cy="33738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Отгремела давно война.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060848"/>
            <a:ext cx="7966720" cy="34458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 сегодня у братских могил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908720"/>
            <a:ext cx="8686800" cy="51714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Прозвенел у нас звонок.</a:t>
            </a:r>
          </a:p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Начинается урок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Ручка? </a:t>
            </a:r>
          </a:p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Есть!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Тетрадь? </a:t>
            </a:r>
          </a:p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На месте!</a:t>
            </a:r>
          </a:p>
          <a:p>
            <a:pPr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Будем мы учиться вместе!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276872"/>
            <a:ext cx="7966720" cy="32298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Вспомним тех,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204864"/>
            <a:ext cx="7966720" cy="33018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Кто нам жизнь сохранил.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980729"/>
            <a:ext cx="796672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ПРОВЕРЬ ТОВАРИЩА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052737"/>
            <a:ext cx="8236024" cy="502738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Май.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Россия.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Цветёт весна.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Отгремела давно война.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 сегодня у братских могил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Вспомним тех,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Кто нам жизнь сохранил.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ОЦЕНИ товарища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9"/>
            <a:ext cx="8686800" cy="402190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Нет ошибок – «5»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1-2 ошибки – «4»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3-5 ошибок – «3»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Проверил ____________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686800" cy="8382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Стр.227 упр.361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76672"/>
            <a:ext cx="8686800" cy="59046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И.п. (кто?) </a:t>
            </a:r>
            <a:r>
              <a:rPr lang="ru-RU" sz="5400" spc="300" dirty="0" smtClean="0">
                <a:latin typeface="Times New Roman" pitchFamily="18" charset="0"/>
                <a:cs typeface="Times New Roman" pitchFamily="18" charset="0"/>
              </a:rPr>
              <a:t>лошадка</a:t>
            </a: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Р.п.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(у кого?) у </a:t>
            </a:r>
            <a:r>
              <a:rPr lang="ru-RU" sz="5400" spc="300" dirty="0" smtClean="0">
                <a:latin typeface="Times New Roman" pitchFamily="18" charset="0"/>
                <a:cs typeface="Times New Roman" pitchFamily="18" charset="0"/>
              </a:rPr>
              <a:t>лошадки</a:t>
            </a: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Д.п.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(к кому?) к </a:t>
            </a:r>
            <a:r>
              <a:rPr lang="ru-RU" sz="5400" spc="300" dirty="0" smtClean="0">
                <a:latin typeface="Times New Roman" pitchFamily="18" charset="0"/>
                <a:cs typeface="Times New Roman" pitchFamily="18" charset="0"/>
              </a:rPr>
              <a:t>лошадке</a:t>
            </a: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В.п.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(на кого?) на  </a:t>
            </a:r>
            <a:r>
              <a:rPr lang="ru-RU" sz="5400" spc="300" dirty="0" smtClean="0">
                <a:latin typeface="Times New Roman" pitchFamily="18" charset="0"/>
                <a:cs typeface="Times New Roman" pitchFamily="18" charset="0"/>
              </a:rPr>
              <a:t>лошадку</a:t>
            </a: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Т.п.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(кем?) </a:t>
            </a:r>
            <a:r>
              <a:rPr lang="ru-RU" sz="5400" spc="300" dirty="0" smtClean="0">
                <a:latin typeface="Times New Roman" pitchFamily="18" charset="0"/>
                <a:cs typeface="Times New Roman" pitchFamily="18" charset="0"/>
              </a:rPr>
              <a:t>лошадкой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П.п.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(на ком?) на  </a:t>
            </a:r>
            <a:r>
              <a:rPr lang="ru-RU" sz="5400" spc="300" dirty="0" smtClean="0">
                <a:latin typeface="Times New Roman" pitchFamily="18" charset="0"/>
                <a:cs typeface="Times New Roman" pitchFamily="18" charset="0"/>
              </a:rPr>
              <a:t>лошадке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84168" y="692696"/>
            <a:ext cx="360040" cy="648072"/>
          </a:xfrm>
          <a:prstGeom prst="rect">
            <a:avLst/>
          </a:prstGeom>
          <a:solidFill>
            <a:srgbClr val="002060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236296" y="1700808"/>
            <a:ext cx="360040" cy="648072"/>
          </a:xfrm>
          <a:prstGeom prst="rect">
            <a:avLst/>
          </a:prstGeom>
          <a:solidFill>
            <a:srgbClr val="002060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524328" y="2636912"/>
            <a:ext cx="360040" cy="648072"/>
          </a:xfrm>
          <a:prstGeom prst="rect">
            <a:avLst/>
          </a:prstGeom>
          <a:solidFill>
            <a:srgbClr val="002060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172400" y="3717032"/>
            <a:ext cx="360040" cy="648072"/>
          </a:xfrm>
          <a:prstGeom prst="rect">
            <a:avLst/>
          </a:prstGeom>
          <a:solidFill>
            <a:srgbClr val="002060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4581128"/>
            <a:ext cx="792088" cy="648072"/>
          </a:xfrm>
          <a:prstGeom prst="rect">
            <a:avLst/>
          </a:prstGeom>
          <a:solidFill>
            <a:srgbClr val="002060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028384" y="5661248"/>
            <a:ext cx="360040" cy="648072"/>
          </a:xfrm>
          <a:prstGeom prst="rect">
            <a:avLst/>
          </a:prstGeom>
          <a:solidFill>
            <a:srgbClr val="002060">
              <a:alpha val="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E:\Общая папка Лилии\Картинки\1_6jp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413980" cy="5874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3" y="0"/>
            <a:ext cx="8705880" cy="1257288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Три друга-товарища.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Сергей Михалков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785795"/>
            <a:ext cx="8686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Жили три друга-товарища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маленьком городе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Были три друга-товарища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Взяты фашистами в плен.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Стали допрашивать первого.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Долго пытали его –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Умер товарищ замученный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не сказал ничего.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Стали второго допрашивать,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Пыток не вынес второй –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Умер, ни слова не вымолвив,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Как настоящий герой.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Третий товарищ не вытерпел,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Третий - язык развязал: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"Не о чём нам разговаривать!"-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Он перед смертью сказал.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Их закопали за городом,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Возле разрушенных стен.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Вот как погибли товарищи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маленьком городе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Эн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Картинки по запросу три друга-товарища солдаты отечественной войн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1" y="2000241"/>
            <a:ext cx="4217248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1" y="1000109"/>
            <a:ext cx="8339167" cy="508001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		Васе хотелось </a:t>
            </a:r>
            <a:r>
              <a:rPr lang="ru-RU" sz="4400" b="1" i="1" dirty="0" smtClean="0">
                <a:latin typeface="Times New Roman"/>
                <a:ea typeface="Times New Roman"/>
                <a:cs typeface="Times New Roman"/>
              </a:rPr>
              <a:t>покататься </a:t>
            </a:r>
            <a:r>
              <a:rPr lang="ru-RU" sz="4400" b="1" i="1" dirty="0" smtClean="0">
                <a:latin typeface="Times New Roman"/>
                <a:ea typeface="Times New Roman"/>
                <a:cs typeface="Times New Roman"/>
              </a:rPr>
              <a:t>на  </a:t>
            </a:r>
            <a:r>
              <a:rPr lang="ru-RU" sz="4400" b="1" i="1" dirty="0" smtClean="0">
                <a:latin typeface="Times New Roman"/>
                <a:ea typeface="Times New Roman"/>
                <a:cs typeface="Times New Roman"/>
              </a:rPr>
              <a:t>лошад</a:t>
            </a:r>
            <a:r>
              <a:rPr lang="ru-RU" sz="4400" b="1" i="1" u="sng" dirty="0" smtClean="0"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. Но </a:t>
            </a:r>
            <a:r>
              <a:rPr lang="ru-RU" sz="4400" b="1" i="1" dirty="0" smtClean="0">
                <a:latin typeface="Times New Roman"/>
                <a:ea typeface="Times New Roman"/>
                <a:cs typeface="Times New Roman"/>
              </a:rPr>
              <a:t>подойти </a:t>
            </a:r>
            <a:r>
              <a:rPr lang="ru-RU" sz="4400" b="1" i="1" dirty="0" smtClean="0">
                <a:latin typeface="Times New Roman"/>
                <a:ea typeface="Times New Roman"/>
                <a:cs typeface="Times New Roman"/>
              </a:rPr>
              <a:t>к  </a:t>
            </a:r>
            <a:r>
              <a:rPr lang="ru-RU" sz="4400" b="1" i="1" dirty="0" smtClean="0">
                <a:latin typeface="Times New Roman"/>
                <a:ea typeface="Times New Roman"/>
                <a:cs typeface="Times New Roman"/>
              </a:rPr>
              <a:t>лошад</a:t>
            </a:r>
            <a:r>
              <a:rPr lang="ru-RU" sz="4400" b="1" i="1" u="sng" dirty="0" smtClean="0"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 мальчик боялся. </a:t>
            </a:r>
            <a:r>
              <a:rPr lang="ru-RU" sz="4400" b="1" i="1" dirty="0" smtClean="0">
                <a:latin typeface="Times New Roman"/>
                <a:ea typeface="Times New Roman"/>
                <a:cs typeface="Times New Roman"/>
              </a:rPr>
              <a:t>Он смотрел </a:t>
            </a:r>
            <a:r>
              <a:rPr lang="ru-RU" sz="4400" b="1" i="1" dirty="0" smtClean="0">
                <a:latin typeface="Times New Roman"/>
                <a:ea typeface="Times New Roman"/>
                <a:cs typeface="Times New Roman"/>
              </a:rPr>
              <a:t>на  </a:t>
            </a:r>
            <a:r>
              <a:rPr lang="ru-RU" sz="4400" b="1" i="1" dirty="0" smtClean="0">
                <a:latin typeface="Times New Roman"/>
                <a:ea typeface="Times New Roman"/>
                <a:cs typeface="Times New Roman"/>
              </a:rPr>
              <a:t>лошад</a:t>
            </a:r>
            <a:r>
              <a:rPr lang="ru-RU" sz="4400" b="1" i="1" u="sng" dirty="0" smtClean="0">
                <a:latin typeface="Times New Roman"/>
                <a:ea typeface="Times New Roman"/>
                <a:cs typeface="Times New Roman"/>
              </a:rPr>
              <a:t>ь</a:t>
            </a:r>
            <a:r>
              <a:rPr lang="ru-RU" sz="44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издалека. Она тоже смотрела на мальчика. </a:t>
            </a:r>
            <a:r>
              <a:rPr lang="ru-RU" sz="4400" b="1" i="1" dirty="0" smtClean="0">
                <a:latin typeface="Times New Roman"/>
                <a:ea typeface="Times New Roman"/>
                <a:cs typeface="Times New Roman"/>
              </a:rPr>
              <a:t>У </a:t>
            </a:r>
            <a:r>
              <a:rPr lang="ru-RU" sz="4400" b="1" i="1" dirty="0" smtClean="0">
                <a:latin typeface="Times New Roman"/>
                <a:ea typeface="Times New Roman"/>
                <a:cs typeface="Times New Roman"/>
              </a:rPr>
              <a:t>лошад</a:t>
            </a:r>
            <a:r>
              <a:rPr lang="ru-RU" sz="4400" b="1" i="1" u="sng" dirty="0" smtClean="0">
                <a:latin typeface="Times New Roman"/>
                <a:ea typeface="Times New Roman"/>
                <a:cs typeface="Times New Roman"/>
              </a:rPr>
              <a:t>и</a:t>
            </a:r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 был </a:t>
            </a:r>
            <a:r>
              <a:rPr lang="ru-RU" sz="4400" b="1" i="1" dirty="0" smtClean="0">
                <a:latin typeface="Times New Roman"/>
                <a:ea typeface="Times New Roman"/>
                <a:cs typeface="Times New Roman"/>
              </a:rPr>
              <a:t>приветливый взгляд</a:t>
            </a:r>
            <a:r>
              <a:rPr lang="ru-RU" sz="4400" dirty="0" smtClean="0">
                <a:latin typeface="Times New Roman"/>
                <a:ea typeface="Times New Roman"/>
                <a:cs typeface="Times New Roman"/>
              </a:rPr>
              <a:t>. </a:t>
            </a:r>
            <a:endParaRPr lang="ru-RU" sz="4400" dirty="0" smtClean="0">
              <a:latin typeface="Calibri"/>
              <a:ea typeface="Times New Roman"/>
              <a:cs typeface="Times New Roman"/>
            </a:endParaRP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71480"/>
            <a:ext cx="8196291" cy="72392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Сущ. 3-го </a:t>
            </a:r>
            <a:r>
              <a:rPr lang="ru-RU" sz="6600" b="1" dirty="0" err="1" smtClean="0">
                <a:latin typeface="Times New Roman" pitchFamily="18" charset="0"/>
                <a:cs typeface="Times New Roman" pitchFamily="18" charset="0"/>
              </a:rPr>
              <a:t>скл</a:t>
            </a: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 Р.п.,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Д.п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 В.п. – на </a:t>
            </a:r>
            <a:r>
              <a:rPr lang="ru-RU" sz="6000" b="1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 Т.п. -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Ю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686800" cy="83820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Стр.22</a:t>
            </a:r>
            <a:r>
              <a:rPr lang="en-US" sz="4400" dirty="0" smtClean="0"/>
              <a:t>8</a:t>
            </a:r>
            <a:r>
              <a:rPr lang="ru-RU" sz="4400" dirty="0" smtClean="0"/>
              <a:t> упр.36</a:t>
            </a:r>
            <a:r>
              <a:rPr lang="en-US" sz="4400" dirty="0" smtClean="0"/>
              <a:t>2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500035" y="500042"/>
            <a:ext cx="2075037" cy="552813"/>
          </a:xfrm>
          <a:prstGeom prst="ellipse">
            <a:avLst/>
          </a:pr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5400000" scaled="1"/>
          </a:gra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1600" dirty="0">
                <a:latin typeface="Times New Roman" pitchFamily="18" charset="0"/>
              </a:rPr>
              <a:t>1 склонение</a:t>
            </a:r>
            <a:endParaRPr lang="ru-RU" dirty="0"/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3929059" y="428605"/>
            <a:ext cx="2073220" cy="552813"/>
          </a:xfrm>
          <a:prstGeom prst="ellipse">
            <a:avLst/>
          </a:pr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5400000" scaled="1"/>
          </a:gra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1600">
                <a:latin typeface="Times New Roman" pitchFamily="18" charset="0"/>
              </a:rPr>
              <a:t>2 склонение</a:t>
            </a:r>
            <a:endParaRPr lang="ru-RU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6786578" y="428605"/>
            <a:ext cx="2073219" cy="552813"/>
          </a:xfrm>
          <a:prstGeom prst="ellipse">
            <a:avLst/>
          </a:pr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5400000" scaled="1"/>
          </a:gra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1600">
                <a:latin typeface="Times New Roman" pitchFamily="18" charset="0"/>
              </a:rPr>
              <a:t>3 склонение</a:t>
            </a:r>
            <a:endParaRPr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285720" y="1214423"/>
            <a:ext cx="1095664" cy="818843"/>
          </a:xfrm>
          <a:custGeom>
            <a:avLst/>
            <a:gdLst>
              <a:gd name="T0" fmla="*/ 837604 w 21600"/>
              <a:gd name="T1" fmla="*/ 344488 h 21600"/>
              <a:gd name="T2" fmla="*/ 478631 w 21600"/>
              <a:gd name="T3" fmla="*/ 688975 h 21600"/>
              <a:gd name="T4" fmla="*/ 119658 w 21600"/>
              <a:gd name="T5" fmla="*/ 344488 h 21600"/>
              <a:gd name="T6" fmla="*/ 47863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2700000" scaled="1"/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ж.р.</a:t>
            </a:r>
            <a:endParaRPr lang="ru-RU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500167" y="1214423"/>
            <a:ext cx="1095663" cy="818843"/>
          </a:xfrm>
          <a:custGeom>
            <a:avLst/>
            <a:gdLst>
              <a:gd name="T0" fmla="*/ 837605 w 21600"/>
              <a:gd name="T1" fmla="*/ 344488 h 21600"/>
              <a:gd name="T2" fmla="*/ 478632 w 21600"/>
              <a:gd name="T3" fmla="*/ 688975 h 21600"/>
              <a:gd name="T4" fmla="*/ 119658 w 21600"/>
              <a:gd name="T5" fmla="*/ 344488 h 21600"/>
              <a:gd name="T6" fmla="*/ 47863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2700000" scaled="1"/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400" dirty="0">
                <a:latin typeface="Times New Roman" pitchFamily="18" charset="0"/>
              </a:rPr>
              <a:t>м.р.</a:t>
            </a:r>
            <a:endParaRPr lang="ru-RU" dirty="0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5143504" y="1214422"/>
            <a:ext cx="1095664" cy="820730"/>
          </a:xfrm>
          <a:custGeom>
            <a:avLst/>
            <a:gdLst>
              <a:gd name="T0" fmla="*/ 837604 w 21600"/>
              <a:gd name="T1" fmla="*/ 345281 h 21600"/>
              <a:gd name="T2" fmla="*/ 478631 w 21600"/>
              <a:gd name="T3" fmla="*/ 690562 h 21600"/>
              <a:gd name="T4" fmla="*/ 119658 w 21600"/>
              <a:gd name="T5" fmla="*/ 345281 h 21600"/>
              <a:gd name="T6" fmla="*/ 47863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2700000" scaled="1"/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ср.р.</a:t>
            </a:r>
            <a:endParaRPr lang="ru-RU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7286646" y="1357299"/>
            <a:ext cx="1095663" cy="818843"/>
          </a:xfrm>
          <a:custGeom>
            <a:avLst/>
            <a:gdLst>
              <a:gd name="T0" fmla="*/ 837604 w 21600"/>
              <a:gd name="T1" fmla="*/ 344488 h 21600"/>
              <a:gd name="T2" fmla="*/ 478631 w 21600"/>
              <a:gd name="T3" fmla="*/ 688975 h 21600"/>
              <a:gd name="T4" fmla="*/ 119658 w 21600"/>
              <a:gd name="T5" fmla="*/ 344488 h 21600"/>
              <a:gd name="T6" fmla="*/ 47863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2700000" scaled="1"/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ж.р.</a:t>
            </a:r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48" y="2143117"/>
            <a:ext cx="741344" cy="82073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endParaRPr lang="ru-RU" sz="1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sz="2200" b="1">
                <a:latin typeface="Times New Roman" pitchFamily="18" charset="0"/>
              </a:rPr>
              <a:t>а</a:t>
            </a:r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643307" y="2071679"/>
            <a:ext cx="741344" cy="81884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571604" y="2143117"/>
            <a:ext cx="741344" cy="82073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endParaRPr lang="ru-RU" sz="1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sz="2200" b="1">
                <a:latin typeface="Times New Roman" pitchFamily="18" charset="0"/>
              </a:rPr>
              <a:t>я</a:t>
            </a:r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214943" y="2071679"/>
            <a:ext cx="741344" cy="81884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endParaRPr lang="ru-RU" sz="1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sz="2200" b="1">
                <a:latin typeface="Times New Roman" pitchFamily="18" charset="0"/>
              </a:rPr>
              <a:t>е</a:t>
            </a:r>
            <a:endParaRPr lang="ru-RU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3500431" y="1214422"/>
            <a:ext cx="1095664" cy="820730"/>
          </a:xfrm>
          <a:custGeom>
            <a:avLst/>
            <a:gdLst>
              <a:gd name="T0" fmla="*/ 837604 w 21600"/>
              <a:gd name="T1" fmla="*/ 345281 h 21600"/>
              <a:gd name="T2" fmla="*/ 478631 w 21600"/>
              <a:gd name="T3" fmla="*/ 690562 h 21600"/>
              <a:gd name="T4" fmla="*/ 119658 w 21600"/>
              <a:gd name="T5" fmla="*/ 345281 h 21600"/>
              <a:gd name="T6" fmla="*/ 47863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2700000" scaled="1"/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м.р.</a:t>
            </a:r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429124" y="2071679"/>
            <a:ext cx="741344" cy="81884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endParaRPr lang="ru-RU" sz="1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sz="2200" b="1">
                <a:latin typeface="Times New Roman" pitchFamily="18" charset="0"/>
              </a:rPr>
              <a:t>о</a:t>
            </a:r>
            <a:endParaRPr lang="ru-RU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7500959" y="2285992"/>
            <a:ext cx="670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lang="ru-RU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endParaRPr lang="ru-RU" dirty="0">
              <a:latin typeface="Lucida Sans Unicode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8" grpId="0" animBg="1"/>
      <p:bldP spid="3079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500035" y="500042"/>
            <a:ext cx="2075037" cy="552813"/>
          </a:xfrm>
          <a:prstGeom prst="ellipse">
            <a:avLst/>
          </a:pr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5400000" scaled="1"/>
          </a:gra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1600" dirty="0">
                <a:latin typeface="Times New Roman" pitchFamily="18" charset="0"/>
              </a:rPr>
              <a:t>1 склонение</a:t>
            </a:r>
            <a:endParaRPr lang="ru-RU" dirty="0"/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3929059" y="428605"/>
            <a:ext cx="2073220" cy="552813"/>
          </a:xfrm>
          <a:prstGeom prst="ellipse">
            <a:avLst/>
          </a:pr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5400000" scaled="1"/>
          </a:gra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1600">
                <a:latin typeface="Times New Roman" pitchFamily="18" charset="0"/>
              </a:rPr>
              <a:t>2 склонение</a:t>
            </a:r>
            <a:endParaRPr lang="ru-RU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6786578" y="428605"/>
            <a:ext cx="2073219" cy="552813"/>
          </a:xfrm>
          <a:prstGeom prst="ellipse">
            <a:avLst/>
          </a:pr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5400000" scaled="1"/>
          </a:gradFill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spcAft>
                <a:spcPts val="1000"/>
              </a:spcAft>
            </a:pPr>
            <a:r>
              <a:rPr lang="ru-RU" sz="1600">
                <a:latin typeface="Times New Roman" pitchFamily="18" charset="0"/>
              </a:rPr>
              <a:t>3 склонение</a:t>
            </a:r>
            <a:endParaRPr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285720" y="1214423"/>
            <a:ext cx="1095664" cy="818843"/>
          </a:xfrm>
          <a:custGeom>
            <a:avLst/>
            <a:gdLst>
              <a:gd name="T0" fmla="*/ 837604 w 21600"/>
              <a:gd name="T1" fmla="*/ 344488 h 21600"/>
              <a:gd name="T2" fmla="*/ 478631 w 21600"/>
              <a:gd name="T3" fmla="*/ 688975 h 21600"/>
              <a:gd name="T4" fmla="*/ 119658 w 21600"/>
              <a:gd name="T5" fmla="*/ 344488 h 21600"/>
              <a:gd name="T6" fmla="*/ 47863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2700000" scaled="1"/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ж.р.</a:t>
            </a:r>
            <a:endParaRPr lang="ru-RU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500167" y="1214423"/>
            <a:ext cx="1095663" cy="818843"/>
          </a:xfrm>
          <a:custGeom>
            <a:avLst/>
            <a:gdLst>
              <a:gd name="T0" fmla="*/ 837605 w 21600"/>
              <a:gd name="T1" fmla="*/ 344488 h 21600"/>
              <a:gd name="T2" fmla="*/ 478632 w 21600"/>
              <a:gd name="T3" fmla="*/ 688975 h 21600"/>
              <a:gd name="T4" fmla="*/ 119658 w 21600"/>
              <a:gd name="T5" fmla="*/ 344488 h 21600"/>
              <a:gd name="T6" fmla="*/ 478632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2700000" scaled="1"/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400" dirty="0">
                <a:latin typeface="Times New Roman" pitchFamily="18" charset="0"/>
              </a:rPr>
              <a:t>м.р.</a:t>
            </a:r>
            <a:endParaRPr lang="ru-RU" dirty="0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5143504" y="1214422"/>
            <a:ext cx="1095664" cy="820730"/>
          </a:xfrm>
          <a:custGeom>
            <a:avLst/>
            <a:gdLst>
              <a:gd name="T0" fmla="*/ 837604 w 21600"/>
              <a:gd name="T1" fmla="*/ 345281 h 21600"/>
              <a:gd name="T2" fmla="*/ 478631 w 21600"/>
              <a:gd name="T3" fmla="*/ 690562 h 21600"/>
              <a:gd name="T4" fmla="*/ 119658 w 21600"/>
              <a:gd name="T5" fmla="*/ 345281 h 21600"/>
              <a:gd name="T6" fmla="*/ 47863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2700000" scaled="1"/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ср.р.</a:t>
            </a:r>
            <a:endParaRPr lang="ru-RU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7286646" y="1357299"/>
            <a:ext cx="1095663" cy="818843"/>
          </a:xfrm>
          <a:custGeom>
            <a:avLst/>
            <a:gdLst>
              <a:gd name="T0" fmla="*/ 837604 w 21600"/>
              <a:gd name="T1" fmla="*/ 344488 h 21600"/>
              <a:gd name="T2" fmla="*/ 478631 w 21600"/>
              <a:gd name="T3" fmla="*/ 688975 h 21600"/>
              <a:gd name="T4" fmla="*/ 119658 w 21600"/>
              <a:gd name="T5" fmla="*/ 344488 h 21600"/>
              <a:gd name="T6" fmla="*/ 47863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2700000" scaled="1"/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ж.р.</a:t>
            </a:r>
            <a:endParaRPr lang="ru-RU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714348" y="2143117"/>
            <a:ext cx="741344" cy="82073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endParaRPr lang="ru-RU" sz="1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sz="2200" b="1">
                <a:latin typeface="Times New Roman" pitchFamily="18" charset="0"/>
              </a:rPr>
              <a:t>а</a:t>
            </a:r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3643307" y="2071679"/>
            <a:ext cx="741344" cy="81884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571604" y="2143117"/>
            <a:ext cx="741344" cy="82073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endParaRPr lang="ru-RU" sz="1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sz="2200" b="1">
                <a:latin typeface="Times New Roman" pitchFamily="18" charset="0"/>
              </a:rPr>
              <a:t>я</a:t>
            </a:r>
            <a:endParaRPr lang="ru-RU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214943" y="2071679"/>
            <a:ext cx="741344" cy="81884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endParaRPr lang="ru-RU" sz="1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sz="2200" b="1">
                <a:latin typeface="Times New Roman" pitchFamily="18" charset="0"/>
              </a:rPr>
              <a:t>е</a:t>
            </a:r>
            <a:endParaRPr lang="ru-RU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3500431" y="1214422"/>
            <a:ext cx="1095664" cy="820730"/>
          </a:xfrm>
          <a:custGeom>
            <a:avLst/>
            <a:gdLst>
              <a:gd name="T0" fmla="*/ 837604 w 21600"/>
              <a:gd name="T1" fmla="*/ 345281 h 21600"/>
              <a:gd name="T2" fmla="*/ 478631 w 21600"/>
              <a:gd name="T3" fmla="*/ 690562 h 21600"/>
              <a:gd name="T4" fmla="*/ 119658 w 21600"/>
              <a:gd name="T5" fmla="*/ 345281 h 21600"/>
              <a:gd name="T6" fmla="*/ 47863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767676"/>
              </a:gs>
              <a:gs pos="50000">
                <a:srgbClr val="FFFFFF"/>
              </a:gs>
              <a:gs pos="100000">
                <a:srgbClr val="767676"/>
              </a:gs>
            </a:gsLst>
            <a:lin ang="2700000" scaled="1"/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400">
                <a:latin typeface="Times New Roman" pitchFamily="18" charset="0"/>
              </a:rPr>
              <a:t>м.р.</a:t>
            </a:r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4429124" y="2071679"/>
            <a:ext cx="741344" cy="81884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67676"/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endParaRPr lang="ru-RU" sz="100" b="1">
              <a:latin typeface="Times New Roman" pitchFamily="18" charset="0"/>
            </a:endParaRPr>
          </a:p>
          <a:p>
            <a:pPr algn="ctr">
              <a:spcAft>
                <a:spcPts val="1000"/>
              </a:spcAft>
            </a:pPr>
            <a:r>
              <a:rPr lang="ru-RU" sz="2200" b="1">
                <a:latin typeface="Times New Roman" pitchFamily="18" charset="0"/>
              </a:rPr>
              <a:t>о</a:t>
            </a:r>
            <a:endParaRPr lang="ru-RU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7500959" y="2285992"/>
            <a:ext cx="670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</a:t>
            </a:r>
            <a:r>
              <a:rPr lang="ru-RU" b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ь</a:t>
            </a:r>
            <a:endParaRPr lang="ru-RU" dirty="0">
              <a:latin typeface="Lucida Sans Unicode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>
          <a:xfrm>
            <a:off x="251520" y="1484784"/>
            <a:ext cx="8686800" cy="4525963"/>
          </a:xfrm>
        </p:spPr>
        <p:txBody>
          <a:bodyPr>
            <a:normAutofit/>
          </a:bodyPr>
          <a:lstStyle/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						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sz="200" dirty="0" smtClean="0">
                <a:latin typeface="Times New Roman" pitchFamily="18" charset="0"/>
                <a:cs typeface="Times New Roman" pitchFamily="18" charset="0"/>
              </a:rPr>
              <a:t>				ель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71600" y="4509120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перемена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5013176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39752" y="5013176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утро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004048" y="6497960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5536" y="5517232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44008" y="5589240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метель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9552" y="6093296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рисунок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627784" y="5949280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площадь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99592" y="6497960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Мороз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804248" y="6093296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ночь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804248" y="5589240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салют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732240" y="5085184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корабль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660232" y="4581128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948264" y="3717032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деревня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771800" y="6381328"/>
            <a:ext cx="194421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ёлка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40741E-6 L -0.03941 -0.20995 " pathEditMode="relative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59259E-6 L -0.32673 -0.309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" y="-1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7407E-6 L 0.38212 -0.236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-1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-0.34254 -0.2675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1" y="-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6 L 0.45677 -0.45138 " pathEditMode="relative" ptsTypes="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0.14566 -0.1206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625 -0.0051 L -0.68907 -0.0155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-0.01041 L 0.00017 -0.383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6 L 0.24028 -0.2046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" y="-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263 -0.01574 L -0.24011 -0.3412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" y="-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0.33472 -0.2046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" y="-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22 0.01597 L 0.35833 -0.05764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8 -0.01713 L 0.18906 -0.20602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44 0.03681 L -0.32674 0.141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844 -0.01574 L 0.31111 -0.07454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Стр.229 упр.364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1,2 гр.– списать, выучить</a:t>
            </a:r>
          </a:p>
          <a:p>
            <a:pPr>
              <a:buNone/>
            </a:pP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		3 гр. – списать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3835896"/>
          </a:xfrm>
        </p:spPr>
        <p:txBody>
          <a:bodyPr>
            <a:normAutofit/>
          </a:bodyPr>
          <a:lstStyle/>
          <a:p>
            <a:pPr algn="ctr"/>
            <a:r>
              <a:rPr lang="ru-RU" sz="16600" dirty="0" smtClean="0">
                <a:solidFill>
                  <a:srgbClr val="00B050"/>
                </a:solidFill>
              </a:rPr>
              <a:t>ПОБЕДА</a:t>
            </a:r>
            <a:endParaRPr lang="ru-RU" sz="16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Молодцы! До завтра.</a:t>
            </a:r>
            <a:endParaRPr lang="ru-RU" sz="4000" b="1" dirty="0"/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7905" y="1428736"/>
            <a:ext cx="6323055" cy="474229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Девятое апреля.</a:t>
            </a: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Классная работа.</a:t>
            </a: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Закрепление.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cs typeface="Aharoni" pitchFamily="2" charset="-79"/>
              </a:rPr>
              <a:t>9 мая – День Победы</a:t>
            </a:r>
            <a:endParaRPr lang="ru-RU" sz="4800" b="1" dirty="0">
              <a:solidFill>
                <a:srgbClr val="FF0000"/>
              </a:solidFill>
              <a:cs typeface="Aharoni" pitchFamily="2" charset="-79"/>
            </a:endParaRPr>
          </a:p>
        </p:txBody>
      </p:sp>
      <p:pic>
        <p:nvPicPr>
          <p:cNvPr id="4" name="Содержимое 3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9081" y="2071678"/>
            <a:ext cx="7886755" cy="32861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3" y="214290"/>
            <a:ext cx="8686800" cy="64294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САЛЮТ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7" y="785794"/>
            <a:ext cx="7888184" cy="56077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СА-ЛЮТ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32038"/>
            <a:ext cx="86868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Стрельба и фейерверк в ознаменование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торжественной даты, события.</a:t>
            </a:r>
          </a:p>
          <a:p>
            <a:pPr algn="just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71650" lvl="3" indent="-514350">
              <a:lnSpc>
                <a:spcPct val="60000"/>
              </a:lnSpc>
              <a:spcBef>
                <a:spcPts val="0"/>
              </a:spcBef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lnSpc>
                <a:spcPct val="60000"/>
              </a:lnSpc>
              <a:spcBef>
                <a:spcPts val="0"/>
              </a:spcBef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са-лют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	Праздничный салют, салют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в честь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победы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, смотреть на салют</a:t>
            </a: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/>
              <a:t>     2-е </a:t>
            </a:r>
            <a:r>
              <a:rPr lang="ru-RU" sz="2400" dirty="0" err="1" smtClean="0"/>
              <a:t>скл</a:t>
            </a:r>
            <a:r>
              <a:rPr lang="ru-RU" sz="2400" dirty="0" smtClean="0"/>
              <a:t>. П.п.                         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			</a:t>
            </a:r>
            <a:r>
              <a:rPr lang="ru-RU" sz="2400" dirty="0" smtClean="0"/>
              <a:t>  2-е </a:t>
            </a:r>
            <a:r>
              <a:rPr lang="ru-RU" sz="2400" dirty="0" err="1" smtClean="0"/>
              <a:t>скл</a:t>
            </a:r>
            <a:r>
              <a:rPr lang="ru-RU" sz="2400" dirty="0" smtClean="0"/>
              <a:t>. Т.п. </a:t>
            </a:r>
            <a:endParaRPr lang="ru-RU" dirty="0" smtClean="0"/>
          </a:p>
          <a:p>
            <a:pPr>
              <a:buNone/>
            </a:pPr>
            <a:r>
              <a:rPr lang="ru-RU" sz="4800" dirty="0" smtClean="0"/>
              <a:t>В неб</a:t>
            </a:r>
            <a:r>
              <a:rPr lang="ru-RU" sz="4800" b="1" u="sng" dirty="0" smtClean="0"/>
              <a:t>е</a:t>
            </a:r>
            <a:r>
              <a:rPr lang="ru-RU" sz="4800" dirty="0" smtClean="0"/>
              <a:t> ярким свет</a:t>
            </a:r>
            <a:r>
              <a:rPr lang="ru-RU" sz="4800" b="1" u="sng" dirty="0" smtClean="0"/>
              <a:t>ом</a:t>
            </a:r>
            <a:r>
              <a:rPr lang="ru-RU" sz="4800" dirty="0" smtClean="0"/>
              <a:t> вспыхнул </a:t>
            </a:r>
          </a:p>
          <a:p>
            <a:pPr>
              <a:buNone/>
            </a:pPr>
            <a:r>
              <a:rPr lang="ru-RU" dirty="0" smtClean="0"/>
              <a:t>					</a:t>
            </a:r>
            <a:r>
              <a:rPr lang="ru-RU" sz="2400" dirty="0" smtClean="0"/>
              <a:t>2-е </a:t>
            </a:r>
            <a:r>
              <a:rPr lang="ru-RU" sz="2400" dirty="0" err="1" smtClean="0"/>
              <a:t>скл</a:t>
            </a:r>
            <a:r>
              <a:rPr lang="ru-RU" sz="2400" dirty="0" smtClean="0"/>
              <a:t>. </a:t>
            </a:r>
            <a:r>
              <a:rPr lang="ru-RU" sz="2400" dirty="0" err="1" smtClean="0"/>
              <a:t>И.п</a:t>
            </a:r>
            <a:r>
              <a:rPr lang="ru-RU" sz="2400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sz="4800" dirty="0" smtClean="0"/>
              <a:t>праздничный салют.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233</TotalTime>
  <Words>394</Words>
  <Application>Microsoft Office PowerPoint</Application>
  <PresentationFormat>Экран (4:3)</PresentationFormat>
  <Paragraphs>148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Трек</vt:lpstr>
      <vt:lpstr>Правописание падежных окончаний имён существительных</vt:lpstr>
      <vt:lpstr>Слайд 2</vt:lpstr>
      <vt:lpstr>Три друга-товарища. Сергей Михалков</vt:lpstr>
      <vt:lpstr>Слайд 4</vt:lpstr>
      <vt:lpstr>9 мая – День Победы</vt:lpstr>
      <vt:lpstr>САЛЮТ</vt:lpstr>
      <vt:lpstr>СА-ЛЮТ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ПРОВЕРЬ ТОВАРИЩА</vt:lpstr>
      <vt:lpstr>ОЦЕНИ товарища</vt:lpstr>
      <vt:lpstr>Стр.227 упр.361</vt:lpstr>
      <vt:lpstr>Слайд 28</vt:lpstr>
      <vt:lpstr>Слайд 29</vt:lpstr>
      <vt:lpstr>Слайд 30</vt:lpstr>
      <vt:lpstr>Сущ. 3-го скл.</vt:lpstr>
      <vt:lpstr>Стр.228 упр.362</vt:lpstr>
      <vt:lpstr>Слайд 33</vt:lpstr>
      <vt:lpstr>Слайд 34</vt:lpstr>
      <vt:lpstr>Домашнее задание</vt:lpstr>
      <vt:lpstr>ПОБЕДА</vt:lpstr>
      <vt:lpstr>Молодцы! До завтра.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падежных окончаний имён существительных</dc:title>
  <dc:creator>Лилия</dc:creator>
  <cp:lastModifiedBy>Павел</cp:lastModifiedBy>
  <cp:revision>53</cp:revision>
  <dcterms:created xsi:type="dcterms:W3CDTF">2015-03-30T18:00:18Z</dcterms:created>
  <dcterms:modified xsi:type="dcterms:W3CDTF">2015-04-08T15:18:52Z</dcterms:modified>
</cp:coreProperties>
</file>