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336699"/>
    <a:srgbClr val="FC52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EA5EA-4487-4A02-A18B-14F40CFD02D3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11A59-66F2-486E-8D30-CDA9F1D0B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637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11A59-66F2-486E-8D30-CDA9F1D0B99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3FEDB-A4BF-4D31-B8F4-0AB10AD0E036}" type="datetimeFigureOut">
              <a:rPr lang="ru-RU"/>
              <a:pPr>
                <a:defRPr/>
              </a:pPr>
              <a:t>25.04.2015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0CAA4-43BB-40C4-A662-9D88BFA14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B2942-AF47-4C42-BD76-0CCD084AAE22}" type="datetimeFigureOut">
              <a:rPr lang="ru-RU"/>
              <a:pPr>
                <a:defRPr/>
              </a:pPr>
              <a:t>25.04.2015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0E7B8-396D-4EC5-BA5B-44E3E90F1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B2D50-3FA4-4822-93E5-9BD2AFD878A9}" type="datetimeFigureOut">
              <a:rPr lang="ru-RU"/>
              <a:pPr>
                <a:defRPr/>
              </a:pPr>
              <a:t>25.04.2015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BA6BF-7281-44A8-9420-328CE0894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F6967-8ADB-467F-BE03-2C1BC9C0F10F}" type="datetimeFigureOut">
              <a:rPr lang="ru-RU"/>
              <a:pPr>
                <a:defRPr/>
              </a:pPr>
              <a:t>25.04.2015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74B26-E6D6-4FA6-ACC3-6342439C4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01228-2B3A-42CC-888F-D9783FB6C715}" type="datetimeFigureOut">
              <a:rPr lang="ru-RU"/>
              <a:pPr>
                <a:defRPr/>
              </a:pPr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87CB9-7856-4B1D-99EB-2F9D3A939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8D1AE-25B6-49A1-BDD4-6D4F57351090}" type="datetimeFigureOut">
              <a:rPr lang="ru-RU"/>
              <a:pPr>
                <a:defRPr/>
              </a:pPr>
              <a:t>25.04.2015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EE548-712F-4A9A-BE2B-A9AE31B95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FE270-60A9-43FC-B5A3-8049C6E26687}" type="datetimeFigureOut">
              <a:rPr lang="ru-RU"/>
              <a:pPr>
                <a:defRPr/>
              </a:pPr>
              <a:t>25.04.2015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9AF2E-447C-47ED-BA03-43FCEA3B2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A7D7A-B6C7-4F1D-AA33-763E96B6AB58}" type="datetimeFigureOut">
              <a:rPr lang="ru-RU"/>
              <a:pPr>
                <a:defRPr/>
              </a:pPr>
              <a:t>25.04.2015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A2E4E-9F8C-437F-AFFB-0585CE397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C772-7B21-4A05-9F39-A3E9A221CA23}" type="datetimeFigureOut">
              <a:rPr lang="ru-RU"/>
              <a:pPr>
                <a:defRPr/>
              </a:pPr>
              <a:t>25.04.2015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2C123-9A50-4DEA-BB06-FA5551742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3C60E-B866-44EF-A33F-A8FB8DEBB543}" type="datetimeFigureOut">
              <a:rPr lang="ru-RU"/>
              <a:pPr>
                <a:defRPr/>
              </a:pPr>
              <a:t>25.04.2015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39A15-6763-405D-BFAD-8C4082162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F12BE-18A5-40DB-92B8-6C7C33006EBA}" type="datetimeFigureOut">
              <a:rPr lang="ru-RU"/>
              <a:pPr>
                <a:defRPr/>
              </a:pPr>
              <a:t>25.04.2015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0B48C-A3AE-4815-AA9C-4A0E6D3CF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66DA0D-612E-4F19-94F1-B4A00CFAD679}" type="datetimeFigureOut">
              <a:rPr lang="ru-RU"/>
              <a:pPr>
                <a:defRPr/>
              </a:pPr>
              <a:t>25.04.2015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D7B57A-35A4-494A-955D-003DE462B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6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97" r:id="rId9"/>
    <p:sldLayoutId id="2147483688" r:id="rId10"/>
    <p:sldLayoutId id="214748368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E66C7D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E66C7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6BB76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8136904" cy="2592288"/>
          </a:xfrm>
        </p:spPr>
        <p:txBody>
          <a:bodyPr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  <a:cs typeface="AngsanaUPC" pitchFamily="18" charset="-34"/>
              </a:rPr>
              <a:t>Весна пришла</a:t>
            </a:r>
            <a:br>
              <a:rPr lang="ru-RU" sz="4800" dirty="0" smtClean="0">
                <a:solidFill>
                  <a:schemeClr val="tx1"/>
                </a:solidFill>
                <a:latin typeface="Monotype Corsiva" pitchFamily="66" charset="0"/>
                <a:cs typeface="AngsanaUPC" pitchFamily="18" charset="-34"/>
              </a:rPr>
            </a:br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  <a:cs typeface="AngsanaUPC" pitchFamily="18" charset="-34"/>
              </a:rPr>
              <a:t>(НОД по художественному творчеству во второй младшей группе)</a:t>
            </a:r>
            <a:endParaRPr lang="ru-RU" sz="4800" dirty="0">
              <a:solidFill>
                <a:schemeClr val="tx1"/>
              </a:solidFill>
              <a:latin typeface="Monotype Corsiva" pitchFamily="66" charset="0"/>
              <a:cs typeface="AngsanaUPC" pitchFamily="18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725144"/>
            <a:ext cx="6912768" cy="114184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R="0" lvl="0" algn="ctr">
              <a:lnSpc>
                <a:spcPct val="90000"/>
              </a:lnSpc>
              <a:spcBef>
                <a:spcPts val="1000"/>
              </a:spcBef>
              <a:buClrTx/>
              <a:buSzTx/>
            </a:pPr>
            <a:r>
              <a:rPr lang="ru-RU" sz="3200" b="1" dirty="0">
                <a:solidFill>
                  <a:srgbClr val="00B0F0"/>
                </a:solidFill>
                <a:latin typeface="Monotype Corsiva" pitchFamily="66" charset="0"/>
              </a:rPr>
              <a:t>Выполнила: воспитатель Балакирева Н.П.</a:t>
            </a:r>
          </a:p>
          <a:p>
            <a:pPr marR="0" lvl="0" algn="ctr">
              <a:lnSpc>
                <a:spcPct val="90000"/>
              </a:lnSpc>
              <a:spcBef>
                <a:spcPts val="1000"/>
              </a:spcBef>
              <a:buClrTx/>
              <a:buSzTx/>
            </a:pPr>
            <a:r>
              <a:rPr lang="ru-RU" sz="3200" b="1" dirty="0">
                <a:solidFill>
                  <a:srgbClr val="00B0F0"/>
                </a:solidFill>
                <a:latin typeface="Monotype Corsiva" pitchFamily="66" charset="0"/>
              </a:rPr>
              <a:t>МКДОУ </a:t>
            </a:r>
            <a:r>
              <a:rPr lang="ru-RU" sz="3200" b="1" dirty="0" err="1">
                <a:solidFill>
                  <a:srgbClr val="00B0F0"/>
                </a:solidFill>
                <a:latin typeface="Monotype Corsiva" pitchFamily="66" charset="0"/>
              </a:rPr>
              <a:t>Бутурлиновский</a:t>
            </a:r>
            <a:r>
              <a:rPr lang="ru-RU" sz="3200" b="1" dirty="0">
                <a:solidFill>
                  <a:srgbClr val="00B0F0"/>
                </a:solidFill>
                <a:latin typeface="Monotype Corsiva" pitchFamily="66" charset="0"/>
              </a:rPr>
              <a:t> детский сад №10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57188" y="464323"/>
            <a:ext cx="7286625" cy="876445"/>
          </a:xfrm>
        </p:spPr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  <a:cs typeface="Arial" pitchFamily="34" charset="0"/>
              </a:rPr>
              <a:t>Задачи:</a:t>
            </a:r>
            <a:endParaRPr lang="ru-RU" sz="6000" b="1" dirty="0" smtClean="0">
              <a:solidFill>
                <a:srgbClr val="0070C0"/>
              </a:solidFill>
              <a:latin typeface="Monotype Corsiva" pitchFamily="66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8501090" y="357166"/>
            <a:ext cx="357190" cy="2143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4784"/>
            <a:ext cx="7211144" cy="460851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учить детей рисовать красками знакомые предметы(траву, деревья, облака); совершенствовать навык рисования пальчиками;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развивать </a:t>
            </a:r>
            <a:r>
              <a:rPr lang="ru-RU" sz="2800" dirty="0">
                <a:solidFill>
                  <a:srgbClr val="002060"/>
                </a:solidFill>
              </a:rPr>
              <a:t>внимание, речь, </a:t>
            </a:r>
            <a:r>
              <a:rPr lang="ru-RU" sz="2800" dirty="0" smtClean="0">
                <a:solidFill>
                  <a:srgbClr val="002060"/>
                </a:solidFill>
              </a:rPr>
              <a:t>чувство </a:t>
            </a:r>
            <a:r>
              <a:rPr lang="ru-RU" sz="2800" dirty="0">
                <a:solidFill>
                  <a:srgbClr val="002060"/>
                </a:solidFill>
              </a:rPr>
              <a:t>гордости за правильно выполненную </a:t>
            </a:r>
            <a:r>
              <a:rPr lang="ru-RU" sz="2800" dirty="0" smtClean="0">
                <a:solidFill>
                  <a:srgbClr val="002060"/>
                </a:solidFill>
              </a:rPr>
              <a:t>работу</a:t>
            </a:r>
            <a:r>
              <a:rPr lang="ru-RU" sz="2800" dirty="0">
                <a:solidFill>
                  <a:srgbClr val="002060"/>
                </a:solidFill>
              </a:rPr>
              <a:t>;</a:t>
            </a:r>
            <a:endParaRPr lang="ru-RU" sz="2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 воспитывать </a:t>
            </a:r>
            <a:r>
              <a:rPr lang="ru-RU" sz="2800" dirty="0">
                <a:solidFill>
                  <a:srgbClr val="002060"/>
                </a:solidFill>
              </a:rPr>
              <a:t>бережное  отношение к природе,  эстетический вкус и аккуратность в выполнении </a:t>
            </a:r>
            <a:r>
              <a:rPr lang="ru-RU" sz="2800" dirty="0" smtClean="0">
                <a:solidFill>
                  <a:srgbClr val="002060"/>
                </a:solidFill>
              </a:rPr>
              <a:t>работы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188640"/>
            <a:ext cx="8305800" cy="3096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i="1" dirty="0">
                <a:solidFill>
                  <a:srgbClr val="002060"/>
                </a:solidFill>
              </a:rPr>
              <a:t>Здравствуй, весенняя первая травка!</a:t>
            </a:r>
            <a:br>
              <a:rPr lang="ru-RU" sz="1800" i="1" dirty="0">
                <a:solidFill>
                  <a:srgbClr val="002060"/>
                </a:solidFill>
              </a:rPr>
            </a:br>
            <a:r>
              <a:rPr lang="ru-RU" sz="1800" i="1" dirty="0">
                <a:solidFill>
                  <a:srgbClr val="002060"/>
                </a:solidFill>
              </a:rPr>
              <a:t>Как распустилась? Ты рада теплу?</a:t>
            </a:r>
            <a:br>
              <a:rPr lang="ru-RU" sz="1800" i="1" dirty="0">
                <a:solidFill>
                  <a:srgbClr val="002060"/>
                </a:solidFill>
              </a:rPr>
            </a:br>
            <a:r>
              <a:rPr lang="ru-RU" sz="1800" i="1" dirty="0">
                <a:solidFill>
                  <a:srgbClr val="002060"/>
                </a:solidFill>
              </a:rPr>
              <a:t>Знаю, y вас там веселье и давка,</a:t>
            </a:r>
            <a:br>
              <a:rPr lang="ru-RU" sz="1800" i="1" dirty="0">
                <a:solidFill>
                  <a:srgbClr val="002060"/>
                </a:solidFill>
              </a:rPr>
            </a:br>
            <a:r>
              <a:rPr lang="ru-RU" sz="1800" i="1" dirty="0">
                <a:solidFill>
                  <a:srgbClr val="002060"/>
                </a:solidFill>
              </a:rPr>
              <a:t>Дружно работают в каждом </a:t>
            </a:r>
            <a:r>
              <a:rPr lang="ru-RU" sz="1800" i="1" dirty="0" err="1">
                <a:solidFill>
                  <a:srgbClr val="002060"/>
                </a:solidFill>
              </a:rPr>
              <a:t>yглy</a:t>
            </a:r>
            <a:r>
              <a:rPr lang="ru-RU" sz="1800" i="1" dirty="0" smtClean="0">
                <a:solidFill>
                  <a:srgbClr val="002060"/>
                </a:solidFill>
              </a:rPr>
              <a:t>.</a:t>
            </a: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sz="1800" i="1" dirty="0" err="1" smtClean="0">
                <a:solidFill>
                  <a:srgbClr val="002060"/>
                </a:solidFill>
              </a:rPr>
              <a:t>Высyнyть</a:t>
            </a:r>
            <a:r>
              <a:rPr lang="ru-RU" sz="1800" i="1" dirty="0" smtClean="0">
                <a:solidFill>
                  <a:srgbClr val="002060"/>
                </a:solidFill>
              </a:rPr>
              <a:t> </a:t>
            </a:r>
            <a:r>
              <a:rPr lang="ru-RU" sz="1800" i="1" dirty="0">
                <a:solidFill>
                  <a:srgbClr val="002060"/>
                </a:solidFill>
              </a:rPr>
              <a:t>листик иль синий цветочек</a:t>
            </a:r>
            <a:br>
              <a:rPr lang="ru-RU" sz="1800" i="1" dirty="0">
                <a:solidFill>
                  <a:srgbClr val="002060"/>
                </a:solidFill>
              </a:rPr>
            </a:br>
            <a:r>
              <a:rPr lang="ru-RU" sz="1800" i="1" dirty="0">
                <a:solidFill>
                  <a:srgbClr val="002060"/>
                </a:solidFill>
              </a:rPr>
              <a:t>Каждый спешит молодой корешок</a:t>
            </a:r>
            <a:br>
              <a:rPr lang="ru-RU" sz="1800" i="1" dirty="0">
                <a:solidFill>
                  <a:srgbClr val="002060"/>
                </a:solidFill>
              </a:rPr>
            </a:br>
            <a:r>
              <a:rPr lang="ru-RU" sz="1800" i="1" dirty="0">
                <a:solidFill>
                  <a:srgbClr val="002060"/>
                </a:solidFill>
              </a:rPr>
              <a:t>Раньше, чем ива из ласковых почек</a:t>
            </a:r>
            <a:br>
              <a:rPr lang="ru-RU" sz="1800" i="1" dirty="0">
                <a:solidFill>
                  <a:srgbClr val="002060"/>
                </a:solidFill>
              </a:rPr>
            </a:br>
            <a:r>
              <a:rPr lang="ru-RU" sz="1800" i="1" dirty="0">
                <a:solidFill>
                  <a:srgbClr val="002060"/>
                </a:solidFill>
              </a:rPr>
              <a:t>Первый покажет зеленый листок.</a:t>
            </a: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2050" name="Picture 2" descr="C:\Users\Админ\Desktop\Новая папка (3)\100_71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696" y="3538746"/>
            <a:ext cx="2318425" cy="32347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\Desktop\Новая папка (3)\100_71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2374161" cy="32157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\Desktop\Новая папка (3)\100_71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684" y="2483258"/>
            <a:ext cx="2808312" cy="2179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33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747464"/>
            <a:ext cx="7355160" cy="3384376"/>
          </a:xfrm>
        </p:spPr>
        <p:txBody>
          <a:bodyPr>
            <a:noAutofit/>
          </a:bodyPr>
          <a:lstStyle/>
          <a:p>
            <a:r>
              <a:rPr lang="ru-RU" sz="1600" i="1" dirty="0">
                <a:solidFill>
                  <a:srgbClr val="002060"/>
                </a:solidFill>
              </a:rPr>
              <a:t>Выбрались из почек </a:t>
            </a:r>
            <a:br>
              <a:rPr lang="ru-RU" sz="1600" i="1" dirty="0">
                <a:solidFill>
                  <a:srgbClr val="002060"/>
                </a:solidFill>
              </a:rPr>
            </a:br>
            <a:r>
              <a:rPr lang="ru-RU" sz="1600" i="1" dirty="0">
                <a:solidFill>
                  <a:srgbClr val="002060"/>
                </a:solidFill>
              </a:rPr>
              <a:t>Первые листочки, </a:t>
            </a:r>
            <a:br>
              <a:rPr lang="ru-RU" sz="1600" i="1" dirty="0">
                <a:solidFill>
                  <a:srgbClr val="002060"/>
                </a:solidFill>
              </a:rPr>
            </a:br>
            <a:r>
              <a:rPr lang="ru-RU" sz="1600" i="1" dirty="0">
                <a:solidFill>
                  <a:srgbClr val="002060"/>
                </a:solidFill>
              </a:rPr>
              <a:t>Радуются солнцу, </a:t>
            </a:r>
            <a:br>
              <a:rPr lang="ru-RU" sz="1600" i="1" dirty="0">
                <a:solidFill>
                  <a:srgbClr val="002060"/>
                </a:solidFill>
              </a:rPr>
            </a:br>
            <a:r>
              <a:rPr lang="ru-RU" sz="1600" i="1" dirty="0">
                <a:solidFill>
                  <a:srgbClr val="002060"/>
                </a:solidFill>
              </a:rPr>
              <a:t>Не поймут со сна: </a:t>
            </a:r>
            <a:br>
              <a:rPr lang="ru-RU" sz="1600" i="1" dirty="0">
                <a:solidFill>
                  <a:srgbClr val="002060"/>
                </a:solidFill>
              </a:rPr>
            </a:br>
            <a:r>
              <a:rPr lang="ru-RU" sz="1600" i="1" dirty="0">
                <a:solidFill>
                  <a:srgbClr val="002060"/>
                </a:solidFill>
              </a:rPr>
              <a:t>— Неужели это... </a:t>
            </a:r>
            <a:br>
              <a:rPr lang="ru-RU" sz="1600" i="1" dirty="0">
                <a:solidFill>
                  <a:srgbClr val="002060"/>
                </a:solidFill>
              </a:rPr>
            </a:br>
            <a:r>
              <a:rPr lang="ru-RU" sz="1600" i="1" dirty="0">
                <a:solidFill>
                  <a:srgbClr val="002060"/>
                </a:solidFill>
              </a:rPr>
              <a:t>Неужели лето? </a:t>
            </a:r>
            <a:br>
              <a:rPr lang="ru-RU" sz="1600" i="1" dirty="0">
                <a:solidFill>
                  <a:srgbClr val="002060"/>
                </a:solidFill>
              </a:rPr>
            </a:br>
            <a:r>
              <a:rPr lang="ru-RU" sz="1600" i="1" dirty="0">
                <a:solidFill>
                  <a:srgbClr val="002060"/>
                </a:solidFill>
              </a:rPr>
              <a:t>— Нет, еще не лето, </a:t>
            </a:r>
            <a:br>
              <a:rPr lang="ru-RU" sz="1600" i="1" dirty="0">
                <a:solidFill>
                  <a:srgbClr val="002060"/>
                </a:solidFill>
              </a:rPr>
            </a:br>
            <a:r>
              <a:rPr lang="ru-RU" sz="1600" i="1" dirty="0">
                <a:solidFill>
                  <a:srgbClr val="002060"/>
                </a:solidFill>
              </a:rPr>
              <a:t>Но уже — весна! </a:t>
            </a:r>
          </a:p>
        </p:txBody>
      </p:sp>
      <p:pic>
        <p:nvPicPr>
          <p:cNvPr id="3074" name="Picture 2" descr="C:\Users\Админ\Desktop\Новая папка (3)\100_71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6039">
            <a:off x="1218911" y="2979571"/>
            <a:ext cx="2292642" cy="3056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\Desktop\Новая папка (3)\100_71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92696"/>
            <a:ext cx="3312368" cy="2488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\Desktop\Новая папка (3)\100_71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8099">
            <a:off x="4018262" y="3431627"/>
            <a:ext cx="2123707" cy="3124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38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2212848" cy="2468028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Вот такие рисунки у нас  получились!</a:t>
            </a:r>
            <a:endParaRPr lang="ru-RU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" r="5490"/>
          <a:stretch>
            <a:fillRect/>
          </a:stretch>
        </p:blipFill>
        <p:spPr bwMode="auto">
          <a:xfrm rot="428699">
            <a:off x="3348851" y="1515454"/>
            <a:ext cx="4618038" cy="3726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83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132857"/>
            <a:ext cx="7560840" cy="108012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</a:rPr>
              <a:t>Спасибо за внимание!</a:t>
            </a:r>
            <a:endParaRPr lang="ru-RU" sz="6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26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349</TotalTime>
  <Words>81</Words>
  <Application>Microsoft Office PowerPoint</Application>
  <PresentationFormat>Экран (4:3)</PresentationFormat>
  <Paragraphs>12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Весна пришла (НОД по художественному творчеству во второй младшей группе)</vt:lpstr>
      <vt:lpstr> Задачи:</vt:lpstr>
      <vt:lpstr>Здравствуй, весенняя первая травка! Как распустилась? Ты рада теплу? Знаю, y вас там веселье и давка, Дружно работают в каждом yглy. Высyнyть листик иль синий цветочек Каждый спешит молодой корешок Раньше, чем ива из ласковых почек Первый покажет зеленый листок.  .</vt:lpstr>
      <vt:lpstr>Выбрались из почек  Первые листочки,  Радуются солнцу,  Не поймут со сна:  — Неужели это...  Неужели лето?  — Нет, еще не лето,  Но уже — весна! </vt:lpstr>
      <vt:lpstr>Вот такие рисунки у нас  получились!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Весеннее настроение</dc:title>
  <dc:creator>admin</dc:creator>
  <cp:lastModifiedBy>Админ</cp:lastModifiedBy>
  <cp:revision>35</cp:revision>
  <dcterms:created xsi:type="dcterms:W3CDTF">2015-03-01T03:11:54Z</dcterms:created>
  <dcterms:modified xsi:type="dcterms:W3CDTF">2015-04-25T19:45:46Z</dcterms:modified>
</cp:coreProperties>
</file>