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04026D-BA76-4CF2-9773-0ACD92997E2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AEA7B2-56B3-4F46-984C-C8544C84DE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219256" cy="170723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ПЕРВЫЕ ПОСТРОЙКИ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САНКТ-ПЕТЕРБУРГА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Петропавловская крепость.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nastyha.ru/uploads/images/kvarengi/petropavlovskaya-kre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608512" cy="26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-spb.ru/wp-content/uploads/2008/04/pet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57595" cy="6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0.gstatic.com/images?q=tbn:ANd9GcT4UYhDT2Eu9kpMkKpnyMw6zXk2W0dg6ZRcnQ1cS06dYBqp98zu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952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lovepetersburg.ru/sites/default/files/dostoprimechatelnosti/petropavlovskay_krepost/ioannovskie_vorot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1460"/>
            <a:ext cx="4551386" cy="31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836712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Петровские ворота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3" y="4797152"/>
            <a:ext cx="271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Иоанновские ворота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Петропавловский собор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turist-spb.ru/images/stories/dostopr/petrop_so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8" y="1484784"/>
            <a:ext cx="33951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yworldshots.com/p1/m/Russia/St-Petersburg/Peter-And-Paul-Cathedral-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3121"/>
            <a:ext cx="3853318" cy="49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smtClean="0">
                <a:solidFill>
                  <a:schemeClr val="bg1"/>
                </a:solidFill>
              </a:rPr>
              <a:t>Петропавловский собор</a:t>
            </a:r>
            <a:r>
              <a:rPr lang="ru-RU" sz="320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(официальное название — </a:t>
            </a:r>
            <a:r>
              <a:rPr lang="ru-RU" sz="3200" i="1" dirty="0">
                <a:solidFill>
                  <a:schemeClr val="bg1"/>
                </a:solidFill>
              </a:rPr>
              <a:t>Собор во имя первоверховных апостолов Петра и Павла</a:t>
            </a:r>
            <a:r>
              <a:rPr lang="ru-RU" sz="3200" dirty="0">
                <a:solidFill>
                  <a:schemeClr val="bg1"/>
                </a:solidFill>
              </a:rPr>
              <a:t>) — православный собор в Санкт-Петербурге в Петропавловской крепости, усыпальница русских императоров, памятник архитектуры </a:t>
            </a:r>
            <a:r>
              <a:rPr lang="ru-RU" sz="3200" b="1" dirty="0">
                <a:solidFill>
                  <a:schemeClr val="bg1"/>
                </a:solidFill>
              </a:rPr>
              <a:t>петровского барокко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smtClean="0">
                <a:solidFill>
                  <a:schemeClr val="bg1"/>
                </a:solidFill>
              </a:rPr>
              <a:t> Высота  </a:t>
            </a:r>
            <a:r>
              <a:rPr lang="ru-RU" sz="3200" dirty="0">
                <a:solidFill>
                  <a:schemeClr val="bg1"/>
                </a:solidFill>
              </a:rPr>
              <a:t>составляет </a:t>
            </a:r>
            <a:r>
              <a:rPr lang="ru-RU" sz="3200" b="1" dirty="0">
                <a:solidFill>
                  <a:schemeClr val="bg1"/>
                </a:solidFill>
              </a:rPr>
              <a:t>122,5 </a:t>
            </a:r>
            <a:r>
              <a:rPr lang="ru-RU" sz="3200" b="1" dirty="0" smtClean="0">
                <a:solidFill>
                  <a:schemeClr val="bg1"/>
                </a:solidFill>
              </a:rPr>
              <a:t>м.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Возведён в 1712—1733 годах (архитектор </a:t>
            </a:r>
            <a:r>
              <a:rPr lang="ru-RU" sz="3200" b="1" dirty="0">
                <a:solidFill>
                  <a:schemeClr val="bg1"/>
                </a:solidFill>
              </a:rPr>
              <a:t>Доменико Трезини</a:t>
            </a:r>
            <a:r>
              <a:rPr lang="ru-RU" sz="3200" dirty="0">
                <a:solidFill>
                  <a:schemeClr val="bg1"/>
                </a:solidFill>
              </a:rPr>
              <a:t>) на месте одноимённой деревянной церкви (1703—1704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Ангел на шпиле Петропавловского собора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spbguide.com/wp-content/uploads/2011/11/Angel-na-shpile-Petropavlovskogo-sobo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16424" cy="48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62880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Первая фигура выполнена голландским мастером Ван </a:t>
            </a:r>
            <a:r>
              <a:rPr lang="ru-RU" sz="2000" dirty="0" err="1" smtClean="0">
                <a:solidFill>
                  <a:schemeClr val="bg1"/>
                </a:solidFill>
              </a:rPr>
              <a:t>Боллесом</a:t>
            </a:r>
            <a:r>
              <a:rPr lang="ru-RU" sz="2000" dirty="0" smtClean="0">
                <a:solidFill>
                  <a:schemeClr val="bg1"/>
                </a:solidFill>
              </a:rPr>
              <a:t> в 1720-х гг. После пожара 1756 г. восстановлена Д.Трезини.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Высота фигуры ангела 3,48 м. Размах крыльев 3,56 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Высота креста 6,5 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Диаметр шара- «яблока» 1,7 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Вес ангела с крестом 250 кг.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xn--80acgga2aurlbcpcr1i.xn--p1ai/uploads/posts/2011-11/132100947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255"/>
            <a:ext cx="8095368" cy="58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864" y="1524000"/>
            <a:ext cx="8229600" cy="4572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Иконостас</a:t>
            </a:r>
            <a:r>
              <a:rPr lang="ru-RU" sz="3200" dirty="0">
                <a:solidFill>
                  <a:schemeClr val="bg1"/>
                </a:solidFill>
              </a:rPr>
              <a:t>   (от греч. «eikwn» - образ и «stasi» - место стояния)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Перегородка </a:t>
            </a:r>
            <a:r>
              <a:rPr lang="ru-RU" sz="3200" dirty="0">
                <a:solidFill>
                  <a:schemeClr val="bg1"/>
                </a:solidFill>
              </a:rPr>
              <a:t>с рядами икон </a:t>
            </a:r>
            <a:r>
              <a:rPr lang="ru-RU" sz="3200" dirty="0" smtClean="0">
                <a:solidFill>
                  <a:schemeClr val="bg1"/>
                </a:solidFill>
              </a:rPr>
              <a:t>и резными дверями, </a:t>
            </a:r>
            <a:r>
              <a:rPr lang="ru-RU" sz="3200" dirty="0">
                <a:solidFill>
                  <a:schemeClr val="bg1"/>
                </a:solidFill>
              </a:rPr>
              <a:t>отделяющая </a:t>
            </a:r>
            <a:r>
              <a:rPr lang="ru-RU" sz="3200" dirty="0" smtClean="0">
                <a:solidFill>
                  <a:schemeClr val="bg1"/>
                </a:solidFill>
              </a:rPr>
              <a:t>алтарь (восточную часть) </a:t>
            </a:r>
            <a:r>
              <a:rPr lang="ru-RU" sz="3200" dirty="0">
                <a:solidFill>
                  <a:schemeClr val="bg1"/>
                </a:solidFill>
              </a:rPr>
              <a:t>от основной </a:t>
            </a:r>
            <a:r>
              <a:rPr lang="ru-RU" sz="3200" dirty="0" smtClean="0">
                <a:solidFill>
                  <a:schemeClr val="bg1"/>
                </a:solidFill>
              </a:rPr>
              <a:t>части </a:t>
            </a:r>
            <a:r>
              <a:rPr lang="ru-RU" sz="3200" dirty="0">
                <a:solidFill>
                  <a:schemeClr val="bg1"/>
                </a:solidFill>
              </a:rPr>
              <a:t>православного храма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Иконостас Петропавловского собора – 1722-1726гг., арх. И.П.Зарудный, выполнен в стиле барокко.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Иконостас Петропавловского собора.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ostmetal.info/wp-content/uploads/2011/07/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634"/>
            <a:ext cx="4922536" cy="31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t1.gstatic.com/images?q=tbn:ANd9GcQgdFJAKfoCya60eIC6sng0f220fO233mK_9jSVNxAb7jjFSs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18" y="3852706"/>
            <a:ext cx="1944216" cy="25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temples.ru/private/f000225/225_002196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9987"/>
            <a:ext cx="4427481" cy="32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Ботный домик.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spb-guide.ru/img/7917/2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3" y="1412776"/>
            <a:ext cx="4793519" cy="42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nlight.ru/camera/news/04_apr/apr11_0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1484784"/>
            <a:ext cx="2160240" cy="33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6080" y="52292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Аллегория Навигация 1891г.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81127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Арх. А.В.Вист. 1761г. Построен для небольшого парусно-гребного судна Петра </a:t>
            </a:r>
            <a:r>
              <a:rPr lang="en-US" sz="1600" dirty="0" smtClean="0">
                <a:solidFill>
                  <a:schemeClr val="bg1"/>
                </a:solidFill>
              </a:rPr>
              <a:t>I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Здание Монетного двора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mg-fotki.yandex.ru/get/4314/sunnytv.15/0_3ff79_1e75a86b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1268760"/>
            <a:ext cx="550984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thumb/6/68/RR5119-0001R.gif/228px-RR5119-0001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00" y="1268760"/>
            <a:ext cx="2001368" cy="20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5172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Основан Петром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12 декабря 1724 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Арх. здания Антонио Порто 1798-1806 гг.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Расположена на Заячьем острове.</a:t>
            </a:r>
            <a:r>
              <a:rPr lang="ru-RU" dirty="0">
                <a:solidFill>
                  <a:schemeClr val="bg1"/>
                </a:solidFill>
              </a:rPr>
              <a:t> Крепость была заложена </a:t>
            </a:r>
            <a:r>
              <a:rPr lang="ru-RU" b="1" dirty="0">
                <a:solidFill>
                  <a:schemeClr val="bg1"/>
                </a:solidFill>
              </a:rPr>
              <a:t>16 </a:t>
            </a:r>
            <a:r>
              <a:rPr lang="ru-RU" b="1" dirty="0" smtClean="0">
                <a:solidFill>
                  <a:schemeClr val="bg1"/>
                </a:solidFill>
              </a:rPr>
              <a:t>мая 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1703 года (27 мая)</a:t>
            </a:r>
            <a:r>
              <a:rPr lang="ru-RU" dirty="0" smtClean="0">
                <a:solidFill>
                  <a:schemeClr val="bg1"/>
                </a:solidFill>
              </a:rPr>
              <a:t>по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совместному плану </a:t>
            </a:r>
            <a:r>
              <a:rPr lang="ru-RU" b="1" dirty="0">
                <a:solidFill>
                  <a:schemeClr val="bg1"/>
                </a:solidFill>
              </a:rPr>
              <a:t>Петра </a:t>
            </a:r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французского </a:t>
            </a:r>
            <a:r>
              <a:rPr lang="ru-RU" dirty="0" smtClean="0">
                <a:solidFill>
                  <a:schemeClr val="bg1"/>
                </a:solidFill>
              </a:rPr>
              <a:t>инженера Жозефа Ламбера </a:t>
            </a:r>
            <a:r>
              <a:rPr lang="ru-RU" dirty="0">
                <a:solidFill>
                  <a:schemeClr val="bg1"/>
                </a:solidFill>
              </a:rPr>
              <a:t>де Герена: 6 бастионов, соединённых куртинами, 2 равелина, кронверк (первоначально дерево-земляные, в 1730-е—1740-е и 1780-е годы одеты камнем). </a:t>
            </a:r>
            <a:r>
              <a:rPr lang="ru-RU" dirty="0" smtClean="0">
                <a:solidFill>
                  <a:schemeClr val="bg1"/>
                </a:solidFill>
              </a:rPr>
              <a:t>Перестраивал крепость Доменико Трезини.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1703 году Заячий остров был соединён с Петроградской стороной Иоанновским мостом.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Петропавловская крепость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8112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Тюрьма Трубецкого бастиона.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SERUUEhQUFRQWFxQXFxUXFRcXFxoVFxQVFxUXGBcXHCYeFxwkGhgaHy8gIycpLCwsFx4xNTAqNSYrLCkBCQoKDgwOGA8PGiwfHyQtKSwsLCksKSwsKSkpLCosLCwpLCwsKSwpLCksKiksLCwsKSwsLCksLCksLCkpLCwsKf/AABEIAMIBAwMBIgACEQEDEQH/xAAcAAABBQEBAQAAAAAAAAAAAAADAAIEBQYBBwj/xABKEAABAwEEBgcDCQYEBAcAAAABAAIRAwQSITEFBkFRYXEigZGhscHwEzLRByMkQnJzsrPhFDRSgsLxM2KSoiWjtMMVFlNjdIOT/8QAGQEAAwEBAQAAAAAAAAAAAAAAAQIDAAQF/8QAJREAAgICAgIDAAIDAAAAAAAAAAECEQMhEjEiQQQTMlHwQmFx/9oADAMBAAIRAxEAPwDUELoCfdXQ1XCNup7QkGp4aiABan3WOdtAMc8h3wswKa0GmXxTA/icOwY+MKmDUkgMYxikU6aa1ieAlMG9mpFJiHTyUqkmQSl1po/NsO57e+UKzMVjrJRmhyfT/EB5rmirAaj2sGEnPcMyeoApJLyMXerejcPauG8MHcXeQ6+C0AanU6IAAAgAAAbgMkQNVEqEYyFGfbGwSHNgFwLpEAtJa4TlIIIPEFUPyi6wustkd7IxVeWNnaxjy4Fw3O6JAOzE7Ag/J/ZmfsNB11t6H9KAT/i1Mickt7oZIvm2tp90l32QXD/UBHenB7tjP9TgPw3kRzhtI7ZSbUByk+uKJjjabz9YDk2e8mO5ONDeXH+YgdjIHajAIdZ8Cd2PHDciDsqNEgNr2wNAA9rRwGX7nQUm0OAc138u3blI4HD+YrJ6nayttNptl0lwJoVJuluIpik+6CcGi6wCcTmdw0Nrebp5SOYxHeAp8tDqJIfWQzWUD9okTs3pjq6X7CigWHtxt7UGtwUI2ldFo4rfambgNtD1WVqsZ5KXaKhAmAR2KotVsEYgjvCnOQUhWhu7GclEc1cs1ubeuE+8ej9rd15c4RqjVBhMtpWx3XyPddiOB2hVzwtVpCzXmEbRiOY+IkdazT2qkWTeiA5uJ5nxSRXNxPM+KSoA9zDV26ngLsLsoUYGroCJC5dWAUmnanSaNwnHAdIx5KvYNqdrQ73+BYPw/qs5SrFvukjkYUpPYDUMGKeGKjoaWeM4dzEHtCsKGmGn3g4d/wAD3IpoxY0wpNBRaFdjvdcDwmD2HFWNGmmGImm6U0HDjT/NYrLVSze8/d0R14u8u1A0jTmi7+Xue0q70HRu0G8Zd2nDuAQa2Kye1OmFwIdpf0Y3+SwDzf5U3lzHk7P2XvqWr9Fc6nN/4fZvsu/MqKj+U13zVbgbIPzXf1LQ6oM/4fZfu5/3vUvbKIuKTJhWdKz3Rx2lC0fQgT2J9stIY2TwHWTAT9Abt0cqPVDrJrCLNTJwNQglrTkI+s7hOzMnDeRP/bJ2d/6KNpHVSna4NcObgB0HXXECSA6QRtOycUjlfQapHiP/AI3XbUNWm8tquJLnAuvEuJJJIMHHYV6NqFpG22m8a7Q6iAYqlgYXPkQG3YDxnJjDfOC0ujtQbFRMtoh7thqk1I/lPQ/2q8cPh1IKFG5szdPRTekCwEhxxIBzAI80KrohuxoHLo+EK7eQHniAetuB7iOxOdBS/WmOsjMfadHkZF3bP4pUF9ocz6x5EfCIWztNkBWe0low47+K5MsJQ2jphJSA2O2B48QoukrLtGRUBxdSdIHMbxtCuWVRUbwIkFbHPkqYMkKMfbacEc1d06vtGB23J32hn259artJ0odHFH0VVxLTtEjmP08ESPsI8QszpCjdqOGyZHI4hamq1UenaPSa7eI6wfge5NB7BIo3NxPMpJObiea6r2TPdC1IBRm6Upu+sBzkeKKyu05EHkQV2ihUgE0JOfAJ3Y9mKzMZDWC1Na17nAubfybni7DNUTbbZj9eow/5mE97ZVhp5vzOO17PMrJvZ64riyzcZFsWNTWzS06NN3uV6LuBeGnschV67abrrpnhj3jBZz2fqF2wt9/m3wKEMnJ1QcuDgrs0A0u3Y1x7B5lSaGstRvuCObiR2RCpGBSGMVzmN1ojST69nqOeGyHXeiIw6Bx44rbUKV1ob/CAOwALDam0Zs5H8Vdo6vmpW+hOjCUW1ZjgPFS1lbfrHSpV6ralUt6YYJaXNBbSpl7cBgZdPWg5JdhirMp8p5+arfeWcdlIO81qtT2TYLIN9Jv4isV8otp9pZ3vZLmOr0+mAQ2G2drQROJ6QIMxBaRuK3mpbx+z2ZkYtog7Mi5wB9fGJxabY7VGkDYEDYqrSXSB3At/GJVrVMNKrKrOj2eITPoVdi0fZ5MnIePryUp9oHFOLblMDbt68SgYCXE4NQ6M9s5abaKYl+G4ZlZ7SWtd3IADYXHE/wAo+Kiaw6auAvPvH3RuHrvXmWl9LvLiXuk7gcuZXLPLJy4xLxxpK2a+3a7Gc8jy4bym0tdiTmvNa2kZQmaRKH1y/kPOP8Hsth1yGAflvzHbsVpXtAcJGS8b0Xpgh2Do4HI8P0K3WgNLzDT7pwjdw8wpylOPix409ostI2cObeGPr0FB0VUguYftDwd5HrKsKToqPpnIi8PB3dB6lUuF20M5lva2PNc8dSLv8ndYKPuu3+MIuh9ULTUDa7WAM94XnAFzdt0cRMTEq5s2jW130mP932jbw3tDHuI67sda9AaB1YYeS74Y+W2cU5cWeR1Wqs0zSmmeBB8j49yvdI0br3t/hc4dhI8lV2tktcN7T4KS7GZlAxdRw1JWskbghdhd9mutXekcw9lUjIkciQittT4gucRiMz5oYpogYs0MmVGsoPsBH/qM7mvPkskKfBajXesWWZpG2q0f7KnwWXstSWz6yC8/5K8rPR+LLxoRHBKx/X+0PBMtdtDcIknYlo2rIdhmZ7oSYVTth+S040ie1FpuQAiBdp5x6HqGPmATkKrj2Bp8YWzbXbvCxOpB+ij7x/8ASlpjXH2NV1JtMuLbt43gIJuugA5gg589ya0lbGqzch4O0Ly/TlMi22nOHVA8DGIdTpkmPtXu9afRtvq1qbal0hpcXXQcbgvNu4SHdITJ5QMxH0zoZtauTUabraQukG70g2u8g5zkOQA3hJLyWg1RP0FZGMsrHOaALjnuMQbsucZIx93wVHqPZvaVKtW8/oO6HSJDA59Q3Wg4BoE9EYdIrKa16TtFGzUmU3ua1zjTc0YTeoUHkHHpTLhBkAZQthqrY3U6VV/tXsHtCSAwOJbda5pAxgkO3OjZCnSbWh02jWabrup2YuzcLmXRxLhzhUuhtLPq1WsddumdhnDHNF03pIVbO8A+69oIx2OGPeq7VkfPg7mu8I81m3ySQyXi7NXbq0TOVxzusZidmEKp1gtF2ixsgF72YE4kAhxA343Va16uBOOAyGeA2LLa22gF9A4wwOJ7WThyCfJqJOHZgNb9Lk2l7RlTpiPtueAOweJWHtloM+s9pO9XusNRpqvqBxl7sj/CHAtgRuWZfifW8rmxR9lpy9DC5JIhcCuSC0qsFavQNsJ5+YxHrmsgrrQNrh4k7R4P+IUcsbRSDpnr2i9GitNa8QKdEOAEdIuvRPC409ZCo9MtiqDudPcCr3Uy0g2GvBxZQaDzDavwVNpdweXObMYeTVyzSXFnRF3ZotCfvFL7Z/LqLbQvPNWtJ37VRF2Ok4zM5U6nBehrvw/k5MvZ5zrCPpFX7x/iVR1UXW61PFsrgOwFQxltAJVDUrvObndqg1sZyIkQknSkmJm4XWpFL4gdrgPNekjnDMC6OC41Obu9bVmMjOfKAforPvm/l1VjtEtmZdjgY57McFrvlFP0alxq/wDbf8VhKNqDQMMdp4CIXHmVs68LrZL0jAqjafiP1nrU+hXZTOJGJdAicD5KvtnzgDg8C604QZ34FApMkzy7NylFaHm+2XlOuN4xUprVV2V13luVnQdsHV8FXnXZyM9C1JbFlH3lT+n4LK6cdNutPOmOxrgtXqV+6/8A2VPBizOsNnLbbXke8KbxxEEHvwVpdI3o2+rH7rR+yfzHqRpnKmDk6qxp4teHNcORBIQNXDFmoAwCWCOu87Dfhj1I2mDjQ416f9RWrxGPPvlGEvYN9tP5NL4rcWaiG2ZoAj5tjj9r2FofJ39LHsWF+UP95oN32pzv+VZPNy9HsdKaNGfrMpg8jQfP4ikStsPor3/u1b7TPxtQNWR8/wDyv8ApWkLEadlcHGXF7Z2YXsO4A9ai6sj5/wDlf5JZftFF+GXWlNJey+rOE5xtPDgs3rM+QDBGFcY/5XXQeRiRzVtrMMR9nzcqfXW2Mplt97WS2pF4gSAGzG9UyLxZCD8jyfWO0B1R5xxaB67FQA4Kfpe3hzyW5RE9Z2darLy54aRVhCE5tBxF4NJAzMEjtQby1epVK9e6MicXbYhuW3DalyT4R5FMUOclEyym6M95Bttq9pUc/wDicSJiYnogxhgIHUp2r1SkKwFbBpkTjAJyJjGPin7RN6PWtQcbHbPsD8usorKd6k+Mei4/6el5KbqxZ2NoW4U6jixrcCLsOHsqhBm7McigarU7zwzYb4x3PBHjPauXOtR/vsrhl2N1OP0yjzd+W9eowvK9TB9Mocz+W9eqrrwfkjk7PG9cT9NtH3h8AqN6vtcRFttH2z4DzVC8KRmAXE8pIgNyV27lzB7JTJRLy9NHMPaE8FDaU68sFGX+UT/Apfen8tywos8tnl4Le6/40qWBPzhy33DHispYXdAC7s7dy4czqR24Y8kU3SGGKPRdBVk2k0uIEEg4idqiiyn2tzATjOwDM9inzQ0oNEtr+iDs84nwUuxWmRyj9UO3lns3Mb9Rp3ZgjM7XZzukDYgaJrAO6XZ1dEH+aEF5LZBxPVtRLSHUXM2seSeTxh3tKtNOaKbWYOgHPDmAHIhrnta8yNgaS6P8qy3yf2sCs9n8bARxLD8HE9S3oXXi8obFXREtTA2pZw0QBUeABsAs1YAdiZpfF1n/APkU/wAqsn2z/EofeP8A+nrJaRzoffs/KrJ37Med/KIfptm+/PhZB5L0ewP+Zs32aX/TuK8w+U+tFsonc957BZvgtjU1uo0qNnDT7V4bTwb7sizuGLzht2So84wttjxi5aRaa56QbRsj6j5uh1PIAnF4AzI3rG6D1/osqFwZVcbhgQ1uJLdt4x2FV+uOs1W0UHB5DWF1PoNEDB047TltKyugaUvd9n+pq5Z5+ScoHVDDT4yPTXazGvTbUexrb1UUg0HACL0knPCe7BeV6YqOc8lznOcQ6S4kuJgZk4rfaLsk0WmRhWvGccGscIEbTe7lmrVoIyJILoGGf900pNxg2SVKc0jEOpmVz2J3LZf+Wi4ojtWDGAS/cg/WYk0Ct/q3d9gYzY5pbGcGJy5yqi06BcPqlRbLpR1Eg03ESBiBIP8ADPYeKnmX2xpD4X9crLzT+h6dW6T0HkOh4GeRh7RmMc8xPUsva9A1qeNwubE3mS4Rx2t6wFpDr9a/Zy35uI+cAmRN0gAiNs9S5ZNNsuh3s4JbBuBoywORGE7FCEs2OO1ZZwx5Ja0af5NHuGjrYXOaRdMC90mgUqgN4ZgbutTNVasVmnbJHaJHbHeFUaK13p2ejUYKdW84YG6y6NhkB42ExAVfY9baVJ4cGVGAFuAhwhpGyczGMEZq+aXJRo5oY5Rbs1+gqIZpNrRkHvjkabyO4r0uF5voO0sq6RoVaZDm1GFwcMjFKo08jgJBxXo66fj/AII5f0eQa4/vtf7w+AWfer3XB3020feHwCo3KfsDAlJdLUkbAbYJxXAE5eokcxymngJoTgtQUZ/XZs0aR/8Ad/odHgsmxsABbHXFv0dvCqz8FRY+o70F5vyf3R6fxa4WRrI7p1cve8jt9ZIFW1XXy07CPAjsKlucqo5nmVOGxsmkTaLug/l5hAoVoc0cZPlkn3opu5CebnNw7Am2Cp84MsnZidh38lU5UbDQOk/ZVmVDk14J+w4Q7uJXrQfGXiV4RZrRi4bg7D7LpHjC3Z13eKLGsaA4Ma0vdjJAgkNy2bZ5I48ixp8hYwcnSNbpG1tpupPe4NaHvxccP8Cr2nvWd07rwxzqYs4J9m41L7xDTDHU2gNmSL1QHGPdWNt2kH1ajHVHOcZfi4zAuOwAyHIIFapu2x3T5nwUp/Jk+tHVDAl3shaw6TqVbS11R94+0qEZACW0TgBgOpWtnlrWMm9dc66Y2Xasc8COxZ63D55n2n/gpLSsIyHac+obFDNfGNj4krdEfTpmlhvb5oOqVkLqjwcOhMn7bVcssl5s3ZA3x5praY2YHhAUouo1Q8nu0WgqhouU/d3nGTtKFaHXRkYwlwE4k+6ADI7Nqj0+iCScM8vUpjqpcZMgbBu58f7c3eVtUR40ywoWxgwh3/5VfJilUrW1zmiHwSJinUy/04Y4SqWSNqDWrHYJ4CMT1pI5KfQWjVaStFOmy88bgGgS5zj7rGN+s47Bz2SvMNN6AqU67WMZDqsuZTYbwAJPzd4+85pEHZlC0lGqWkOf0ngECPdYDmGTtO12ZywGCrdMaSJqUXDOm55x2SGjESN28Ls+9S1Rz/W1sqbTWtNIXKrajA6QL2RAgkDCNo7VDtDC2i0tcRjJiR7znDuLe9StP251a4DAu3zhxDZ+sdybZbQLkO6QDMQQD7rnHIoVq0h1J9Ng3VSWSCQbs58MUIPnM7B2qUzStENc32QMggYNwnd2qHUtDDMAg7D8cUV/w1/7PQ/kwsdb9poVGscaPTa52bQfZPgmD0TMCTnxXs15fPOputz7G9rgZYcHNORbJwO7nsOO+fdtF6Vp2imKlMy09oO1pGwhWw1VEcrd2eW63n6baPvD4BUjirrXA/Ta/wB4fKVTFSa2awRCScUkwKNpK7KaF1eocljpSBTQnLDIpNcX/Rm/es/DUWLqOW01wP0cfeN/DUWMvR/byXmfJ/Z6fxvwDOSg0LM55N0F0HZj3KwrHNVlKjMkQcTInEccVOA2WyVb7M6m1rXCC+XY54YeMoFHCSM48cE611mn2YB91hB3SalR2G/BwXbIelzIjqDj5BUOcmWeTXdhgSZ5HET3K0buAgJlMQOv9PAJ4fuXNN2y+NUrG1vfZ/P+FGe0DE9m3s2dfYUI4kHaDIO4xGxSadmJwz5IIduigrma7IGb6gjPG81vktxZrAGdKp2cZ2rNDQz22hpeIaHvdMja4Obx9FXlSoXmSqTrRKLeyXWtRcYGA3fHhwXW2cASYG8nAJlnZu7UytVvvuZtbBPF2bR1Z9YUWWqhzKRdBIjcN3E8fCYUhtjCVFTaZ2eSZJCMhGxFBNhPr16lWvrcpDaXRB9btnJMscZGTdmarWNQq9igLYuoDhkhu0eDuSv4z9MssldnmVosigVKMHaBBx7ZC9OtejGjMDsCpLfoYEG5EjHDONuYxCKlKLpojLHFq0zEiygtmAc/rjfGRxUUtxWhdYrrbsNIk7MdvxVTUscHBXUkznqjlE4Ac1qNT9dKljLohzYxY4wHQMBOwjYerFZunSK4WohasvdJazPtFd9VwALnEkDKMwOMTE8EejaA4SOsLPsCkUqhaZGa1AcS8lJQm29sYyDw/uksJTN9eXQUNpnBV2kNZKFEkOfecPqs6R6zk3rK9VtJWzjSb6LdCtVtZTEvc1o4mJ5DM9SxVu10qvwpgUxv95/acB1DrVJUtBcbxJJOZJJJ5k5rmnnX+J0Rwv2ajWDWFlZopsBIDg68cJgOGDc4x2xlkqIvJyUWi/HHcil+xcGRuUrZ6GLxjSOVogqmOauauRVPUGP6porQmRiYcVJoDDD3gbw4xE+uBUQBSqToI4RiNm2U5Ev6T5HOSO0x3IjCg0GyBllsyPEK0oWXaVCiylobZrKXcApxqCmIbnh69f2BXtMYD163KODJR6EtsMKpJk4qVTI9eajsARafVGz1tU3srGkSKlYNaXTgO87go9lBGZ6RMk8T8MupDtT7z2t2N6Tuf1R59SI0JGZsn0nkKQ1/aoLKieKyawE41FZNqiBG4d4Wfdacc1YC1YAcB4BUg6MuyyD04u9ej6lV7K3HDnKe6peBHhnEY5qykaRItLhwPNVVqeHbAO3zUl9pGUgxhzww642KurVcT8Dw4qOXYIsq7ZSGKqLRSG4diu7Q4HYqy0U1zLTHeyCwAHAdyj2qjBkZFGe1cc6RHqV0R7IsjNCemkrkq4Ag9YJJkrqxrH6S1orVsC643+BnREcTm7rMcFWhyDKcCi232ZJLSCh8pwchNcnSgEl0DyyUkM3qNZnwjXkjRRPQ2tUwMKnVtWOCrHsgxuTonLZ0Mw4p7XQ71sRW0iS3j4cU2007rhuPooil1oOoMRhvGKta9sjAev19cs9o20FpEbcO0HzVkASpSQUHY6ckdsdaA0RkiNKi2WjGiSxE9rAlAY9BtVSTc2Zu5bAsmaQrI4kFzs3Envw7oUtpUQFEbUSsUme1hNL8ZUa+m+0QCSHVVOpVcAqZz1MbWwTJ0YsfbpwtMf3Vd7Zd9sjyHJdW2HKcDA3qK+p2KNVrITbTGySttkX2FfXzlQqxTq9YbEA1FlEzkArR49RUcYKQ8qO5XiTY2sJxCCSpIQKrIToxy8kmQkiEr2hOlMToQMPaU9pQgURpWCSrOiVLUBkobidi5cJWCdr2k7MEyzsvOxP90UWclHslkumTHBYFBWtxO7AeaFpBnRBG/wAR+ikuKiWuu2IGPgEqGpA7McsDmIPWr1jlQWapB4Tls8Qr5qWZoB5T4UcORmVFForYa8olF0ku3nuyHrilaauTRtz5bU4FaqECNcnNqKOSnB6FGCF657RDvJpetQDr6il06mA3wPBVz3KQKiatBJRqppqqP7RNNRCjWFfVQKjlxz0N7k6QjO+0XJQw9IFPQg4qO8IjnIbnJkY40rrhITQV28mMCu8R2pIt1JExSroKaCuhYw4J7QmtKKxAI5oyRgYXRRw4oLmEbVgkoVBtXTXCiBhRG0ZWoIGoSTKaGE7Cp/swAj02hC6NRBs9jcTjgNqui5AangqUnY8VQQFdFRNBQa79gzPggkZscx8ku6giXkNuUJLMULeXL6ZK5eWAPL028uSuGEaNZxyMSgORCszI6XLkpriuhag2K8uOK45cKKANhIpOCUJgHHNQ4T016YUa4Jl5PchFEwUOSQrySxipT2pJImCU1JswSSWCiT8B4KJ8UkkAnQpVPJJJBjIe1GaupJWEQThmkkpjeh4UYnpnkPNcSRQrJIz9bkikkgKL13JgXEkTCK44rqSYVjW7FIakkgEGfj4pNySSRZkdcmBJJYI1c3JJJkKxuwpVfJJJEA3YUBySSIToKSSSxj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hQUFRQWFxQXFxUXFRcXFxoVFxQVFxUXGBcXHCYeFxwkGhgaHy8gIycpLCwsFx4xNTAqNSYrLCkBCQoKDgwOGA8PGiwfHyQtKSwsLCksKSwsKSkpLCosLCwpLCwsKSwpLCksKiksLCwsKSwsLCksLCksLCkpLCwsKf/AABEIAMIBAwMBIgACEQEDEQH/xAAcAAABBQEBAQAAAAAAAAAAAAADAAIEBQYBBwj/xABKEAABAwEEBgcDCQYEBAcAAAABAAIRAwQSITEFBkFRYXEigZGhscHwEzLRByMkQnJzsrPhFDRSgsLxM2KSoiWjtMMVFlNjdIOT/8QAGQEAAwEBAQAAAAAAAAAAAAAAAQIDAAQF/8QAJREAAgICAgIDAAIDAAAAAAAAAAECEQMhEjEiQQQTMlHwQmFx/9oADAMBAAIRAxEAPwDUELoCfdXQ1XCNup7QkGp4aiABan3WOdtAMc8h3wswKa0GmXxTA/icOwY+MKmDUkgMYxikU6aa1ieAlMG9mpFJiHTyUqkmQSl1po/NsO57e+UKzMVjrJRmhyfT/EB5rmirAaj2sGEnPcMyeoApJLyMXerejcPauG8MHcXeQ6+C0AanU6IAAAgAAAbgMkQNVEqEYyFGfbGwSHNgFwLpEAtJa4TlIIIPEFUPyi6wustkd7IxVeWNnaxjy4Fw3O6JAOzE7Ag/J/ZmfsNB11t6H9KAT/i1Mickt7oZIvm2tp90l32QXD/UBHenB7tjP9TgPw3kRzhtI7ZSbUByk+uKJjjabz9YDk2e8mO5ONDeXH+YgdjIHajAIdZ8Cd2PHDciDsqNEgNr2wNAA9rRwGX7nQUm0OAc138u3blI4HD+YrJ6nayttNptl0lwJoVJuluIpik+6CcGi6wCcTmdw0Nrebp5SOYxHeAp8tDqJIfWQzWUD9okTs3pjq6X7CigWHtxt7UGtwUI2ldFo4rfambgNtD1WVqsZ5KXaKhAmAR2KotVsEYgjvCnOQUhWhu7GclEc1cs1ubeuE+8ej9rd15c4RqjVBhMtpWx3XyPddiOB2hVzwtVpCzXmEbRiOY+IkdazT2qkWTeiA5uJ5nxSRXNxPM+KSoA9zDV26ngLsLsoUYGroCJC5dWAUmnanSaNwnHAdIx5KvYNqdrQ73+BYPw/qs5SrFvukjkYUpPYDUMGKeGKjoaWeM4dzEHtCsKGmGn3g4d/wAD3IpoxY0wpNBRaFdjvdcDwmD2HFWNGmmGImm6U0HDjT/NYrLVSze8/d0R14u8u1A0jTmi7+Xue0q70HRu0G8Zd2nDuAQa2Kye1OmFwIdpf0Y3+SwDzf5U3lzHk7P2XvqWr9Fc6nN/4fZvsu/MqKj+U13zVbgbIPzXf1LQ6oM/4fZfu5/3vUvbKIuKTJhWdKz3Rx2lC0fQgT2J9stIY2TwHWTAT9Abt0cqPVDrJrCLNTJwNQglrTkI+s7hOzMnDeRP/bJ2d/6KNpHVSna4NcObgB0HXXECSA6QRtOycUjlfQapHiP/AI3XbUNWm8tquJLnAuvEuJJJIMHHYV6NqFpG22m8a7Q6iAYqlgYXPkQG3YDxnJjDfOC0ujtQbFRMtoh7thqk1I/lPQ/2q8cPh1IKFG5szdPRTekCwEhxxIBzAI80KrohuxoHLo+EK7eQHniAetuB7iOxOdBS/WmOsjMfadHkZF3bP4pUF9ocz6x5EfCIWztNkBWe0low47+K5MsJQ2jphJSA2O2B48QoukrLtGRUBxdSdIHMbxtCuWVRUbwIkFbHPkqYMkKMfbacEc1d06vtGB23J32hn259artJ0odHFH0VVxLTtEjmP08ESPsI8QszpCjdqOGyZHI4hamq1UenaPSa7eI6wfge5NB7BIo3NxPMpJObiea6r2TPdC1IBRm6Upu+sBzkeKKyu05EHkQV2ihUgE0JOfAJ3Y9mKzMZDWC1Na17nAubfybni7DNUTbbZj9eow/5mE97ZVhp5vzOO17PMrJvZ64riyzcZFsWNTWzS06NN3uV6LuBeGnschV67abrrpnhj3jBZz2fqF2wt9/m3wKEMnJ1QcuDgrs0A0u3Y1x7B5lSaGstRvuCObiR2RCpGBSGMVzmN1ojST69nqOeGyHXeiIw6Bx44rbUKV1ob/CAOwALDam0Zs5H8Vdo6vmpW+hOjCUW1ZjgPFS1lbfrHSpV6ralUt6YYJaXNBbSpl7cBgZdPWg5JdhirMp8p5+arfeWcdlIO81qtT2TYLIN9Jv4isV8otp9pZ3vZLmOr0+mAQ2G2drQROJ6QIMxBaRuK3mpbx+z2ZkYtog7Mi5wB9fGJxabY7VGkDYEDYqrSXSB3At/GJVrVMNKrKrOj2eITPoVdi0fZ5MnIePryUp9oHFOLblMDbt68SgYCXE4NQ6M9s5abaKYl+G4ZlZ7SWtd3IADYXHE/wAo+Kiaw6auAvPvH3RuHrvXmWl9LvLiXuk7gcuZXLPLJy4xLxxpK2a+3a7Gc8jy4bym0tdiTmvNa2kZQmaRKH1y/kPOP8Hsth1yGAflvzHbsVpXtAcJGS8b0Xpgh2Do4HI8P0K3WgNLzDT7pwjdw8wpylOPix409ostI2cObeGPr0FB0VUguYftDwd5HrKsKToqPpnIi8PB3dB6lUuF20M5lva2PNc8dSLv8ndYKPuu3+MIuh9ULTUDa7WAM94XnAFzdt0cRMTEq5s2jW130mP932jbw3tDHuI67sda9AaB1YYeS74Y+W2cU5cWeR1Wqs0zSmmeBB8j49yvdI0br3t/hc4dhI8lV2tktcN7T4KS7GZlAxdRw1JWskbghdhd9mutXekcw9lUjIkciQittT4gucRiMz5oYpogYs0MmVGsoPsBH/qM7mvPkskKfBajXesWWZpG2q0f7KnwWXstSWz6yC8/5K8rPR+LLxoRHBKx/X+0PBMtdtDcIknYlo2rIdhmZ7oSYVTth+S040ie1FpuQAiBdp5x6HqGPmATkKrj2Bp8YWzbXbvCxOpB+ij7x/8ASlpjXH2NV1JtMuLbt43gIJuugA5gg589ya0lbGqzch4O0Ly/TlMi22nOHVA8DGIdTpkmPtXu9afRtvq1qbal0hpcXXQcbgvNu4SHdITJ5QMxH0zoZtauTUabraQukG70g2u8g5zkOQA3hJLyWg1RP0FZGMsrHOaALjnuMQbsucZIx93wVHqPZvaVKtW8/oO6HSJDA59Q3Wg4BoE9EYdIrKa16TtFGzUmU3ua1zjTc0YTeoUHkHHpTLhBkAZQthqrY3U6VV/tXsHtCSAwOJbda5pAxgkO3OjZCnSbWh02jWabrup2YuzcLmXRxLhzhUuhtLPq1WsddumdhnDHNF03pIVbO8A+69oIx2OGPeq7VkfPg7mu8I81m3ySQyXi7NXbq0TOVxzusZidmEKp1gtF2ixsgF72YE4kAhxA343Va16uBOOAyGeA2LLa22gF9A4wwOJ7WThyCfJqJOHZgNb9Lk2l7RlTpiPtueAOweJWHtloM+s9pO9XusNRpqvqBxl7sj/CHAtgRuWZfifW8rmxR9lpy9DC5JIhcCuSC0qsFavQNsJ5+YxHrmsgrrQNrh4k7R4P+IUcsbRSDpnr2i9GitNa8QKdEOAEdIuvRPC409ZCo9MtiqDudPcCr3Uy0g2GvBxZQaDzDavwVNpdweXObMYeTVyzSXFnRF3ZotCfvFL7Z/LqLbQvPNWtJ37VRF2Ok4zM5U6nBehrvw/k5MvZ5zrCPpFX7x/iVR1UXW61PFsrgOwFQxltAJVDUrvObndqg1sZyIkQknSkmJm4XWpFL4gdrgPNekjnDMC6OC41Obu9bVmMjOfKAforPvm/l1VjtEtmZdjgY57McFrvlFP0alxq/wDbf8VhKNqDQMMdp4CIXHmVs68LrZL0jAqjafiP1nrU+hXZTOJGJdAicD5KvtnzgDg8C604QZ34FApMkzy7NylFaHm+2XlOuN4xUprVV2V13luVnQdsHV8FXnXZyM9C1JbFlH3lT+n4LK6cdNutPOmOxrgtXqV+6/8A2VPBizOsNnLbbXke8KbxxEEHvwVpdI3o2+rH7rR+yfzHqRpnKmDk6qxp4teHNcORBIQNXDFmoAwCWCOu87Dfhj1I2mDjQ416f9RWrxGPPvlGEvYN9tP5NL4rcWaiG2ZoAj5tjj9r2FofJ39LHsWF+UP95oN32pzv+VZPNy9HsdKaNGfrMpg8jQfP4ikStsPor3/u1b7TPxtQNWR8/wDyv8ApWkLEadlcHGXF7Z2YXsO4A9ai6sj5/wDlf5JZftFF+GXWlNJey+rOE5xtPDgs3rM+QDBGFcY/5XXQeRiRzVtrMMR9nzcqfXW2Mplt97WS2pF4gSAGzG9UyLxZCD8jyfWO0B1R5xxaB67FQA4Kfpe3hzyW5RE9Z2darLy54aRVhCE5tBxF4NJAzMEjtQby1epVK9e6MicXbYhuW3DalyT4R5FMUOclEyym6M95Bttq9pUc/wDicSJiYnogxhgIHUp2r1SkKwFbBpkTjAJyJjGPin7RN6PWtQcbHbPsD8usorKd6k+Mei4/6el5KbqxZ2NoW4U6jixrcCLsOHsqhBm7McigarU7zwzYb4x3PBHjPauXOtR/vsrhl2N1OP0yjzd+W9eowvK9TB9Mocz+W9eqrrwfkjk7PG9cT9NtH3h8AqN6vtcRFttH2z4DzVC8KRmAXE8pIgNyV27lzB7JTJRLy9NHMPaE8FDaU68sFGX+UT/Apfen8tywos8tnl4Le6/40qWBPzhy33DHispYXdAC7s7dy4czqR24Y8kU3SGGKPRdBVk2k0uIEEg4idqiiyn2tzATjOwDM9inzQ0oNEtr+iDs84nwUuxWmRyj9UO3lns3Mb9Rp3ZgjM7XZzukDYgaJrAO6XZ1dEH+aEF5LZBxPVtRLSHUXM2seSeTxh3tKtNOaKbWYOgHPDmAHIhrnta8yNgaS6P8qy3yf2sCs9n8bARxLD8HE9S3oXXi8obFXREtTA2pZw0QBUeABsAs1YAdiZpfF1n/APkU/wAqsn2z/EofeP8A+nrJaRzoffs/KrJ37Med/KIfptm+/PhZB5L0ewP+Zs32aX/TuK8w+U+tFsonc957BZvgtjU1uo0qNnDT7V4bTwb7sizuGLzht2So84wttjxi5aRaa56QbRsj6j5uh1PIAnF4AzI3rG6D1/osqFwZVcbhgQ1uJLdt4x2FV+uOs1W0UHB5DWF1PoNEDB047TltKyugaUvd9n+pq5Z5+ScoHVDDT4yPTXazGvTbUexrb1UUg0HACL0knPCe7BeV6YqOc8lznOcQ6S4kuJgZk4rfaLsk0WmRhWvGccGscIEbTe7lmrVoIyJILoGGf900pNxg2SVKc0jEOpmVz2J3LZf+Wi4ojtWDGAS/cg/WYk0Ct/q3d9gYzY5pbGcGJy5yqi06BcPqlRbLpR1Eg03ESBiBIP8ADPYeKnmX2xpD4X9crLzT+h6dW6T0HkOh4GeRh7RmMc8xPUsva9A1qeNwubE3mS4Rx2t6wFpDr9a/Zy35uI+cAmRN0gAiNs9S5ZNNsuh3s4JbBuBoywORGE7FCEs2OO1ZZwx5Ja0af5NHuGjrYXOaRdMC90mgUqgN4ZgbutTNVasVmnbJHaJHbHeFUaK13p2ejUYKdW84YG6y6NhkB42ExAVfY9baVJ4cGVGAFuAhwhpGyczGMEZq+aXJRo5oY5Rbs1+gqIZpNrRkHvjkabyO4r0uF5voO0sq6RoVaZDm1GFwcMjFKo08jgJBxXo66fj/AII5f0eQa4/vtf7w+AWfer3XB3020feHwCo3KfsDAlJdLUkbAbYJxXAE5eokcxymngJoTgtQUZ/XZs0aR/8Ad/odHgsmxsABbHXFv0dvCqz8FRY+o70F5vyf3R6fxa4WRrI7p1cve8jt9ZIFW1XXy07CPAjsKlucqo5nmVOGxsmkTaLug/l5hAoVoc0cZPlkn3opu5CebnNw7Am2Cp84MsnZidh38lU5UbDQOk/ZVmVDk14J+w4Q7uJXrQfGXiV4RZrRi4bg7D7LpHjC3Z13eKLGsaA4Ma0vdjJAgkNy2bZ5I48ixp8hYwcnSNbpG1tpupPe4NaHvxccP8Cr2nvWd07rwxzqYs4J9m41L7xDTDHU2gNmSL1QHGPdWNt2kH1ajHVHOcZfi4zAuOwAyHIIFapu2x3T5nwUp/Jk+tHVDAl3shaw6TqVbS11R94+0qEZACW0TgBgOpWtnlrWMm9dc66Y2Xasc8COxZ63D55n2n/gpLSsIyHac+obFDNfGNj4krdEfTpmlhvb5oOqVkLqjwcOhMn7bVcssl5s3ZA3x5praY2YHhAUouo1Q8nu0WgqhouU/d3nGTtKFaHXRkYwlwE4k+6ADI7Nqj0+iCScM8vUpjqpcZMgbBu58f7c3eVtUR40ywoWxgwh3/5VfJilUrW1zmiHwSJinUy/04Y4SqWSNqDWrHYJ4CMT1pI5KfQWjVaStFOmy88bgGgS5zj7rGN+s47Bz2SvMNN6AqU67WMZDqsuZTYbwAJPzd4+85pEHZlC0lGqWkOf0ngECPdYDmGTtO12ZywGCrdMaSJqUXDOm55x2SGjESN28Ls+9S1Rz/W1sqbTWtNIXKrajA6QL2RAgkDCNo7VDtDC2i0tcRjJiR7znDuLe9StP251a4DAu3zhxDZ+sdybZbQLkO6QDMQQD7rnHIoVq0h1J9Ng3VSWSCQbs58MUIPnM7B2qUzStENc32QMggYNwnd2qHUtDDMAg7D8cUV/w1/7PQ/kwsdb9poVGscaPTa52bQfZPgmD0TMCTnxXs15fPOputz7G9rgZYcHNORbJwO7nsOO+fdtF6Vp2imKlMy09oO1pGwhWw1VEcrd2eW63n6baPvD4BUjirrXA/Ta/wB4fKVTFSa2awRCScUkwKNpK7KaF1eocljpSBTQnLDIpNcX/Rm/es/DUWLqOW01wP0cfeN/DUWMvR/byXmfJ/Z6fxvwDOSg0LM55N0F0HZj3KwrHNVlKjMkQcTInEccVOA2WyVb7M6m1rXCC+XY54YeMoFHCSM48cE611mn2YB91hB3SalR2G/BwXbIelzIjqDj5BUOcmWeTXdhgSZ5HET3K0buAgJlMQOv9PAJ4fuXNN2y+NUrG1vfZ/P+FGe0DE9m3s2dfYUI4kHaDIO4xGxSadmJwz5IIduigrma7IGb6gjPG81vktxZrAGdKp2cZ2rNDQz22hpeIaHvdMja4Obx9FXlSoXmSqTrRKLeyXWtRcYGA3fHhwXW2cASYG8nAJlnZu7UytVvvuZtbBPF2bR1Z9YUWWqhzKRdBIjcN3E8fCYUhtjCVFTaZ2eSZJCMhGxFBNhPr16lWvrcpDaXRB9btnJMscZGTdmarWNQq9igLYuoDhkhu0eDuSv4z9MssldnmVosigVKMHaBBx7ZC9OtejGjMDsCpLfoYEG5EjHDONuYxCKlKLpojLHFq0zEiygtmAc/rjfGRxUUtxWhdYrrbsNIk7MdvxVTUscHBXUkznqjlE4Ac1qNT9dKljLohzYxY4wHQMBOwjYerFZunSK4WohasvdJazPtFd9VwALnEkDKMwOMTE8EejaA4SOsLPsCkUqhaZGa1AcS8lJQm29sYyDw/uksJTN9eXQUNpnBV2kNZKFEkOfecPqs6R6zk3rK9VtJWzjSb6LdCtVtZTEvc1o4mJ5DM9SxVu10qvwpgUxv95/acB1DrVJUtBcbxJJOZJJJ5k5rmnnX+J0Rwv2ajWDWFlZopsBIDg68cJgOGDc4x2xlkqIvJyUWi/HHcil+xcGRuUrZ6GLxjSOVogqmOauauRVPUGP6porQmRiYcVJoDDD3gbw4xE+uBUQBSqToI4RiNm2U5Ev6T5HOSO0x3IjCg0GyBllsyPEK0oWXaVCiylobZrKXcApxqCmIbnh69f2BXtMYD163KODJR6EtsMKpJk4qVTI9eajsARafVGz1tU3srGkSKlYNaXTgO87go9lBGZ6RMk8T8MupDtT7z2t2N6Tuf1R59SI0JGZsn0nkKQ1/aoLKieKyawE41FZNqiBG4d4Wfdacc1YC1YAcB4BUg6MuyyD04u9ej6lV7K3HDnKe6peBHhnEY5qykaRItLhwPNVVqeHbAO3zUl9pGUgxhzww642KurVcT8Dw4qOXYIsq7ZSGKqLRSG4diu7Q4HYqy0U1zLTHeyCwAHAdyj2qjBkZFGe1cc6RHqV0R7IsjNCemkrkq4Ag9YJJkrqxrH6S1orVsC643+BnREcTm7rMcFWhyDKcCi232ZJLSCh8pwchNcnSgEl0DyyUkM3qNZnwjXkjRRPQ2tUwMKnVtWOCrHsgxuTonLZ0Mw4p7XQ71sRW0iS3j4cU2007rhuPooil1oOoMRhvGKta9sjAev19cs9o20FpEbcO0HzVkASpSQUHY6ckdsdaA0RkiNKi2WjGiSxE9rAlAY9BtVSTc2Zu5bAsmaQrI4kFzs3Envw7oUtpUQFEbUSsUme1hNL8ZUa+m+0QCSHVVOpVcAqZz1MbWwTJ0YsfbpwtMf3Vd7Zd9sjyHJdW2HKcDA3qK+p2KNVrITbTGySttkX2FfXzlQqxTq9YbEA1FlEzkArR49RUcYKQ8qO5XiTY2sJxCCSpIQKrIToxy8kmQkiEr2hOlMToQMPaU9pQgURpWCSrOiVLUBkobidi5cJWCdr2k7MEyzsvOxP90UWclHslkumTHBYFBWtxO7AeaFpBnRBG/wAR+ikuKiWuu2IGPgEqGpA7McsDmIPWr1jlQWapB4Tls8Qr5qWZoB5T4UcORmVFForYa8olF0ku3nuyHrilaauTRtz5bU4FaqECNcnNqKOSnB6FGCF657RDvJpetQDr6il06mA3wPBVz3KQKiatBJRqppqqP7RNNRCjWFfVQKjlxz0N7k6QjO+0XJQw9IFPQg4qO8IjnIbnJkY40rrhITQV28mMCu8R2pIt1JExSroKaCuhYw4J7QmtKKxAI5oyRgYXRRw4oLmEbVgkoVBtXTXCiBhRG0ZWoIGoSTKaGE7Cp/swAj02hC6NRBs9jcTjgNqui5AangqUnY8VQQFdFRNBQa79gzPggkZscx8ku6giXkNuUJLMULeXL6ZK5eWAPL028uSuGEaNZxyMSgORCszI6XLkpriuhag2K8uOK45cKKANhIpOCUJgHHNQ4T016YUa4Jl5PchFEwUOSQrySxipT2pJImCU1JswSSWCiT8B4KJ8UkkAnQpVPJJJBjIe1GaupJWEQThmkkpjeh4UYnpnkPNcSRQrJIz9bkikkgKL13JgXEkTCK44rqSYVjW7FIakkgEGfj4pNySSRZkdcmBJJYI1c3JJJkKxuwpVfJJJEA3YUBySSIToKSSSxj//2Q=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www.boykevich.ru/wp-content/uploads/2011/11/IMG_4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411354"/>
            <a:ext cx="5738937" cy="38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gazeta.spb.ru/f/a0/ru/auto/201202/24102009.1.t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" y="2376005"/>
            <a:ext cx="1866032" cy="14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0984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остроена в 1870—1872 годах по проекту инженеров К. П. Андреева и М. А. Пасыпкина. Существовала в 1872—1921 г. в Петропавловской крепости  для политических заключенных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hellopiter.ru/images/petrokrepost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ile:&amp;Kcy;&amp;acy;&amp;mcy;&amp;iecy;&amp;rcy;&amp;acy;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968552" cy="33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83671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Тюрьма Трубецкого бастиона Петропавловской крепости.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yr74.ru/images/upload/image/kre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8734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ivovoco.rsl.ru/VV/JOURNAL/NATURE/09_03/SPB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24936" cy="57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7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Бастионы – укрепления пятиугольной формы.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Куртины – прямые стены, соединяющие бастионы.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Равелин – вспомогательное укрепление треугольной формы, состоящее из двух стен.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Кронверк – дополнительное укрепление, по форме напоминающее корону.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ПОСТРОЙКИ: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Петропавловский </a:t>
            </a:r>
            <a:r>
              <a:rPr lang="ru-RU" dirty="0">
                <a:solidFill>
                  <a:schemeClr val="bg1"/>
                </a:solidFill>
              </a:rPr>
              <a:t>собор (1712—33, архитектор Д.Трезини) с усыпальницей императоров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Великокняжеская усыпальница,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комплекс </a:t>
            </a:r>
            <a:r>
              <a:rPr lang="ru-RU" dirty="0">
                <a:solidFill>
                  <a:schemeClr val="bg1"/>
                </a:solidFill>
              </a:rPr>
              <a:t>Санкт-Петербургского монетного двора (1796—1805, архитектор А. </a:t>
            </a:r>
            <a:r>
              <a:rPr lang="ru-RU" dirty="0" smtClean="0">
                <a:solidFill>
                  <a:schemeClr val="bg1"/>
                </a:solidFill>
              </a:rPr>
              <a:t>Порто),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Гауптвахта </a:t>
            </a:r>
            <a:r>
              <a:rPr lang="ru-RU" dirty="0">
                <a:solidFill>
                  <a:schemeClr val="bg1"/>
                </a:solidFill>
              </a:rPr>
              <a:t>(реконструкция 1906—1907 — В. Ф. </a:t>
            </a:r>
            <a:r>
              <a:rPr lang="ru-RU" dirty="0" smtClean="0">
                <a:solidFill>
                  <a:schemeClr val="bg1"/>
                </a:solidFill>
              </a:rPr>
              <a:t>Асмус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Ботный дом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Инженерный </a:t>
            </a:r>
            <a:r>
              <a:rPr lang="ru-RU" dirty="0">
                <a:solidFill>
                  <a:schemeClr val="bg1"/>
                </a:solidFill>
              </a:rPr>
              <a:t>дом</a:t>
            </a:r>
          </a:p>
          <a:p>
            <a:r>
              <a:rPr lang="ru-RU" dirty="0">
                <a:solidFill>
                  <a:schemeClr val="bg1"/>
                </a:solidFill>
              </a:rPr>
              <a:t>Кавальер</a:t>
            </a:r>
          </a:p>
          <a:p>
            <a:r>
              <a:rPr lang="ru-RU" dirty="0">
                <a:solidFill>
                  <a:schemeClr val="bg1"/>
                </a:solidFill>
              </a:rPr>
              <a:t>Казначейство</a:t>
            </a:r>
          </a:p>
          <a:p>
            <a:r>
              <a:rPr lang="ru-RU" dirty="0">
                <a:solidFill>
                  <a:schemeClr val="bg1"/>
                </a:solidFill>
              </a:rPr>
              <a:t>Каретник</a:t>
            </a:r>
          </a:p>
          <a:p>
            <a:r>
              <a:rPr lang="ru-RU" dirty="0">
                <a:solidFill>
                  <a:schemeClr val="bg1"/>
                </a:solidFill>
              </a:rPr>
              <a:t>Комендантский дом</a:t>
            </a:r>
          </a:p>
          <a:p>
            <a:r>
              <a:rPr lang="ru-RU" dirty="0">
                <a:solidFill>
                  <a:schemeClr val="bg1"/>
                </a:solidFill>
              </a:rPr>
              <a:t>Кронверк</a:t>
            </a:r>
          </a:p>
          <a:p>
            <a:r>
              <a:rPr lang="ru-RU" dirty="0">
                <a:solidFill>
                  <a:schemeClr val="bg1"/>
                </a:solidFill>
              </a:rPr>
              <a:t>Прокурорский дом</a:t>
            </a:r>
          </a:p>
          <a:p>
            <a:r>
              <a:rPr lang="ru-RU" dirty="0">
                <a:solidFill>
                  <a:schemeClr val="bg1"/>
                </a:solidFill>
              </a:rPr>
              <a:t>Тюрьма Трубецкого бастиона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7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72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БАСТИНЫ</a:t>
            </a:r>
            <a:r>
              <a:rPr lang="ru-RU" sz="2800" dirty="0">
                <a:solidFill>
                  <a:schemeClr val="bg1"/>
                </a:solidFill>
              </a:rPr>
              <a:t>:  Государев, Нарышкин, Меншиков, Зотов, Трубецкой, Головкин.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РАВЕЛИНЫ</a:t>
            </a:r>
            <a:r>
              <a:rPr lang="ru-RU" sz="2800" dirty="0">
                <a:solidFill>
                  <a:schemeClr val="bg1"/>
                </a:solidFill>
              </a:rPr>
              <a:t>: Алексеевский, Иоанновский.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ВОРОТА</a:t>
            </a:r>
            <a:r>
              <a:rPr lang="ru-RU" sz="2800" dirty="0">
                <a:solidFill>
                  <a:schemeClr val="bg1"/>
                </a:solidFill>
              </a:rPr>
              <a:t>: Васильевские, Невские ворота (1784—1787, архитектор Н. А. Львов), Иоанновские, Кронверкские, Никольские, Петровские (1717—1718, архитектор Д. Трезини).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КУРТИНЫ</a:t>
            </a:r>
            <a:r>
              <a:rPr lang="ru-RU" sz="2800" dirty="0" smtClean="0">
                <a:solidFill>
                  <a:schemeClr val="bg1"/>
                </a:solidFill>
              </a:rPr>
              <a:t>: Васильевская, Екатерининская, Кронверкская, Невская, Никольская, Петровская.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hellopiter.ru/images/petrokrepost26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7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etich2005.narod.ru/map-history/dr-russ/pl-petr-pavel-k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68752" cy="60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ellopiter.ru/images/petropavvlo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353564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town.ru/pic/ii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75824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888travel.ru/images/stories/piter/muzei/petropa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4" y="534933"/>
            <a:ext cx="7699858" cy="57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297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ПЕРВЫЕ ПОСТРОЙКИ  САНКТ-ПЕТЕРБУРГА Петропавловская крепость.</vt:lpstr>
      <vt:lpstr>Петропавловская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Петропавловский собор</vt:lpstr>
      <vt:lpstr>Презентация PowerPoint</vt:lpstr>
      <vt:lpstr>Ангел на шпиле Петропавловского собора</vt:lpstr>
      <vt:lpstr>Презентация PowerPoint</vt:lpstr>
      <vt:lpstr>Иконостас Петропавловского собора.</vt:lpstr>
      <vt:lpstr>Презентация PowerPoint</vt:lpstr>
      <vt:lpstr>Ботный домик.</vt:lpstr>
      <vt:lpstr>Здание Монетного двора</vt:lpstr>
      <vt:lpstr>Тюрьма Трубецкого бастиона.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ПОСТРОЙКИ САНКТ-ПЕТЕРБУРГА</dc:title>
  <dc:creator>Валерий</dc:creator>
  <cp:lastModifiedBy>Валерий</cp:lastModifiedBy>
  <cp:revision>22</cp:revision>
  <dcterms:created xsi:type="dcterms:W3CDTF">2012-10-07T06:49:55Z</dcterms:created>
  <dcterms:modified xsi:type="dcterms:W3CDTF">2012-10-07T09:55:53Z</dcterms:modified>
</cp:coreProperties>
</file>