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sldIdLst>
    <p:sldId id="257" r:id="rId2"/>
    <p:sldId id="284" r:id="rId3"/>
    <p:sldId id="297" r:id="rId4"/>
    <p:sldId id="298" r:id="rId5"/>
    <p:sldId id="299" r:id="rId6"/>
    <p:sldId id="281" r:id="rId7"/>
    <p:sldId id="301" r:id="rId8"/>
    <p:sldId id="307" r:id="rId9"/>
    <p:sldId id="300" r:id="rId10"/>
    <p:sldId id="302" r:id="rId11"/>
    <p:sldId id="304" r:id="rId12"/>
    <p:sldId id="303" r:id="rId13"/>
    <p:sldId id="308" r:id="rId14"/>
    <p:sldId id="309" r:id="rId15"/>
    <p:sldId id="305" r:id="rId16"/>
    <p:sldId id="306" r:id="rId17"/>
    <p:sldId id="310" r:id="rId18"/>
    <p:sldId id="31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4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表占位符 2"/>
          <p:cNvSpPr>
            <a:spLocks noGrp="1"/>
          </p:cNvSpPr>
          <p:nvPr>
            <p:ph type="chart" sz="quarter" idx="10"/>
          </p:nvPr>
        </p:nvSpPr>
        <p:spPr>
          <a:xfrm>
            <a:off x="1785918" y="714356"/>
            <a:ext cx="5572125" cy="4143375"/>
          </a:xfrm>
          <a:prstGeom prst="rect">
            <a:avLst/>
          </a:prstGeom>
        </p:spPr>
        <p:txBody>
          <a:bodyPr/>
          <a:lstStyle/>
          <a:p>
            <a:r>
              <a:rPr lang="ru-RU" altLang="zh-CN" smtClean="0"/>
              <a:t>Вставка диаграммы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>
          <a:xfrm>
            <a:off x="4500563" y="5000625"/>
            <a:ext cx="2857500" cy="85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>
          <a:xfrm>
            <a:off x="3203575" y="2492375"/>
            <a:ext cx="914400" cy="914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655" r:id="rId13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 окошке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7203151"/>
          </a:xfrm>
        </p:spPr>
      </p:pic>
      <p:sp>
        <p:nvSpPr>
          <p:cNvPr id="7" name="Прямоугольник 6"/>
          <p:cNvSpPr/>
          <p:nvPr/>
        </p:nvSpPr>
        <p:spPr>
          <a:xfrm>
            <a:off x="683568" y="3861048"/>
            <a:ext cx="6480720" cy="263691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Скоро в школу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94928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solidFill>
                  <a:srgbClr val="0070C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Севастополь 2015</a:t>
            </a:r>
            <a:endParaRPr lang="ru-RU" sz="2800" b="1" cap="all" dirty="0">
              <a:ln w="0"/>
              <a:solidFill>
                <a:srgbClr val="0070C0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407707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Школа № 61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D:\все для презентаций\альбом каранд кисти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99792" y="0"/>
            <a:ext cx="6019038" cy="1296144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Собираем ребенка в школу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153602" name="Picture 2" descr="http://static2.ozone.ru/multimedia/c200/101088403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091525">
            <a:off x="792333" y="1522152"/>
            <a:ext cx="1675335" cy="2577438"/>
          </a:xfrm>
          <a:prstGeom prst="rect">
            <a:avLst/>
          </a:prstGeom>
          <a:noFill/>
        </p:spPr>
      </p:pic>
      <p:pic>
        <p:nvPicPr>
          <p:cNvPr id="153610" name="Picture 10" descr="http://www.uchmag.ru/upload/catalog/posob/8/2/8282_/cover_image_small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1007503">
            <a:off x="822875" y="3610010"/>
            <a:ext cx="1849378" cy="2626117"/>
          </a:xfrm>
          <a:prstGeom prst="rect">
            <a:avLst/>
          </a:prstGeom>
          <a:noFill/>
        </p:spPr>
      </p:pic>
      <p:pic>
        <p:nvPicPr>
          <p:cNvPr id="153604" name="Picture 4" descr="http://static1.ozone.ru/multimedia/c200/100449128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27784" y="1772816"/>
            <a:ext cx="1674186" cy="2160240"/>
          </a:xfrm>
          <a:prstGeom prst="rect">
            <a:avLst/>
          </a:prstGeom>
          <a:noFill/>
        </p:spPr>
      </p:pic>
      <p:pic>
        <p:nvPicPr>
          <p:cNvPr id="153612" name="Picture 12" descr="Учусь быть читателем. Книга для чтения. 1 класс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1360082">
            <a:off x="2815017" y="3433919"/>
            <a:ext cx="1921062" cy="2521393"/>
          </a:xfrm>
          <a:prstGeom prst="rect">
            <a:avLst/>
          </a:prstGeom>
          <a:noFill/>
        </p:spPr>
      </p:pic>
      <p:pic>
        <p:nvPicPr>
          <p:cNvPr id="153606" name="Picture 6" descr="http://static1.ozone.ru/multimedia/books_covers/c300/1000075975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369838">
            <a:off x="4412797" y="1721353"/>
            <a:ext cx="1858507" cy="2499694"/>
          </a:xfrm>
          <a:prstGeom prst="rect">
            <a:avLst/>
          </a:prstGeom>
          <a:noFill/>
        </p:spPr>
      </p:pic>
      <p:pic>
        <p:nvPicPr>
          <p:cNvPr id="153614" name="Picture 14" descr="Русский язык: К тайнам нашего языка. Учебник. 1 класс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479007">
            <a:off x="4888457" y="3481670"/>
            <a:ext cx="1978285" cy="2621227"/>
          </a:xfrm>
          <a:prstGeom prst="rect">
            <a:avLst/>
          </a:prstGeom>
          <a:noFill/>
        </p:spPr>
      </p:pic>
      <p:pic>
        <p:nvPicPr>
          <p:cNvPr id="153608" name="Picture 8" descr="http://www.uchmag.ru/upload/catalog/posob/8/2/8283_/cover_image_small.jpe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444207" y="1700808"/>
            <a:ext cx="1958617" cy="24482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63280" y="1052736"/>
            <a:ext cx="6085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учебники УМК Гармония</a:t>
            </a:r>
            <a:endParaRPr lang="ru-RU" sz="36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D:\все для презентаций\альбом каранд кисти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99792" y="0"/>
            <a:ext cx="6019038" cy="1296144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Собираем ребенка в школу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3280" y="1052736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 должно быть в ранце?</a:t>
            </a:r>
            <a:endParaRPr lang="ru-RU" sz="36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9064" y="1484784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Цветные карандаши;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Линейка</a:t>
            </a:r>
            <a:r>
              <a:rPr lang="ru-RU" sz="2000" dirty="0" smtClean="0">
                <a:solidFill>
                  <a:srgbClr val="002060"/>
                </a:solidFill>
              </a:rPr>
              <a:t> – обычно 15 см (могут потребоваться 20 см более),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 четкими цифрами, одной шкалой и без рисунков (чтобы первокласснику было удобно);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Дневник</a:t>
            </a:r>
            <a:r>
              <a:rPr lang="ru-RU" sz="2000" dirty="0" smtClean="0">
                <a:solidFill>
                  <a:srgbClr val="002060"/>
                </a:solidFill>
              </a:rPr>
              <a:t> – условное название для </a:t>
            </a:r>
            <a:r>
              <a:rPr lang="ru-RU" sz="2000" b="1" dirty="0" smtClean="0">
                <a:solidFill>
                  <a:srgbClr val="002060"/>
                </a:solidFill>
              </a:rPr>
              <a:t>блокнота</a:t>
            </a:r>
            <a:r>
              <a:rPr lang="ru-RU" sz="2000" dirty="0" smtClean="0">
                <a:solidFill>
                  <a:srgbClr val="002060"/>
                </a:solidFill>
              </a:rPr>
              <a:t>, в котором учитель дает вербальную оценку работы ученика (наклейки, рисунки и др. знаки);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Закладки для книг;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Счётные палочки</a:t>
            </a:r>
            <a:r>
              <a:rPr lang="ru-RU" sz="2000" dirty="0" smtClean="0">
                <a:solidFill>
                  <a:srgbClr val="002060"/>
                </a:solidFill>
              </a:rPr>
              <a:t> 20 шт.;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Математический набор для счёта.</a:t>
            </a:r>
            <a:r>
              <a:rPr lang="ru-RU" sz="2000" dirty="0" smtClean="0">
                <a:solidFill>
                  <a:srgbClr val="002060"/>
                </a:solidFill>
              </a:rPr>
              <a:t> Это набор, который включает цифры на дощечках, математические знаки и геометрические фигуры (кружки, квадраты, треугольники, прямоугольники);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Веер с цифрами до 20.</a:t>
            </a:r>
            <a:r>
              <a:rPr lang="ru-RU" sz="2000" dirty="0" smtClean="0">
                <a:solidFill>
                  <a:srgbClr val="002060"/>
                </a:solidFill>
              </a:rPr>
              <a:t> На одной стороне веера цифры до 10, а на другой до 20. Не покупайте веер, когда на одной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стороне чётные, а на другой нечётные цифры, это путает ребёнка, когда он ещё не очень хорошо знает счёт.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Два веера с буквами:</a:t>
            </a:r>
            <a:r>
              <a:rPr lang="ru-RU" sz="2000" dirty="0" smtClean="0">
                <a:solidFill>
                  <a:srgbClr val="002060"/>
                </a:solidFill>
              </a:rPr>
              <a:t> один с гласными, другой – с согласными.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D:\все для презентаций\альбом каранд кисти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99792" y="0"/>
            <a:ext cx="6019038" cy="1296144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Собираем ребенка в школу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3280" y="1052736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 должно быть в ранце?</a:t>
            </a:r>
            <a:endParaRPr lang="ru-RU" sz="36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700808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Клей ПВА</a:t>
            </a:r>
            <a:r>
              <a:rPr lang="ru-RU" sz="2400" dirty="0" smtClean="0">
                <a:solidFill>
                  <a:srgbClr val="002060"/>
                </a:solidFill>
              </a:rPr>
              <a:t> – маленький тюбик;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Кисточки для клея;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Цветная бумага и картон;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Ножницы;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Пластилин.</a:t>
            </a:r>
            <a:r>
              <a:rPr lang="ru-RU" sz="2400" dirty="0" smtClean="0">
                <a:solidFill>
                  <a:srgbClr val="002060"/>
                </a:solidFill>
              </a:rPr>
              <a:t> Хороший качественный пластилин. Дешёвый пластилин отличается жёсткостью, его плохо разминать и невозможно с ним работать;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Альбом</a:t>
            </a:r>
            <a:r>
              <a:rPr lang="ru-RU" sz="2400" dirty="0" smtClean="0">
                <a:solidFill>
                  <a:srgbClr val="002060"/>
                </a:solidFill>
              </a:rPr>
              <a:t> для рисования;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Акварель</a:t>
            </a:r>
            <a:r>
              <a:rPr lang="ru-RU" sz="2400" dirty="0" smtClean="0">
                <a:solidFill>
                  <a:srgbClr val="002060"/>
                </a:solidFill>
              </a:rPr>
              <a:t> и кисточки для рисования;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Папка для уроков труда.</a:t>
            </a:r>
            <a:r>
              <a:rPr lang="ru-RU" sz="2400" dirty="0" smtClean="0">
                <a:solidFill>
                  <a:srgbClr val="002060"/>
                </a:solidFill>
              </a:rPr>
              <a:t> Это большая папка с различными отделениями, куда прекрасно поместятся бумага, клей, ножницы и пр.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D:\все для презентаций\альбом каранд кисти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99792" y="0"/>
            <a:ext cx="6019038" cy="1296144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Собираем ребенка в школу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3280" y="1052736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 должно быть в ранце?</a:t>
            </a:r>
            <a:endParaRPr lang="ru-RU" sz="36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772816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istral" pitchFamily="66" charset="0"/>
                <a:ea typeface="Calibri" pitchFamily="34" charset="0"/>
                <a:cs typeface="Times New Roman" pitchFamily="18" charset="0"/>
              </a:rPr>
              <a:t>Можно ли носить в школу игрушки? </a:t>
            </a:r>
            <a:endParaRPr lang="ru-RU" sz="3200" b="1" cap="all" dirty="0" smtClean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istral" pitchFamily="66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2420888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Да, можно! </a:t>
            </a:r>
            <a:endParaRPr lang="ru-RU" sz="2400" b="1" dirty="0" smtClean="0"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Игровая деятельность ещё значимая для ребёнка, любимая игрушка зачастую олицетворяет друга,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с ней можно поиграть на перемене вместе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с одноклассниками.</a:t>
            </a:r>
            <a:endParaRPr lang="ru-RU" sz="2400" b="1" dirty="0" smtClean="0"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Лучше, если игрушка не громоздкая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и без острых углов. </a:t>
            </a:r>
            <a:endParaRPr lang="ru-RU" sz="2400" b="1" dirty="0" smtClean="0"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D:\все для презентаций\альбом каранд кисти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99792" y="0"/>
            <a:ext cx="6019038" cy="1296144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Собираем ребенка в школу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3280" y="1052736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 должно быть в ранце?</a:t>
            </a:r>
            <a:endParaRPr lang="ru-RU" sz="36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772816"/>
            <a:ext cx="846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istral" pitchFamily="66" charset="0"/>
                <a:ea typeface="Calibri" pitchFamily="34" charset="0"/>
                <a:cs typeface="Times New Roman" pitchFamily="18" charset="0"/>
              </a:rPr>
              <a:t>Можно ли носить в школу мобильный телефон?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420888"/>
            <a:ext cx="85324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Мы не рекомендуем носить в школу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мобильный телефон первоклассникам —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велико искушение звонить маме по малейшему поводу или поиграть на уроке в электронную игру,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или посчитать на калькуляторе.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Кроме того, дорогой телефон может возбудить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нездоровый интерес одноклассников, можно потерять.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Учителя и сотрудники  школы НЕ НЕСУТ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ответственности за утерю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сотового телефона.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38884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ГОТОВЬТЕ РЕБЕНКА К ШКОЛЕ НАСТОЙЧИВО, УМНО, СОБЛЮДАЯ МЕРУ И ТАКТ.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ТОГДА УЧЕНИЕ НЕ БУДЕТ МУЧЕНИЕМ 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НИ ДЛЯ ВАС, 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НИ ДЛЯ РЕБЕНКА!</a:t>
            </a:r>
            <a:endParaRPr lang="ru-RU" sz="28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54626" name="Picture 2" descr="D:\все для презентаций\картинки школа\1кл на колоколе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1920" y="260648"/>
            <a:ext cx="4887863" cy="6317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еленая шк доск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1 сент мальч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55776" y="188640"/>
            <a:ext cx="4248472" cy="3034623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3068960"/>
            <a:ext cx="926965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chemeClr val="tx1">
                      <a:lumMod val="65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Ждем вас в середине августа  </a:t>
            </a:r>
          </a:p>
          <a:p>
            <a:pPr algn="ctr"/>
            <a:r>
              <a:rPr lang="ru-RU" sz="4400" b="1" dirty="0" smtClean="0">
                <a:ln w="18415" cmpd="sng">
                  <a:solidFill>
                    <a:schemeClr val="tx1">
                      <a:lumMod val="65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на собрание родителей   первоклассников</a:t>
            </a:r>
          </a:p>
          <a:p>
            <a:pPr algn="ctr"/>
            <a:r>
              <a:rPr lang="ru-RU" sz="4400" b="1" dirty="0" smtClean="0">
                <a:ln w="18415" cmpd="sng">
                  <a:solidFill>
                    <a:schemeClr val="tx1">
                      <a:lumMod val="65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для решения всех </a:t>
            </a:r>
          </a:p>
          <a:p>
            <a:pPr algn="ctr"/>
            <a:r>
              <a:rPr lang="ru-RU" sz="4400" b="1" dirty="0" smtClean="0">
                <a:ln w="18415" cmpd="sng">
                  <a:solidFill>
                    <a:schemeClr val="tx1">
                      <a:lumMod val="65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организационных вопросов.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зеленая шк доск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1033889">
            <a:off x="971600" y="4365104"/>
            <a:ext cx="7045518" cy="1107996"/>
          </a:xfrm>
          <a:prstGeom prst="rect">
            <a:avLst/>
          </a:prstGeom>
        </p:spPr>
        <p:txBody>
          <a:bodyPr wrap="none"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Спасибо за внимание!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9" name="Рисунок 8" descr="здрав шк!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620688"/>
            <a:ext cx="6192688" cy="35801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етки в радуге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7" name="Полилиния 6"/>
          <p:cNvSpPr/>
          <p:nvPr/>
        </p:nvSpPr>
        <p:spPr>
          <a:xfrm>
            <a:off x="179512" y="188640"/>
            <a:ext cx="6876256" cy="2062103"/>
          </a:xfrm>
          <a:custGeom>
            <a:avLst/>
            <a:gdLst>
              <a:gd name="connsiteX0" fmla="*/ 0 w 6876256"/>
              <a:gd name="connsiteY0" fmla="*/ 0 h 646331"/>
              <a:gd name="connsiteX1" fmla="*/ 6876256 w 6876256"/>
              <a:gd name="connsiteY1" fmla="*/ 0 h 646331"/>
              <a:gd name="connsiteX2" fmla="*/ 6876256 w 6876256"/>
              <a:gd name="connsiteY2" fmla="*/ 646331 h 646331"/>
              <a:gd name="connsiteX3" fmla="*/ 0 w 6876256"/>
              <a:gd name="connsiteY3" fmla="*/ 646331 h 646331"/>
              <a:gd name="connsiteX4" fmla="*/ 0 w 6876256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6256" h="646331">
                <a:moveTo>
                  <a:pt x="0" y="0"/>
                </a:moveTo>
                <a:lnTo>
                  <a:pt x="6876256" y="0"/>
                </a:lnTo>
                <a:lnTo>
                  <a:pt x="6876256" y="646331"/>
                </a:lnTo>
                <a:lnTo>
                  <a:pt x="0" y="646331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Презентация </a:t>
            </a:r>
          </a:p>
          <a:p>
            <a:r>
              <a:rPr lang="ru-RU" sz="3200" b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учителя СОШ №61 </a:t>
            </a:r>
          </a:p>
          <a:p>
            <a:r>
              <a:rPr lang="ru-RU" sz="3200" b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г. Севастополя</a:t>
            </a:r>
          </a:p>
          <a:p>
            <a:r>
              <a:rPr lang="ru-RU" sz="3200" b="1" dirty="0" smtClean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Романчук  Валентины Ивановны</a:t>
            </a:r>
            <a:endParaRPr lang="ru-RU" sz="3200" b="1" dirty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5085184"/>
            <a:ext cx="79655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Использованные   ресурсы: </a:t>
            </a:r>
          </a:p>
          <a:p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http://go.mail.ru/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картинки про школу;</a:t>
            </a:r>
          </a:p>
          <a:p>
            <a:r>
              <a:rPr lang="en-GB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http://go.mail.ru/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родительское собрание скоро в школу</a:t>
            </a:r>
          </a:p>
          <a:p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шк предм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114301"/>
            <a:ext cx="9144000" cy="7086601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1331640" y="1700808"/>
            <a:ext cx="619268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spcAft>
                <a:spcPts val="10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DejaVu Sans" charset="0"/>
                <a:cs typeface="DejaVu Sans" charset="0"/>
              </a:rPr>
              <a:t>Замирает сердце от волненья,</a:t>
            </a:r>
          </a:p>
          <a:p>
            <a:pPr lvl="0" algn="ctr">
              <a:spcBef>
                <a:spcPts val="1200"/>
              </a:spcBef>
              <a:spcAft>
                <a:spcPts val="10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DejaVu Sans" charset="0"/>
                <a:cs typeface="DejaVu Sans" charset="0"/>
              </a:rPr>
              <a:t>Чуть блеснет за окнами заря,</a:t>
            </a:r>
          </a:p>
          <a:p>
            <a:pPr lvl="0" algn="ctr">
              <a:spcBef>
                <a:spcPts val="1200"/>
              </a:spcBef>
              <a:spcAft>
                <a:spcPts val="10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DejaVu Sans" charset="0"/>
                <a:cs typeface="DejaVu Sans" charset="0"/>
              </a:rPr>
              <a:t>Ждут ребята с жадным нетерпеньем</a:t>
            </a:r>
          </a:p>
          <a:p>
            <a:pPr lvl="0" algn="ctr">
              <a:spcBef>
                <a:spcPts val="1200"/>
              </a:spcBef>
              <a:spcAft>
                <a:spcPts val="10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DejaVu Sans" charset="0"/>
                <a:cs typeface="DejaVu Sans" charset="0"/>
              </a:rPr>
              <a:t>Праздничного утра сентября.</a:t>
            </a:r>
            <a:endParaRPr lang="ru-RU" sz="3000" b="1" dirty="0">
              <a:ln w="1905"/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0"/>
            <a:ext cx="6019038" cy="1296144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Собираем ребенка в школу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908720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Обязательна ли школьная форма в 1 классе?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148482" name="Picture 2" descr="E:\для 1 класса\шк ф для мальч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5" y="1268760"/>
            <a:ext cx="2281213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шк форма для дев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6894" y="3933056"/>
            <a:ext cx="2281213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555776" y="1772816"/>
            <a:ext cx="1440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ДА!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27784" y="3284984"/>
            <a:ext cx="62646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mic Sans MS" pitchFamily="66" charset="0"/>
              </a:rPr>
              <a:t>Форма дисциплинирует детей, является атрибутом, отличающим  дошкольника от школьника.   </a:t>
            </a:r>
          </a:p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mic Sans MS" pitchFamily="66" charset="0"/>
              </a:rPr>
              <a:t>А именно об этом, как правило, </a:t>
            </a:r>
          </a:p>
          <a:p>
            <a:pPr algn="just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mic Sans MS" pitchFamily="66" charset="0"/>
              </a:rPr>
              <a:t>и мечтают в первую очередь при поступлении  все дети – они теперь первоклассники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99792" y="2348880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omic Sans MS" pitchFamily="66" charset="0"/>
              </a:rPr>
              <a:t>В соответствии с уставом школы № 61, </a:t>
            </a:r>
            <a:r>
              <a:rPr lang="ru-RU" b="1" i="1" spc="100" dirty="0" smtClean="0">
                <a:latin typeface="Comic Sans MS" pitchFamily="66" charset="0"/>
              </a:rPr>
              <a:t>принят</a:t>
            </a:r>
            <a:r>
              <a:rPr lang="ru-RU" b="1" i="1" dirty="0" smtClean="0">
                <a:latin typeface="Comic Sans MS" pitchFamily="66" charset="0"/>
              </a:rPr>
              <a:t> деловой стиль одежды, школьная форма 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0"/>
            <a:ext cx="6019038" cy="1296144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Собираем ребенка в школу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276872"/>
            <a:ext cx="4968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Для спортивного зала: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футболка,  спортивные шорты, носки, спортивная обувь</a:t>
            </a:r>
          </a:p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4005064"/>
            <a:ext cx="421140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Для улицы:</a:t>
            </a:r>
          </a:p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спортивный костюм, </a:t>
            </a:r>
          </a:p>
          <a:p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спортивная обувь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49507" name="Picture 3" descr="D:\все для презентаций\картинки школа\физр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24128" y="1916832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9508" name="Picture 4" descr="D:\все для презентаций\картинки школа\баскетбол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648" y="3933056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9509" name="Picture 5" descr="D:\все для презентаций\картинки школа\спорт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956376" y="188640"/>
            <a:ext cx="1011883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43808" y="908720"/>
            <a:ext cx="5256584" cy="108012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Форма для занятий физкультурой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D:\все для презентаций\картинки школа\обувк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476672"/>
            <a:ext cx="3810000" cy="254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0"/>
            <a:ext cx="6019038" cy="1296144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Собираем ребенка в школу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16832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Обувь школьника должна быть по размеру, </a:t>
            </a:r>
          </a:p>
          <a:p>
            <a:pPr algn="just"/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удобной, легкой, практичной и по сезону. </a:t>
            </a:r>
          </a:p>
          <a:p>
            <a:pPr algn="just"/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Надеваться она должна легко, не жать ногу, </a:t>
            </a:r>
          </a:p>
          <a:p>
            <a:pPr algn="just"/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но и не слетать при ходьбе. Детская обувь должна быть легкой, иначе нога будет уставать.</a:t>
            </a:r>
          </a:p>
          <a:p>
            <a:pPr algn="just"/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Шнуровке и пряжкам предпочтительнее застежка-молния или липучка, потому что развязавшиеся шнурки могут быть причиной падения и травматизма школьников. </a:t>
            </a:r>
          </a:p>
          <a:p>
            <a:pPr algn="just"/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Обязательно приобретите сменную обувь, в которой ребенок будет находиться в классе, потому что несколько часов находиться в ботинках или сапогах утомительно для ног.</a:t>
            </a:r>
          </a:p>
          <a:p>
            <a:pPr algn="just"/>
            <a:r>
              <a:rPr lang="ru-RU" sz="2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Для урока физкультуры нужно приобрести спортивную обувь (кроссовки или кеды), но долго находиться в такой обуви нельзя, чтобы не развилось плоскостопие.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908720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Обувь</a:t>
            </a:r>
            <a:endParaRPr lang="ru-RU" sz="3600" dirty="0">
              <a:ln>
                <a:solidFill>
                  <a:schemeClr val="tx1">
                    <a:lumMod val="95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анец с...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88224" y="332656"/>
            <a:ext cx="2232248" cy="265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1520" y="0"/>
            <a:ext cx="6019038" cy="1296144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Собираем ребенка в школу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31073" name="Rectangle 1"/>
          <p:cNvSpPr>
            <a:spLocks noChangeArrowheads="1"/>
          </p:cNvSpPr>
          <p:nvPr/>
        </p:nvSpPr>
        <p:spPr bwMode="auto">
          <a:xfrm>
            <a:off x="251520" y="980728"/>
            <a:ext cx="61196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На что обратить внимание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normalizeH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ea typeface="Times New Roman" pitchFamily="18" charset="0"/>
                <a:cs typeface="Arial" pitchFamily="34" charset="0"/>
              </a:rPr>
              <a:t>при выборе ранца?</a:t>
            </a:r>
            <a:endParaRPr kumimoji="0" lang="ru-RU" sz="3600" b="1" i="0" u="none" strike="noStrike" normalizeH="0" baseline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780928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Собираясь в магазин за рюкзаком, обязательно возьмите с собой ребенка. </a:t>
            </a:r>
          </a:p>
          <a:p>
            <a:pPr algn="just"/>
            <a:r>
              <a:rPr lang="ru-RU" sz="28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Пусть он сам примет участие в выборе рюкзака – ведь именно ему предстоит, как минимум год ходить с ним. Совместный выбор и покупка ранца и других школьных принадлежностей поможет будущему первокласснику почувствовать свою значимость и причастность к школьной жизни. 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юкз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60232" y="260648"/>
            <a:ext cx="222624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0"/>
            <a:ext cx="5976664" cy="1440160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lvl="0"/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63500">
                    <a:srgbClr val="8D89A4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Собираем ребенка в школу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glow rad="63500">
                  <a:srgbClr val="8D89A4">
                    <a:satMod val="175000"/>
                    <a:alpha val="40000"/>
                  </a:srgbClr>
                </a:glo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76673"/>
            <a:ext cx="51125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u="sng" dirty="0" smtClean="0">
                <a:ln w="18415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Требования к </a:t>
            </a:r>
            <a:r>
              <a:rPr lang="ru-RU" sz="4000" u="sng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школьным ранцам</a:t>
            </a:r>
            <a:endParaRPr lang="ru-RU" sz="4000" u="sng" dirty="0">
              <a:ln>
                <a:solidFill>
                  <a:srgbClr val="002060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772816"/>
            <a:ext cx="820891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1.Вес ранца не должен превышать 700 г.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2. Конструкция ранца должна обеспечивать устойчивую его форму.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3. Спинка ранца должна быть полужесткой, ортопедической.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4. Предпочтение следует отдавать ранцам, спинка которых имеет специальные массажные профили.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5. Ширина плечевого ремня в верхнем отрезке на протяжении 400-450 мм должна быть не менее 35-40 мм; материал, из которого изготовлены плечевые ремни, должен быть эластичным; при использовании жесткого материала необходимы специальные накладки.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юкз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60232" y="260648"/>
            <a:ext cx="222624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0"/>
            <a:ext cx="5976664" cy="1440160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lvl="0"/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63500">
                    <a:srgbClr val="8D89A4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Собираем ребенка в школу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glow rad="63500">
                  <a:srgbClr val="8D89A4">
                    <a:satMod val="175000"/>
                    <a:alpha val="40000"/>
                  </a:srgbClr>
                </a:glo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76673"/>
            <a:ext cx="51125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u="sng" dirty="0" smtClean="0">
                <a:ln w="18415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Требования к </a:t>
            </a:r>
            <a:r>
              <a:rPr lang="ru-RU" sz="4000" u="sng" dirty="0" smtClean="0">
                <a:ln>
                  <a:solidFill>
                    <a:srgbClr val="00206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школьным ранцам</a:t>
            </a:r>
            <a:endParaRPr lang="ru-RU" sz="4000" u="sng" dirty="0">
              <a:ln>
                <a:solidFill>
                  <a:srgbClr val="002060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772816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6. Высота передней стенки ранца должна составлять 220-260 мм.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7. Ширина ранца не должна превышать 60-100 мм.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8. Длина ранца не должна превышать 300-360 мм.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9. Материал, из которого изготовлен ранец, должен быть прочным, с водоотталкивающими свойствами, удобным для чистки, ярким по цвету и иметь санитарно-эпидемиологическое заключение, подтверждающее его гигиеническую безопасность.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10. Безопасность ранца должна быть подтверждена санитарно-эпидемиологическим заключением, выданным уполномоченным органом и утвержденным в установленном порядке.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D:\все для презентаций\альбом каранд кисти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99792" y="0"/>
            <a:ext cx="6019038" cy="1296144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Собираем ребенка в школу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3280" y="1052736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 должно быть в ранце?</a:t>
            </a:r>
            <a:endParaRPr lang="ru-RU" sz="36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844824"/>
            <a:ext cx="86044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обернутые учебники с закладками и 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тетради (в соответствии с расписанием);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пенал, в котором находятся 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две ручки с фиолетовыми чернилами, 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ручка    с зеленой   	пастой; 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два простых карандаша;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цветные карандаши (5 цветов);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ластик;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деревянная линейка длиной 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 15-20 см.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783</TotalTime>
  <Words>764</Words>
  <Application>Microsoft Office PowerPoint</Application>
  <PresentationFormat>Экран (4:3)</PresentationFormat>
  <Paragraphs>122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Ивана Романова</dc:creator>
  <cp:lastModifiedBy>User</cp:lastModifiedBy>
  <cp:revision>93</cp:revision>
  <dcterms:created xsi:type="dcterms:W3CDTF">2015-04-03T15:42:31Z</dcterms:created>
  <dcterms:modified xsi:type="dcterms:W3CDTF">2015-04-26T16:53:26Z</dcterms:modified>
</cp:coreProperties>
</file>