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1" r:id="rId1"/>
  </p:sldMasterIdLst>
  <p:sldIdLst>
    <p:sldId id="257" r:id="rId2"/>
    <p:sldId id="258" r:id="rId3"/>
    <p:sldId id="262" r:id="rId4"/>
    <p:sldId id="264" r:id="rId5"/>
    <p:sldId id="261" r:id="rId6"/>
    <p:sldId id="260" r:id="rId7"/>
    <p:sldId id="259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2" r:id="rId24"/>
    <p:sldId id="285" r:id="rId25"/>
    <p:sldId id="287" r:id="rId26"/>
    <p:sldId id="286" r:id="rId27"/>
    <p:sldId id="288" r:id="rId28"/>
    <p:sldId id="290" r:id="rId29"/>
    <p:sldId id="289" r:id="rId30"/>
    <p:sldId id="292" r:id="rId31"/>
    <p:sldId id="293" r:id="rId32"/>
    <p:sldId id="294" r:id="rId33"/>
    <p:sldId id="295" r:id="rId34"/>
    <p:sldId id="296" r:id="rId35"/>
    <p:sldId id="31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49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1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表占位符 2"/>
          <p:cNvSpPr>
            <a:spLocks noGrp="1"/>
          </p:cNvSpPr>
          <p:nvPr>
            <p:ph type="chart" sz="quarter" idx="10"/>
          </p:nvPr>
        </p:nvSpPr>
        <p:spPr>
          <a:xfrm>
            <a:off x="1785918" y="714356"/>
            <a:ext cx="5572125" cy="4143375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Вставка диаграммы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4500563" y="5000625"/>
            <a:ext cx="2857500" cy="857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3"/>
          </p:nvPr>
        </p:nvSpPr>
        <p:spPr>
          <a:xfrm>
            <a:off x="3203575" y="2492375"/>
            <a:ext cx="914400" cy="914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  <p:sldLayoutId id="2147483655" r:id="rId13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 окошке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7203151"/>
          </a:xfrm>
        </p:spPr>
      </p:pic>
      <p:sp>
        <p:nvSpPr>
          <p:cNvPr id="7" name="Прямоугольник 6"/>
          <p:cNvSpPr/>
          <p:nvPr/>
        </p:nvSpPr>
        <p:spPr>
          <a:xfrm>
            <a:off x="683568" y="3861048"/>
            <a:ext cx="6480720" cy="263691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Скоро в школу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5949280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solidFill>
                  <a:srgbClr val="0070C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Севастополь 2015</a:t>
            </a:r>
            <a:endParaRPr lang="ru-RU" sz="2800" b="1" cap="all" dirty="0">
              <a:ln w="0"/>
              <a:solidFill>
                <a:srgbClr val="0070C0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1960" y="4077072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Школа № 61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еленая шк доска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27584" y="332656"/>
            <a:ext cx="7560840" cy="1152128"/>
          </a:xfrm>
          <a:prstGeom prst="rect">
            <a:avLst/>
          </a:prstGeom>
        </p:spPr>
        <p:txBody>
          <a:bodyPr wrap="square">
            <a:prstTxWarp prst="textWave2">
              <a:avLst/>
            </a:prstTxWarp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stellar" pitchFamily="18" charset="0"/>
              </a:rPr>
              <a:t>Информация для родителей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484784"/>
            <a:ext cx="8064896" cy="457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В первый класс принимаются  дети, достигшие к </a:t>
            </a: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1 сентября </a:t>
            </a: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текущего года возраста не менее </a:t>
            </a:r>
          </a:p>
          <a:p>
            <a:pPr algn="just">
              <a:lnSpc>
                <a:spcPct val="90000"/>
              </a:lnSpc>
            </a:pP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6 лет 6 месяцев </a:t>
            </a: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при отсутствии противопоказаний по состоянию здоровья, но </a:t>
            </a: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не позже </a:t>
            </a: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достижения ими возраста </a:t>
            </a: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8 лет</a:t>
            </a: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ru-RU" sz="36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</a:endParaRPr>
          </a:p>
          <a:p>
            <a:pPr algn="r">
              <a:lnSpc>
                <a:spcPct val="90000"/>
              </a:lnSpc>
            </a:pP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       (</a:t>
            </a:r>
            <a:r>
              <a:rPr lang="ru-RU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СанПиН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 2.4.2.2821-10; п. 10.1)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D:\все для презентаций\День Героев Оа.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эээээх в школу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012160" y="2852936"/>
            <a:ext cx="2577480" cy="3033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115616" y="1196752"/>
            <a:ext cx="7268336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002060"/>
                </a:solidFill>
                <a:latin typeface="Comic Sans MS" pitchFamily="66" charset="0"/>
              </a:rPr>
              <a:t>Заявление (установленная форма);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002060"/>
                </a:solidFill>
                <a:latin typeface="Comic Sans MS" pitchFamily="66" charset="0"/>
              </a:rPr>
              <a:t>Копия свидетельства о рождении   ребёнка;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002060"/>
                </a:solidFill>
                <a:latin typeface="Comic Sans MS" pitchFamily="66" charset="0"/>
              </a:rPr>
              <a:t>Копия паспорта одного из родителей;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002060"/>
                </a:solidFill>
                <a:latin typeface="Comic Sans MS" pitchFamily="66" charset="0"/>
              </a:rPr>
              <a:t>Справка с места жительства;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002060"/>
                </a:solidFill>
                <a:latin typeface="Comic Sans MS" pitchFamily="66" charset="0"/>
              </a:rPr>
              <a:t>Медицинская карта учащегося 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Comic Sans MS" pitchFamily="66" charset="0"/>
              </a:rPr>
              <a:t>установленного образца;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002060"/>
                </a:solidFill>
                <a:latin typeface="Comic Sans MS" pitchFamily="66" charset="0"/>
              </a:rPr>
              <a:t>Копия медицинского полиса;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СНИЛС, копия;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Документы на предоставление льгот 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(для соответствующей категории семей)</a:t>
            </a:r>
          </a:p>
          <a:p>
            <a:pPr>
              <a:lnSpc>
                <a:spcPct val="150000"/>
              </a:lnSpc>
            </a:pPr>
            <a:endParaRPr lang="ru-RU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9" name="Рисунок 8" descr="будильник в школу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308304" y="404664"/>
            <a:ext cx="1428750" cy="1419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115616" y="260648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MV Boli" pitchFamily="2" charset="0"/>
              </a:rPr>
              <a:t>Документы, необходимые </a:t>
            </a:r>
          </a:p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MV Boli" pitchFamily="2" charset="0"/>
              </a:rPr>
              <a:t>           для  зачисления ребёнка </a:t>
            </a:r>
          </a:p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MV Boli" pitchFamily="2" charset="0"/>
              </a:rPr>
              <a:t>                          в первый класс 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MV Boli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коро в шк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375248" y="-18256"/>
            <a:ext cx="6768752" cy="6876256"/>
          </a:xfrm>
          <a:prstGeom prst="cloud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5713" name="Rectangle 1"/>
          <p:cNvSpPr>
            <a:spLocks noChangeArrowheads="1"/>
          </p:cNvSpPr>
          <p:nvPr/>
        </p:nvSpPr>
        <p:spPr bwMode="auto">
          <a:xfrm>
            <a:off x="0" y="188640"/>
            <a:ext cx="8460432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Wave4">
              <a:avLst>
                <a:gd name="adj1" fmla="val 6250"/>
                <a:gd name="adj2" fmla="val 6551"/>
              </a:avLst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normalizeH="0" baseline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Особенности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normalizeH="0" baseline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учебного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normalizeH="0" baseline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режима   первоклассника</a:t>
            </a:r>
            <a:endParaRPr kumimoji="0" lang="ru-RU" sz="1800" b="1" i="0" u="none" strike="noStrike" normalizeH="0" baseline="0" dirty="0" smtClean="0">
              <a:ln w="10541" cmpd="sng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7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коро в шк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328592" y="-18256"/>
            <a:ext cx="4527376" cy="4527376"/>
          </a:xfrm>
          <a:prstGeom prst="cloud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0833" name="Rectangle 1"/>
          <p:cNvSpPr>
            <a:spLocks noChangeArrowheads="1"/>
          </p:cNvSpPr>
          <p:nvPr/>
        </p:nvSpPr>
        <p:spPr bwMode="auto">
          <a:xfrm>
            <a:off x="179512" y="404664"/>
            <a:ext cx="896448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b="1" i="0" u="none" strike="noStrike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Пятидневная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учебная 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неделя; 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В 1 полугодии уроки 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длятся </a:t>
            </a:r>
            <a:r>
              <a:rPr kumimoji="0" lang="ru-RU" sz="3200" b="1" i="0" u="none" strike="noStrike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35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минут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во втором  - 45 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минут;  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Учебная недельная 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нагрузка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первоклассника не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должна превышать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4 уроков в день и 1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день –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3200" b="1" i="0" u="none" strike="noStrike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не более 5 уроков;</a:t>
            </a:r>
            <a:endParaRPr kumimoji="0" lang="ru-RU" sz="3200" b="1" i="0" u="none" strike="noStrike" normalizeH="0" baseline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Домашние задания в 1 кла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ссе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i="0" u="none" strike="noStrike" spc="50" normalizeH="0" baseline="0" dirty="0" smtClean="0">
                <a:ln w="13500">
                  <a:solidFill>
                    <a:srgbClr val="002060">
                      <a:alpha val="65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не за</a:t>
            </a:r>
            <a:r>
              <a:rPr kumimoji="0" lang="ru-RU" sz="3200" b="1" i="0" u="none" strike="noStrike" spc="50" normalizeH="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даются;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Нормативная наполняемость в классах –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20-25 человек</a:t>
            </a:r>
            <a:r>
              <a:rPr kumimoji="0" lang="ru-RU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32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b="1" i="0" u="none" strike="noStrike" normalizeH="0" baseline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Безотметочная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система оценивания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знаний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0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0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0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0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08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08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08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08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08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08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08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08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08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08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08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08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08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08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08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08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08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08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08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08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08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08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08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08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08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08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08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08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08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08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08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08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208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208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208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208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208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208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208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208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208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208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208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208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еленая шк доска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глобус книги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3528" y="332656"/>
            <a:ext cx="4267675" cy="540972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5292080" y="548680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76056" y="188640"/>
            <a:ext cx="374441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Учебные занятия </a:t>
            </a:r>
          </a:p>
          <a:p>
            <a:pPr algn="ctr"/>
            <a:r>
              <a:rPr lang="ru-RU" sz="2800" b="1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в 1 классе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 b="1" dirty="0" smtClean="0">
                <a:latin typeface="Monotype Corsiva" pitchFamily="66" charset="0"/>
              </a:rPr>
              <a:t>Литературное чтение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 b="1" dirty="0" smtClean="0">
                <a:latin typeface="Monotype Corsiva" pitchFamily="66" charset="0"/>
              </a:rPr>
              <a:t>Русский язык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 b="1" dirty="0" smtClean="0">
                <a:latin typeface="Monotype Corsiva" pitchFamily="66" charset="0"/>
              </a:rPr>
              <a:t>Математика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 b="1" dirty="0" smtClean="0">
                <a:latin typeface="Monotype Corsiva" pitchFamily="66" charset="0"/>
              </a:rPr>
              <a:t>Окружающий  мир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 b="1" dirty="0" smtClean="0">
                <a:latin typeface="Monotype Corsiva" pitchFamily="66" charset="0"/>
              </a:rPr>
              <a:t>ИЗО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 b="1" dirty="0" smtClean="0">
                <a:latin typeface="Monotype Corsiva" pitchFamily="66" charset="0"/>
              </a:rPr>
              <a:t>Технология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 b="1" dirty="0" smtClean="0">
                <a:latin typeface="Monotype Corsiva" pitchFamily="66" charset="0"/>
              </a:rPr>
              <a:t>Физическая культура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 b="1" dirty="0" smtClean="0">
                <a:latin typeface="Monotype Corsiva" pitchFamily="66" charset="0"/>
              </a:rPr>
              <a:t>Музыка</a:t>
            </a:r>
            <a:endParaRPr lang="ru-RU" sz="28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еленая шк доска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188640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atin typeface="Monotype Corsiva" pitchFamily="66" charset="0"/>
              </a:rPr>
              <a:t>" Посеешь поступок – </a:t>
            </a:r>
          </a:p>
          <a:p>
            <a:r>
              <a:rPr lang="ru-RU" sz="4800" b="1" dirty="0" smtClean="0">
                <a:latin typeface="Monotype Corsiva" pitchFamily="66" charset="0"/>
              </a:rPr>
              <a:t>                     пожнешь привычку, </a:t>
            </a:r>
          </a:p>
          <a:p>
            <a:r>
              <a:rPr lang="ru-RU" sz="4800" b="1" dirty="0" smtClean="0">
                <a:latin typeface="Monotype Corsiva" pitchFamily="66" charset="0"/>
              </a:rPr>
              <a:t>посеешь привычку – </a:t>
            </a:r>
          </a:p>
          <a:p>
            <a:r>
              <a:rPr lang="ru-RU" sz="4800" b="1" dirty="0" smtClean="0">
                <a:latin typeface="Monotype Corsiva" pitchFamily="66" charset="0"/>
              </a:rPr>
              <a:t>                     пожнешь характер, </a:t>
            </a:r>
          </a:p>
          <a:p>
            <a:r>
              <a:rPr lang="ru-RU" sz="4800" b="1" dirty="0" smtClean="0">
                <a:latin typeface="Monotype Corsiva" pitchFamily="66" charset="0"/>
              </a:rPr>
              <a:t>посеешь характер – </a:t>
            </a:r>
          </a:p>
          <a:p>
            <a:r>
              <a:rPr lang="ru-RU" sz="4800" b="1" dirty="0" smtClean="0">
                <a:latin typeface="Monotype Corsiva" pitchFamily="66" charset="0"/>
              </a:rPr>
              <a:t>                          пожнешь судьбу"</a:t>
            </a:r>
            <a:endParaRPr lang="ru-RU" sz="4800" dirty="0">
              <a:latin typeface="Monotype Corsiva" pitchFamily="66" charset="0"/>
            </a:endParaRPr>
          </a:p>
        </p:txBody>
      </p:sp>
      <p:sp>
        <p:nvSpPr>
          <p:cNvPr id="122881" name="Rectangle 1"/>
          <p:cNvSpPr>
            <a:spLocks noChangeArrowheads="1"/>
          </p:cNvSpPr>
          <p:nvPr/>
        </p:nvSpPr>
        <p:spPr bwMode="auto">
          <a:xfrm>
            <a:off x="177635" y="4653136"/>
            <a:ext cx="906741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Режим дня - это образ жизни, путь к здоровью.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 детей быть здоровыми!  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еленая шк доска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скоро в шк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188640"/>
            <a:ext cx="4355976" cy="40324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вал 5"/>
          <p:cNvSpPr/>
          <p:nvPr/>
        </p:nvSpPr>
        <p:spPr>
          <a:xfrm>
            <a:off x="3599384" y="980728"/>
            <a:ext cx="5544616" cy="5112568"/>
          </a:xfrm>
          <a:prstGeom prst="ellipse">
            <a:avLst/>
          </a:prstGeom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4211960" y="2132856"/>
            <a:ext cx="439248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Составьте вместе с будущим первоклассником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распорядок дня,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следите за его соблюдением.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9" name="Рисунок 8" descr="будильник в школу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0759622">
            <a:off x="5730620" y="484458"/>
            <a:ext cx="1428750" cy="1419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о дню героев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филин думает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24594" y="188641"/>
            <a:ext cx="3019406" cy="25202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4929" name="Rectangle 1"/>
          <p:cNvSpPr>
            <a:spLocks noChangeArrowheads="1"/>
          </p:cNvSpPr>
          <p:nvPr/>
        </p:nvSpPr>
        <p:spPr bwMode="auto">
          <a:xfrm>
            <a:off x="899592" y="0"/>
            <a:ext cx="60121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normalizeH="0" baseline="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Советы родителям</a:t>
            </a:r>
            <a:endParaRPr kumimoji="0" lang="ru-RU" sz="4800" b="1" i="0" u="none" strike="noStrike" normalizeH="0" baseline="0" dirty="0" smtClean="0">
              <a:ln w="18415" cmpd="sng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827584" y="764704"/>
            <a:ext cx="8581195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Поддерживайте в ребенке его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стремление стать школьником.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Ваша искренняя заинтересованность в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его школьных делах и заботах,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серьезное отношение к его первым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достижениям и возможным трудностям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помогут первокласснику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подтвердить значимость его нового положения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и деятельности.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Обсудите с ребенком те правила и нормы,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с которыми он встретится школе.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Объясните их необходимость и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целесообразность.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о дню героев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филин думает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24594" y="188641"/>
            <a:ext cx="3019406" cy="25202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4929" name="Rectangle 1"/>
          <p:cNvSpPr>
            <a:spLocks noChangeArrowheads="1"/>
          </p:cNvSpPr>
          <p:nvPr/>
        </p:nvSpPr>
        <p:spPr bwMode="auto">
          <a:xfrm>
            <a:off x="899592" y="0"/>
            <a:ext cx="60121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normalizeH="0" baseline="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Советы родителям</a:t>
            </a:r>
            <a:endParaRPr kumimoji="0" lang="ru-RU" sz="4800" b="1" i="0" u="none" strike="noStrike" normalizeH="0" baseline="0" dirty="0" smtClean="0">
              <a:ln w="18415" cmpd="sng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28001" name="Rectangle 1"/>
          <p:cNvSpPr>
            <a:spLocks noChangeArrowheads="1"/>
          </p:cNvSpPr>
          <p:nvPr/>
        </p:nvSpPr>
        <p:spPr bwMode="auto">
          <a:xfrm>
            <a:off x="539552" y="825579"/>
            <a:ext cx="8604448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Будите ребенка спокойно,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улыбайтесь ему. Не торопитесь.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Умение рассчитать время – Ваша задача.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000" b="1" dirty="0" smtClean="0">
              <a:solidFill>
                <a:srgbClr val="00206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Помните, что ребенок не виноват в том,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что Вы опаздываете.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Встречая ребенка из школы, не засыпайте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его вопросами, дайте ему отдохнуть, расслабиться, вспомните, как Вы чувствуете себя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после рабочего дня.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000" b="1" dirty="0" smtClean="0">
              <a:solidFill>
                <a:srgbClr val="00206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sz="2600" b="1" dirty="0" smtClean="0"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Если Вы видите, что ребенок чем-то огорчен,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600" b="1" dirty="0" smtClean="0"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не пытайте его, пусть успокоится и тогда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600" b="1" dirty="0" smtClean="0"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расскажет все сам.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80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8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8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ко дню героев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филин думает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24594" y="188641"/>
            <a:ext cx="3019406" cy="25202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4929" name="Rectangle 1"/>
          <p:cNvSpPr>
            <a:spLocks noChangeArrowheads="1"/>
          </p:cNvSpPr>
          <p:nvPr/>
        </p:nvSpPr>
        <p:spPr bwMode="auto">
          <a:xfrm>
            <a:off x="899592" y="188640"/>
            <a:ext cx="60121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normalizeH="0" baseline="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Советы родителям</a:t>
            </a:r>
            <a:endParaRPr kumimoji="0" lang="ru-RU" sz="4800" b="1" i="0" u="none" strike="noStrike" normalizeH="0" baseline="0" dirty="0" smtClean="0">
              <a:ln w="18415" cmpd="sng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26977" name="Rectangle 1"/>
          <p:cNvSpPr>
            <a:spLocks noChangeArrowheads="1"/>
          </p:cNvSpPr>
          <p:nvPr/>
        </p:nvSpPr>
        <p:spPr bwMode="auto">
          <a:xfrm>
            <a:off x="755576" y="908720"/>
            <a:ext cx="7274748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Домашних заданий в 1 классе нет</a:t>
            </a:r>
            <a:r>
              <a:rPr kumimoji="0" lang="ru-RU" sz="26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Однако если вы хотите сформировать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у своего ребенка качественные навыки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письма, чтения, счета, то не отказывайтесь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от тренировочных упражнений,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которые может предложить учитель.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755576" y="3892407"/>
            <a:ext cx="81456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После школы не торопитесь садиться за уроки.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 Ребенку необходимо отдохнуть 2 часа.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 И помните – занятия поздним вечером –       </a:t>
            </a:r>
            <a:r>
              <a:rPr lang="ru-RU" sz="2400" b="1" dirty="0" smtClean="0"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бесполезны!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899592" y="5445224"/>
            <a:ext cx="79208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Не заставляйте делать все задания сразу: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20 минут занятий – 10 минут перерыв.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6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69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69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69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69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69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69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69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69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69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69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69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69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69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69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69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6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6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6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6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6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6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6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6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6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ш№6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23528" y="620688"/>
            <a:ext cx="8496944" cy="5715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о дню героев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филин думает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24594" y="188641"/>
            <a:ext cx="3019406" cy="25202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4929" name="Rectangle 1"/>
          <p:cNvSpPr>
            <a:spLocks noChangeArrowheads="1"/>
          </p:cNvSpPr>
          <p:nvPr/>
        </p:nvSpPr>
        <p:spPr bwMode="auto">
          <a:xfrm>
            <a:off x="827584" y="260648"/>
            <a:ext cx="60121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normalizeH="0" baseline="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Советы родителям</a:t>
            </a:r>
            <a:endParaRPr kumimoji="0" lang="ru-RU" sz="4800" b="1" i="0" u="none" strike="noStrike" normalizeH="0" baseline="0" dirty="0" smtClean="0">
              <a:ln w="18415" cmpd="sng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25953" name="Rectangle 1"/>
          <p:cNvSpPr>
            <a:spLocks noChangeArrowheads="1"/>
          </p:cNvSpPr>
          <p:nvPr/>
        </p:nvSpPr>
        <p:spPr bwMode="auto">
          <a:xfrm>
            <a:off x="755576" y="1150585"/>
            <a:ext cx="8640960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В течение дня найдите хотя бы </a:t>
            </a:r>
            <a:r>
              <a:rPr kumimoji="0" lang="ru-RU" sz="24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40 минут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и полностью посвятите их ребенку.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Выбирайте единую тактику общения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с ребенком всех членов семьи.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Все разногласия решайте без него.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Будьте внимательны к жалобам ребенка на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головную боль, усталость, плохое самочувствие.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Чаще всего это объективные показатели   переутомления.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Успокойте ребенка перед сном, снимите напряжение,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накопившееся за день.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59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5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5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о дню героев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филин думает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24594" y="188641"/>
            <a:ext cx="3019406" cy="25202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4929" name="Rectangle 1"/>
          <p:cNvSpPr>
            <a:spLocks noChangeArrowheads="1"/>
          </p:cNvSpPr>
          <p:nvPr/>
        </p:nvSpPr>
        <p:spPr bwMode="auto">
          <a:xfrm>
            <a:off x="683568" y="188640"/>
            <a:ext cx="60121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normalizeH="0" baseline="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Советы родителям</a:t>
            </a:r>
            <a:endParaRPr kumimoji="0" lang="ru-RU" sz="4800" b="1" i="0" u="none" strike="noStrike" normalizeH="0" baseline="0" dirty="0" smtClean="0">
              <a:ln w="18415" cmpd="sng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30049" name="Rectangle 1"/>
          <p:cNvSpPr>
            <a:spLocks noChangeArrowheads="1"/>
          </p:cNvSpPr>
          <p:nvPr/>
        </p:nvSpPr>
        <p:spPr bwMode="auto">
          <a:xfrm>
            <a:off x="800049" y="1268760"/>
            <a:ext cx="8343951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Ваша искренняя заинтересованность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в делах и заботах ребёнка,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серьёзное отношение к его достижениям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и возможным трудностям, помогут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первокласснику подтвердить значимость его нового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положения.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Не ругайте его.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Когда человек учится, у него может не всё сразу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получаться, это естественно.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Ребёнок имеет право на ошибку.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Хвалите его обязательно.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0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0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0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0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0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0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0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0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0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0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0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0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0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0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0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0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0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0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0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00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00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00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00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00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00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00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00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00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00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00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00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илин думает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124594" y="188641"/>
            <a:ext cx="3019406" cy="25202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4929" name="Rectangle 1"/>
          <p:cNvSpPr>
            <a:spLocks noChangeArrowheads="1"/>
          </p:cNvSpPr>
          <p:nvPr/>
        </p:nvSpPr>
        <p:spPr bwMode="auto">
          <a:xfrm>
            <a:off x="755576" y="0"/>
            <a:ext cx="60121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normalizeH="0" baseline="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Советы родителям</a:t>
            </a:r>
            <a:endParaRPr kumimoji="0" lang="ru-RU" sz="4800" b="1" i="0" u="none" strike="noStrike" normalizeH="0" baseline="0" dirty="0" smtClean="0">
              <a:ln w="18415" cmpd="sng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29025" name="Rectangle 1"/>
          <p:cNvSpPr>
            <a:spLocks noChangeArrowheads="1"/>
          </p:cNvSpPr>
          <p:nvPr/>
        </p:nvSpPr>
        <p:spPr bwMode="auto">
          <a:xfrm>
            <a:off x="251520" y="836712"/>
            <a:ext cx="628409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all" normalizeH="0" baseline="0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Segoe Print" pitchFamily="2" charset="0"/>
                <a:ea typeface="Calibri" pitchFamily="34" charset="0"/>
                <a:cs typeface="Times New Roman" pitchFamily="18" charset="0"/>
              </a:rPr>
              <a:t>Почему учителя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all" normalizeH="0" baseline="0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Segoe Print" pitchFamily="2" charset="0"/>
                <a:ea typeface="Calibri" pitchFamily="34" charset="0"/>
                <a:cs typeface="Times New Roman" pitchFamily="18" charset="0"/>
              </a:rPr>
              <a:t>не ставят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all" normalizeH="0" baseline="0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Segoe Print" pitchFamily="2" charset="0"/>
                <a:ea typeface="Calibri" pitchFamily="34" charset="0"/>
                <a:cs typeface="Times New Roman" pitchFamily="18" charset="0"/>
              </a:rPr>
              <a:t>оценки в 1 классе?</a:t>
            </a:r>
            <a:endParaRPr kumimoji="0" lang="ru-RU" sz="3600" b="1" i="0" u="none" strike="noStrike" cap="all" normalizeH="0" baseline="0" dirty="0" smtClean="0">
              <a:ln w="0"/>
              <a:solidFill>
                <a:srgbClr val="00B0F0"/>
              </a:solidFill>
              <a:effectLst>
                <a:reflection blurRad="12700" stA="50000" endPos="50000" dist="5000" dir="5400000" sy="-100000" rotWithShape="0"/>
              </a:effectLst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179512" y="2276872"/>
            <a:ext cx="896448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В 1 классе обучение действительно </a:t>
            </a:r>
            <a:r>
              <a:rPr kumimoji="0" lang="ru-RU" sz="2400" b="1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безоценочное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Это оправдано тем, что ребенок находится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в самом начале учебного пути.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К концу первого года обучения уже можно судить о той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или иной степени успешности младшего школьника.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В 1 классе основной упор делается на приобретение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навыков учебного труда.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Словесная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или </a:t>
            </a:r>
            <a:r>
              <a:rPr kumimoji="0" lang="ru-RU" sz="24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условно-знаковая оценка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тоже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зачастую присутствует в работе учителя с учеником.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Важно, чтобы она была позитивной.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детки 1кл-шки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23728" y="3212976"/>
            <a:ext cx="4536504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619672" y="1340768"/>
            <a:ext cx="5616624" cy="1800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ctr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5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Интеллектуальная зрелость</a:t>
            </a:r>
          </a:p>
          <a:p>
            <a:pPr marL="342900" lvl="0" indent="-342900" algn="ctr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5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Эмоционально-волевая зрелость</a:t>
            </a:r>
          </a:p>
          <a:p>
            <a:pPr marL="342900" lvl="0" indent="-342900" algn="ctr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5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Социальная зрелость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32656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Критерии  готовности  к школе</a:t>
            </a:r>
            <a:endParaRPr lang="ru-RU" sz="480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детки 1кл-шки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300192" y="260648"/>
            <a:ext cx="2520282" cy="1680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79512" y="0"/>
            <a:ext cx="6155418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egoe Print" pitchFamily="2" charset="0"/>
              </a:rPr>
              <a:t>   </a:t>
            </a:r>
            <a:r>
              <a:rPr lang="ru-RU" sz="3600" b="1" cap="all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egoe Print" pitchFamily="2" charset="0"/>
              </a:rPr>
              <a:t>Интеллектуальная  </a:t>
            </a:r>
          </a:p>
          <a:p>
            <a:pPr algn="ctr"/>
            <a:r>
              <a:rPr lang="ru-RU" sz="3600" b="1" cap="all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egoe Print" pitchFamily="2" charset="0"/>
              </a:rPr>
              <a:t>зрелость</a:t>
            </a:r>
            <a:endParaRPr lang="ru-RU" sz="3600" b="1" cap="all" dirty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Segoe Print" pitchFamily="2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0" y="2060848"/>
            <a:ext cx="8640960" cy="4536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Arial" pitchFamily="34" charset="0"/>
              <a:buNone/>
            </a:pPr>
            <a:r>
              <a:rPr lang="ru-RU" sz="2800" b="1" dirty="0" smtClean="0"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Ребенок к моменту </a:t>
            </a:r>
          </a:p>
          <a:p>
            <a:pPr algn="ctr">
              <a:buFont typeface="Arial" pitchFamily="34" charset="0"/>
              <a:buNone/>
            </a:pPr>
            <a:r>
              <a:rPr lang="ru-RU" sz="2800" b="1" dirty="0" smtClean="0"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поступления в школу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Имеет пространственные и временные представления.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Ведет счет предметов до 10 и </a:t>
            </a: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сравнивает их.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Считает до 10 в прямом и обратном порядке.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Знает и различает геометрические фигуры: круг, треугольник, квадрат.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Способен выполнить задание по инструкции взрослого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3861048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</a:pPr>
            <a:endParaRPr lang="ru-RU" b="1" dirty="0" smtClean="0">
              <a:solidFill>
                <a:srgbClr val="CC00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детки 1кл-шки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300192" y="260648"/>
            <a:ext cx="2520282" cy="1680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374575" y="476672"/>
            <a:ext cx="4360488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egoe Print" pitchFamily="2" charset="0"/>
              </a:rPr>
              <a:t> </a:t>
            </a:r>
            <a:r>
              <a:rPr lang="ru-RU" sz="3600" b="1" cap="all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egoe Print" pitchFamily="2" charset="0"/>
              </a:rPr>
              <a:t>Социальная </a:t>
            </a:r>
          </a:p>
          <a:p>
            <a:pPr algn="ctr"/>
            <a:r>
              <a:rPr lang="ru-RU" sz="3600" b="1" cap="all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egoe Print" pitchFamily="2" charset="0"/>
              </a:rPr>
              <a:t>зрелость</a:t>
            </a:r>
            <a:endParaRPr lang="ru-RU" sz="3600" b="1" cap="all" dirty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Segoe Print" pitchFamily="2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0" y="1988840"/>
            <a:ext cx="8640960" cy="4536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2060848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Умеет общаться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83568" y="2564904"/>
          <a:ext cx="8064896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403244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Со сверстниками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может обратиться с просьбой,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принимает помощь</a:t>
                      </a:r>
                    </a:p>
                    <a:p>
                      <a:endParaRPr lang="ru-RU" sz="2800" dirty="0" smtClean="0">
                        <a:latin typeface="Comic Sans MS" pitchFamily="66" charset="0"/>
                      </a:endParaRPr>
                    </a:p>
                    <a:p>
                      <a:endParaRPr lang="ru-RU" sz="2800" dirty="0"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Со взрослыми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чувствует дистанцию,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обращается по имени отчеству,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выдерживает паузу, если взрослые заняты.</a:t>
                      </a:r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детки 1кл-шки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300192" y="260648"/>
            <a:ext cx="2520282" cy="1680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-42480" y="188640"/>
            <a:ext cx="7056740" cy="175432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egoe Print" pitchFamily="2" charset="0"/>
              </a:rPr>
              <a:t> </a:t>
            </a:r>
            <a:r>
              <a:rPr lang="ru-RU" sz="3600" b="1" cap="all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egoe Print" pitchFamily="2" charset="0"/>
              </a:rPr>
              <a:t>Для ее развития, </a:t>
            </a:r>
          </a:p>
          <a:p>
            <a:pPr algn="ctr"/>
            <a:r>
              <a:rPr lang="ru-RU" sz="3600" b="1" cap="all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egoe Print" pitchFamily="2" charset="0"/>
              </a:rPr>
              <a:t>на этапе </a:t>
            </a:r>
          </a:p>
          <a:p>
            <a:pPr algn="ctr"/>
            <a:r>
              <a:rPr lang="ru-RU" sz="3600" b="1" cap="all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egoe Print" pitchFamily="2" charset="0"/>
              </a:rPr>
              <a:t>подготовки к школе</a:t>
            </a:r>
            <a:endParaRPr lang="ru-RU" sz="3600" b="1" cap="all" dirty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Segoe Print" pitchFamily="2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0" y="2060848"/>
            <a:ext cx="8640960" cy="4536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Создавайте условия для общения ребенка со сверстниками, взрослыми, в случае затруднений – Вы сможете вовремя помочь ему, подсказать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3861048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</a:pPr>
            <a:endParaRPr lang="ru-RU" b="1" dirty="0" smtClean="0">
              <a:solidFill>
                <a:srgbClr val="CC00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детки 1кл-шки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300192" y="260648"/>
            <a:ext cx="2520282" cy="1680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67544" y="332656"/>
            <a:ext cx="5711820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egoe Print" pitchFamily="2" charset="0"/>
              </a:rPr>
              <a:t> </a:t>
            </a:r>
            <a:r>
              <a:rPr lang="ru-RU" sz="3600" b="1" cap="all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egoe Print" pitchFamily="2" charset="0"/>
              </a:rPr>
              <a:t>Эмоционально-</a:t>
            </a:r>
          </a:p>
          <a:p>
            <a:pPr algn="ctr"/>
            <a:r>
              <a:rPr lang="ru-RU" sz="3600" b="1" cap="all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egoe Print" pitchFamily="2" charset="0"/>
              </a:rPr>
              <a:t>волевая зрелость</a:t>
            </a:r>
            <a:endParaRPr lang="ru-RU" sz="3600" b="1" cap="all" dirty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Segoe Print" pitchFamily="2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0" y="1988840"/>
            <a:ext cx="8640960" cy="4536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ctr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Формирования произвольности</a:t>
            </a:r>
          </a:p>
          <a:p>
            <a:pPr marL="342900" lvl="0" indent="-342900" algn="ctr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Контроль над эмоциями</a:t>
            </a:r>
          </a:p>
          <a:p>
            <a:pPr marL="342900" lvl="0" indent="-342900" algn="ctr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Умение подождать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3789040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</a:pPr>
            <a:endParaRPr lang="ru-RU" b="1" dirty="0" smtClean="0">
              <a:solidFill>
                <a:srgbClr val="CC00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детки 1кл-шки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300192" y="260648"/>
            <a:ext cx="2520282" cy="1680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012565" y="332656"/>
            <a:ext cx="4621778" cy="175432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egoe Print" pitchFamily="2" charset="0"/>
              </a:rPr>
              <a:t> </a:t>
            </a:r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Принцип </a:t>
            </a:r>
          </a:p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формирования </a:t>
            </a:r>
          </a:p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  произвольности </a:t>
            </a:r>
            <a:endParaRPr lang="ru-RU" sz="3600" b="1" cap="all" dirty="0" smtClean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Segoe Print" pitchFamily="2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0" y="1988840"/>
            <a:ext cx="8640960" cy="4536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надо помочь ребёнку довести начатое дело до конца, поддерживать его морально и эмоционально.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 первом этапе рекомендуется выполнять задания вместе с ребёнком.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Второй этап предполагает частичную помощь, наводящие вопросы, одобрение. 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 третьем этапе ребёнок уже сам выполняет задания и получает от этого удовольствие.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3861048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</a:pPr>
            <a:endParaRPr lang="ru-RU" b="1" dirty="0" smtClean="0">
              <a:solidFill>
                <a:srgbClr val="CC00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детки 1кл-шки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300192" y="260648"/>
            <a:ext cx="2520282" cy="1680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349728" y="188640"/>
            <a:ext cx="4272323" cy="175432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egoe Print" pitchFamily="2" charset="0"/>
              </a:rPr>
              <a:t> </a:t>
            </a:r>
            <a:r>
              <a:rPr lang="ru-RU" sz="3600" b="1" cap="all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egoe Print" pitchFamily="2" charset="0"/>
              </a:rPr>
              <a:t>на этапе </a:t>
            </a:r>
          </a:p>
          <a:p>
            <a:pPr algn="ctr"/>
            <a:r>
              <a:rPr lang="ru-RU" sz="3600" b="1" cap="all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egoe Print" pitchFamily="2" charset="0"/>
              </a:rPr>
              <a:t>подготовки </a:t>
            </a:r>
          </a:p>
          <a:p>
            <a:pPr algn="ctr"/>
            <a:r>
              <a:rPr lang="ru-RU" sz="3600" b="1" cap="all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egoe Print" pitchFamily="2" charset="0"/>
              </a:rPr>
              <a:t>к школе</a:t>
            </a:r>
            <a:endParaRPr lang="ru-RU" sz="3600" b="1" cap="all" dirty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Segoe Print" pitchFamily="2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0" y="1916832"/>
            <a:ext cx="8640960" cy="4536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Arial" pitchFamily="34" charset="0"/>
              <a:buNone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семье  у всех есть обязанности, которые соблюдаются независимо от обстоятельств, пусть и ребенок будет полноправным членом семьи.</a:t>
            </a:r>
          </a:p>
          <a:p>
            <a:pPr algn="ctr">
              <a:buFont typeface="Arial" pitchFamily="34" charset="0"/>
              <a:buNone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Измените свое отношение к позиции ребенка в семье – у него должны быть не только права, но и обязанности- это способствует развитию произвольности и ответственности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3861048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</a:pPr>
            <a:endParaRPr lang="ru-RU" b="1" dirty="0" smtClean="0">
              <a:solidFill>
                <a:srgbClr val="CC00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атрибуты России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9512" y="188640"/>
            <a:ext cx="6203936" cy="4379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7522" name="Picture 2" descr="https://dnevnikru.blob.core.windows.net/files/19403ef65b924f4db6c1d8ab34a26454.m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7584" y="3682448"/>
            <a:ext cx="4536504" cy="3175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севастоп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580112" y="1052736"/>
            <a:ext cx="3341948" cy="5129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детки 1кл-шки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300192" y="260648"/>
            <a:ext cx="2520282" cy="1680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349728" y="188640"/>
            <a:ext cx="4272323" cy="175432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egoe Print" pitchFamily="2" charset="0"/>
              </a:rPr>
              <a:t> </a:t>
            </a:r>
            <a:r>
              <a:rPr lang="ru-RU" sz="3600" b="1" cap="all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egoe Print" pitchFamily="2" charset="0"/>
              </a:rPr>
              <a:t>на этапе </a:t>
            </a:r>
          </a:p>
          <a:p>
            <a:pPr algn="ctr"/>
            <a:r>
              <a:rPr lang="ru-RU" sz="3600" b="1" cap="all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egoe Print" pitchFamily="2" charset="0"/>
              </a:rPr>
              <a:t>подготовки </a:t>
            </a:r>
          </a:p>
          <a:p>
            <a:pPr algn="ctr"/>
            <a:r>
              <a:rPr lang="ru-RU" sz="3600" b="1" cap="all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egoe Print" pitchFamily="2" charset="0"/>
              </a:rPr>
              <a:t>к школе</a:t>
            </a:r>
            <a:endParaRPr lang="ru-RU" sz="3600" b="1" cap="all" dirty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Segoe Print" pitchFamily="2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0" y="1916832"/>
            <a:ext cx="8640960" cy="4536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Arial" pitchFamily="34" charset="0"/>
              <a:buNone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Успешное обучение невозможно без ЖЕЛАНИЯ, помогите своему ребенку ЗАХОТЕТЬ УЧИТЬСЯ</a:t>
            </a:r>
          </a:p>
          <a:p>
            <a:pPr algn="ctr">
              <a:buFont typeface="Arial" pitchFamily="34" charset="0"/>
              <a:buNone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Поддержите в ребенке стремление быть школьником: позвольте ему участвовать в подготовке к учебному году – пусть он сам выберет для себя карандаши, ручки, портфель.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3861048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</a:pPr>
            <a:endParaRPr lang="ru-RU" b="1" dirty="0" smtClean="0">
              <a:solidFill>
                <a:srgbClr val="CC00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детки 1кл-шки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300192" y="260648"/>
            <a:ext cx="2520282" cy="1680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349728" y="188640"/>
            <a:ext cx="4272323" cy="175432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egoe Print" pitchFamily="2" charset="0"/>
              </a:rPr>
              <a:t> </a:t>
            </a:r>
            <a:r>
              <a:rPr lang="ru-RU" sz="3600" b="1" cap="all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egoe Print" pitchFamily="2" charset="0"/>
              </a:rPr>
              <a:t>на этапе </a:t>
            </a:r>
          </a:p>
          <a:p>
            <a:pPr algn="ctr"/>
            <a:r>
              <a:rPr lang="ru-RU" sz="3600" b="1" cap="all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egoe Print" pitchFamily="2" charset="0"/>
              </a:rPr>
              <a:t>подготовки </a:t>
            </a:r>
          </a:p>
          <a:p>
            <a:pPr algn="ctr"/>
            <a:r>
              <a:rPr lang="ru-RU" sz="3600" b="1" cap="all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egoe Print" pitchFamily="2" charset="0"/>
              </a:rPr>
              <a:t>к школе</a:t>
            </a:r>
            <a:endParaRPr lang="ru-RU" sz="3600" b="1" cap="all" dirty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Segoe Print" pitchFamily="2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528" y="1916832"/>
            <a:ext cx="8568952" cy="4536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Arial" pitchFamily="34" charset="0"/>
              <a:buNone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Избегайте чрезмерных требований</a:t>
            </a:r>
          </a:p>
          <a:p>
            <a:pPr algn="ctr">
              <a:buFont typeface="Arial" pitchFamily="34" charset="0"/>
              <a:buNone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Предоставляйте  </a:t>
            </a:r>
          </a:p>
          <a:p>
            <a:pPr algn="ctr">
              <a:buFont typeface="Arial" pitchFamily="34" charset="0"/>
              <a:buNone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право на ошибку.</a:t>
            </a:r>
          </a:p>
          <a:p>
            <a:pPr algn="ctr">
              <a:buFont typeface="Arial" pitchFamily="34" charset="0"/>
              <a:buNone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 думайте за ребёнка.</a:t>
            </a:r>
          </a:p>
          <a:p>
            <a:pPr algn="ctr">
              <a:buFont typeface="Arial" pitchFamily="34" charset="0"/>
              <a:buNone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Устраивайте ребенку маленькие праздники.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3861048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</a:pPr>
            <a:endParaRPr lang="ru-RU" b="1" dirty="0" smtClean="0">
              <a:solidFill>
                <a:srgbClr val="CC00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детки 1кл-шки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300192" y="260648"/>
            <a:ext cx="2520282" cy="1680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349728" y="188640"/>
            <a:ext cx="4272323" cy="175432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egoe Print" pitchFamily="2" charset="0"/>
              </a:rPr>
              <a:t> </a:t>
            </a:r>
            <a:r>
              <a:rPr lang="ru-RU" sz="3600" b="1" cap="all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egoe Print" pitchFamily="2" charset="0"/>
              </a:rPr>
              <a:t>на этапе </a:t>
            </a:r>
          </a:p>
          <a:p>
            <a:pPr algn="ctr"/>
            <a:r>
              <a:rPr lang="ru-RU" sz="3600" b="1" cap="all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egoe Print" pitchFamily="2" charset="0"/>
              </a:rPr>
              <a:t>подготовки </a:t>
            </a:r>
          </a:p>
          <a:p>
            <a:pPr algn="ctr"/>
            <a:r>
              <a:rPr lang="ru-RU" sz="3600" b="1" cap="all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egoe Print" pitchFamily="2" charset="0"/>
              </a:rPr>
              <a:t>к школе</a:t>
            </a:r>
            <a:endParaRPr lang="ru-RU" sz="3600" b="1" cap="all" dirty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Segoe Print" pitchFamily="2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0" y="2060848"/>
            <a:ext cx="8640960" cy="41044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Arial" pitchFamily="34" charset="0"/>
              <a:buNone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Чтобы обучение в школе было возможным и успешным,</a:t>
            </a:r>
          </a:p>
          <a:p>
            <a:pPr algn="ctr">
              <a:buFont typeface="Arial" pitchFamily="34" charset="0"/>
              <a:buNone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необходимо, чтобы ребенок был здоров и физически подготовлен к учебным нагрузкам.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3861048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</a:pPr>
            <a:endParaRPr lang="ru-RU" b="1" dirty="0" smtClean="0">
              <a:solidFill>
                <a:srgbClr val="CC00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детки 1кл-шки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300192" y="260648"/>
            <a:ext cx="2520282" cy="1680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349728" y="188640"/>
            <a:ext cx="4272323" cy="175432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egoe Print" pitchFamily="2" charset="0"/>
              </a:rPr>
              <a:t> </a:t>
            </a:r>
            <a:r>
              <a:rPr lang="ru-RU" sz="3600" b="1" cap="all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egoe Print" pitchFamily="2" charset="0"/>
              </a:rPr>
              <a:t>на этапе </a:t>
            </a:r>
          </a:p>
          <a:p>
            <a:pPr algn="ctr"/>
            <a:r>
              <a:rPr lang="ru-RU" sz="3600" b="1" cap="all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egoe Print" pitchFamily="2" charset="0"/>
              </a:rPr>
              <a:t>подготовки </a:t>
            </a:r>
          </a:p>
          <a:p>
            <a:pPr algn="ctr"/>
            <a:r>
              <a:rPr lang="ru-RU" sz="3600" b="1" cap="all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egoe Print" pitchFamily="2" charset="0"/>
              </a:rPr>
              <a:t>к школе</a:t>
            </a:r>
            <a:endParaRPr lang="ru-RU" sz="3600" b="1" cap="all" dirty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Segoe Print" pitchFamily="2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0" y="1916832"/>
            <a:ext cx="8640960" cy="4536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Если ваш ребенок имеет выраженные особенности характера (впечатлителен, стеснителен, обидчив, замкнут), поговорите об этом с учителем заранее.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3861048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</a:pPr>
            <a:endParaRPr lang="ru-RU" b="1" dirty="0" smtClean="0">
              <a:solidFill>
                <a:srgbClr val="CC00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323528" y="2996952"/>
            <a:ext cx="8568952" cy="32403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Учение — это нелегкий и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ответственный труд.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Поступление в школу существенно меняет жизнь ребенка, но не должно лишать ее многообразия, радости, игры.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 ребенка должно оставаться достаточно времени для игровых занятий.</a:t>
            </a:r>
          </a:p>
        </p:txBody>
      </p:sp>
      <p:pic>
        <p:nvPicPr>
          <p:cNvPr id="7" name="Рисунок 6" descr="детки 1кл-шки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300192" y="260648"/>
            <a:ext cx="2520282" cy="1680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12158" y="188640"/>
            <a:ext cx="5947462" cy="286232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egoe Print" pitchFamily="2" charset="0"/>
              </a:rPr>
              <a:t> </a:t>
            </a:r>
            <a:r>
              <a:rPr lang="ru-RU" sz="3600" b="1" cap="all" dirty="0" smtClean="0">
                <a:ln>
                  <a:solidFill>
                    <a:srgbClr val="C00000"/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Период адаптации </a:t>
            </a:r>
          </a:p>
          <a:p>
            <a:pPr algn="ctr"/>
            <a:r>
              <a:rPr lang="ru-RU" sz="3600" b="1" cap="all" dirty="0" smtClean="0">
                <a:ln>
                  <a:solidFill>
                    <a:srgbClr val="C00000"/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ребенка к школе  </a:t>
            </a:r>
          </a:p>
          <a:p>
            <a:pPr algn="ctr"/>
            <a:r>
              <a:rPr lang="ru-RU" sz="3600" b="1" cap="all" dirty="0" smtClean="0">
                <a:ln>
                  <a:solidFill>
                    <a:srgbClr val="C00000"/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только начинается </a:t>
            </a:r>
          </a:p>
          <a:p>
            <a:pPr algn="ctr"/>
            <a:r>
              <a:rPr lang="ru-RU" sz="3600" b="1" cap="all" dirty="0" smtClean="0">
                <a:ln>
                  <a:solidFill>
                    <a:srgbClr val="C00000"/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с прихода в школу, </a:t>
            </a:r>
          </a:p>
          <a:p>
            <a:pPr algn="ctr"/>
            <a:r>
              <a:rPr lang="ru-RU" sz="3600" b="1" cap="all" dirty="0" smtClean="0">
                <a:ln>
                  <a:solidFill>
                    <a:srgbClr val="C00000"/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1 сентября</a:t>
            </a:r>
            <a:endParaRPr lang="ru-RU" sz="3600" b="1" cap="all" dirty="0">
              <a:ln>
                <a:solidFill>
                  <a:srgbClr val="C00000"/>
                </a:solidFill>
              </a:ln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3861048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</a:pPr>
            <a:endParaRPr lang="ru-RU" b="1" dirty="0" smtClean="0">
              <a:solidFill>
                <a:srgbClr val="CC00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детки в радуге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7" name="Полилиния 6"/>
          <p:cNvSpPr/>
          <p:nvPr/>
        </p:nvSpPr>
        <p:spPr>
          <a:xfrm>
            <a:off x="179512" y="188640"/>
            <a:ext cx="6876256" cy="2062103"/>
          </a:xfrm>
          <a:custGeom>
            <a:avLst/>
            <a:gdLst>
              <a:gd name="connsiteX0" fmla="*/ 0 w 6876256"/>
              <a:gd name="connsiteY0" fmla="*/ 0 h 646331"/>
              <a:gd name="connsiteX1" fmla="*/ 6876256 w 6876256"/>
              <a:gd name="connsiteY1" fmla="*/ 0 h 646331"/>
              <a:gd name="connsiteX2" fmla="*/ 6876256 w 6876256"/>
              <a:gd name="connsiteY2" fmla="*/ 646331 h 646331"/>
              <a:gd name="connsiteX3" fmla="*/ 0 w 6876256"/>
              <a:gd name="connsiteY3" fmla="*/ 646331 h 646331"/>
              <a:gd name="connsiteX4" fmla="*/ 0 w 6876256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76256" h="646331">
                <a:moveTo>
                  <a:pt x="0" y="0"/>
                </a:moveTo>
                <a:lnTo>
                  <a:pt x="6876256" y="0"/>
                </a:lnTo>
                <a:lnTo>
                  <a:pt x="6876256" y="646331"/>
                </a:lnTo>
                <a:lnTo>
                  <a:pt x="0" y="646331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Презентация </a:t>
            </a:r>
          </a:p>
          <a:p>
            <a:r>
              <a:rPr lang="ru-RU" sz="3200" b="1" dirty="0" smtClean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учителя СОШ №61 </a:t>
            </a:r>
          </a:p>
          <a:p>
            <a:r>
              <a:rPr lang="ru-RU" sz="3200" b="1" dirty="0" smtClean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г. Севастополя</a:t>
            </a:r>
          </a:p>
          <a:p>
            <a:r>
              <a:rPr lang="ru-RU" sz="3200" b="1" dirty="0" smtClean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Романчук  Валентины Ивановны</a:t>
            </a:r>
            <a:endParaRPr lang="ru-RU" sz="3200" b="1" dirty="0">
              <a:solidFill>
                <a:schemeClr val="accent6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5085184"/>
            <a:ext cx="79655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Использованные   ресурсы: </a:t>
            </a:r>
          </a:p>
          <a:p>
            <a:r>
              <a:rPr lang="en-GB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http://go.mail.ru/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картинки про школу;</a:t>
            </a:r>
          </a:p>
          <a:p>
            <a:r>
              <a:rPr lang="en-GB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http://go.mail.ru/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родительское собрание скоро в школу</a:t>
            </a:r>
          </a:p>
          <a:p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P311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9512" y="692696"/>
            <a:ext cx="8651875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P311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56176" y="2348880"/>
            <a:ext cx="2767011" cy="4221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P305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5536" y="332656"/>
            <a:ext cx="8495607" cy="50790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5301208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нашей школе в настоящее время обучается 12 начальных классов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P307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3528" y="404664"/>
            <a:ext cx="8480861" cy="6249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P310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520" y="980728"/>
            <a:ext cx="8649879" cy="5498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899592" y="332656"/>
            <a:ext cx="7778091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dirty="0" smtClean="0">
                <a:ln w="5080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Начало занятий – 8ч 15 мин.</a:t>
            </a:r>
            <a:endParaRPr lang="ru-RU" sz="4000" b="1" dirty="0">
              <a:ln w="5080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P307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3528" y="1124744"/>
            <a:ext cx="7884368" cy="5236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P307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403648" y="260648"/>
            <a:ext cx="7389333" cy="5460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39552" y="476672"/>
            <a:ext cx="2486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СПАЛЬНЯ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Диаграмма 3" descr="IMGP3085.JPG"/>
          <p:cNvPicPr>
            <a:picLocks noGrp="1" noChangeAspect="1"/>
          </p:cNvPicPr>
          <p:nvPr>
            <p:ph type="chart" sz="quarter" idx="10"/>
          </p:nvPr>
        </p:nvPicPr>
        <p:blipFill>
          <a:blip r:embed="rId2" cstate="screen"/>
          <a:stretch>
            <a:fillRect/>
          </a:stretch>
        </p:blipFill>
        <p:spPr>
          <a:xfrm>
            <a:off x="3635896" y="260648"/>
            <a:ext cx="5228475" cy="4143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IMGP308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1520" y="980728"/>
            <a:ext cx="8400348" cy="553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67544" y="332656"/>
            <a:ext cx="44438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Игровая комната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784</TotalTime>
  <Words>1118</Words>
  <Application>Microsoft Office PowerPoint</Application>
  <PresentationFormat>Экран (4:3)</PresentationFormat>
  <Paragraphs>229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Ивана Романова</dc:creator>
  <cp:lastModifiedBy>User</cp:lastModifiedBy>
  <cp:revision>93</cp:revision>
  <dcterms:created xsi:type="dcterms:W3CDTF">2015-04-03T15:42:31Z</dcterms:created>
  <dcterms:modified xsi:type="dcterms:W3CDTF">2015-04-26T16:51:28Z</dcterms:modified>
</cp:coreProperties>
</file>