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E7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2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9E34-41CD-487A-9E37-F571393F721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4585-988E-4C06-B35A-342D87A14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4585-988E-4C06-B35A-342D87A14D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3CB9-791D-46FF-AED8-747BAF983C13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68E8-198C-4952-81FD-941E2267E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&#1087;&#1080;&#1089;&#1100;&#1084;&#1077;&#1085;&#1085;&#1072;&#1103;%20&#1095;&#1072;&#1089;&#1090;&#1100;%20&#1087;&#1086;&#1089;&#1083;&#1072;&#1085;&#1080;&#1077;%20&#1088;&#1086;&#1089;&#1089;&#1080;&#1081;&#1089;&#1082;&#1080;&#1084;%20&#1089;&#1091;&#1088;&#1076;&#1083;&#1080;&#1084;&#1087;&#1080;&#1081;&#1094;&#1072;&#1084;.docx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55;&#1086;&#1089;&#1083;&#1072;&#1085;&#1080;&#1077;%20&#1088;&#1086;&#1089;&#1089;&#1080;&#1081;&#1089;&#1082;&#1080;&#1084;%20&#1089;&#1091;&#1088;&#1076;&#1083;&#1080;&#1084;&#1087;&#1080;&#1081;&#1094;&#1072;&#1084;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chemeClr val="bg1"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 марта фото\видео сурд проект\сурдинф\сурд\4f95601a67c9b65d372d02e515ebdf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4349228" cy="288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60649"/>
            <a:ext cx="7558608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Послание российским </a:t>
            </a:r>
            <a:r>
              <a:rPr kumimoji="0" lang="ru-RU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сурдлимпийцам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3140968"/>
            <a:ext cx="3744416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Коллективный проект выполнили учащиеся 8 класса МОБУ «СОШ с. Сальское»: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Барбакарь Ксения,  Аношин Виталий,  Ткаченко Ксения, Емельянова Светлана, Пасенкова Наталья,  Кузнецова Маргарита, Сотникова Алина.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Руководители проекта: 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Терёхина В. Н., учитель русского языка и литературы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Фролова М. В., учитель информатики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Реализация проекта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Изготовление проектного продукта. Часть 2.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348880"/>
            <a:ext cx="331236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marL="6350" indent="-6350" algn="ctr">
              <a:buAutoNum type="arabicPeriod"/>
            </a:pPr>
            <a:r>
              <a:rPr lang="ru-RU" sz="3200" dirty="0" smtClean="0"/>
              <a:t>Просмотр и отбор видео материалов, составление сценария.</a:t>
            </a:r>
          </a:p>
          <a:p>
            <a:pPr algn="ctr"/>
            <a:endParaRPr lang="ru-RU" sz="3200" dirty="0"/>
          </a:p>
        </p:txBody>
      </p:sp>
      <p:pic>
        <p:nvPicPr>
          <p:cNvPr id="3074" name="Picture 2" descr="F:\1 марта фото\видео сурд проект\сурдинф\сурд\IMG_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5040560" cy="37804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2348880"/>
            <a:ext cx="331236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2. Знакомство с технологией создания видеофильма в программе </a:t>
            </a:r>
            <a:r>
              <a:rPr lang="en-US" sz="3200" dirty="0" smtClean="0"/>
              <a:t>Windows Movie Maker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075" name="Picture 3" descr="F:\1 марта фото\видео сурд проект\сурдинф\сурд\IMG_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5112568" cy="38344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3528" y="2060848"/>
            <a:ext cx="345638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Создаем видеоролик в </a:t>
            </a:r>
            <a:r>
              <a:rPr lang="en-US" sz="3200" dirty="0" smtClean="0"/>
              <a:t>Windows Movie Maker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4. Размещаем на http://www.youtube.com/ </a:t>
            </a:r>
          </a:p>
          <a:p>
            <a:r>
              <a:rPr lang="ru-RU" sz="3200" dirty="0" smtClean="0"/>
              <a:t>и на школьном сайте.</a:t>
            </a:r>
            <a:endParaRPr lang="ru-RU" dirty="0"/>
          </a:p>
        </p:txBody>
      </p:sp>
      <p:pic>
        <p:nvPicPr>
          <p:cNvPr id="3076" name="Picture 4" descr="F:\1 марта фото\видео сурд проект\сурдинф\сурд\P105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20888"/>
            <a:ext cx="5308638" cy="354082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3528" y="1988840"/>
            <a:ext cx="338437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5. Оформляем </a:t>
            </a:r>
            <a:r>
              <a:rPr lang="ru-RU" sz="3200" dirty="0" smtClean="0">
                <a:hlinkClick r:id="rId5" action="ppaction://hlinkfile"/>
              </a:rPr>
              <a:t>письменную часть </a:t>
            </a:r>
            <a:r>
              <a:rPr lang="ru-RU" sz="3200" dirty="0" smtClean="0"/>
              <a:t>проекта по шаблону, данному учителем.</a:t>
            </a:r>
          </a:p>
          <a:p>
            <a:pPr algn="ctr"/>
            <a:endParaRPr lang="ru-RU" sz="3200" dirty="0"/>
          </a:p>
        </p:txBody>
      </p:sp>
      <p:pic>
        <p:nvPicPr>
          <p:cNvPr id="3078" name="Picture 6" descr="F:\1 марта фото\видео сурд проект\сурдинф\сурд\IMG_2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348880"/>
            <a:ext cx="5260842" cy="394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Видеоролик «Послание российским </a:t>
            </a:r>
            <a:r>
              <a:rPr lang="ru-RU" dirty="0" err="1" smtClean="0"/>
              <a:t>сурдлимпийцам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8" name="Picture 4" descr="Pipeline - Videos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4084712" cy="408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dirty="0" smtClean="0"/>
              <a:t>Выполняя проектный продукт, мы:</a:t>
            </a:r>
          </a:p>
          <a:p>
            <a:pPr lvl="0"/>
            <a:r>
              <a:rPr lang="ru-RU" sz="3800" dirty="0" smtClean="0"/>
              <a:t>познакомились с жестами - невербальными средствами общения, а также с языком жестов глухих, </a:t>
            </a:r>
          </a:p>
          <a:p>
            <a:pPr lvl="0"/>
            <a:r>
              <a:rPr lang="ru-RU" sz="3800" dirty="0" smtClean="0"/>
              <a:t>изучили русский </a:t>
            </a:r>
            <a:r>
              <a:rPr lang="ru-RU" sz="3800" dirty="0" err="1" smtClean="0"/>
              <a:t>дактильный</a:t>
            </a:r>
            <a:r>
              <a:rPr lang="ru-RU" sz="3800" dirty="0" smtClean="0"/>
              <a:t> алфавит,</a:t>
            </a:r>
          </a:p>
          <a:p>
            <a:pPr lvl="0"/>
            <a:r>
              <a:rPr lang="ru-RU" sz="3800" dirty="0" smtClean="0"/>
              <a:t>получили опыт общения друг с другом на жестовом языке глухих,</a:t>
            </a:r>
          </a:p>
          <a:p>
            <a:pPr lvl="0"/>
            <a:r>
              <a:rPr lang="ru-RU" sz="3800" dirty="0" smtClean="0"/>
              <a:t>разрекламировали этот вид общения среди учеников нашей школы, заинтересовали других предстоящими </a:t>
            </a:r>
            <a:r>
              <a:rPr lang="ru-RU" sz="3800" dirty="0" err="1" smtClean="0"/>
              <a:t>Сурдлимпийскими</a:t>
            </a:r>
            <a:r>
              <a:rPr lang="ru-RU" sz="3800" dirty="0" smtClean="0"/>
              <a:t> играми в </a:t>
            </a:r>
            <a:r>
              <a:rPr lang="ru-RU" sz="3800" dirty="0" err="1" smtClean="0"/>
              <a:t>Югре</a:t>
            </a:r>
            <a:r>
              <a:rPr lang="ru-RU" sz="3800" dirty="0" smtClean="0"/>
              <a:t>,</a:t>
            </a:r>
          </a:p>
          <a:p>
            <a:pPr lvl="0"/>
            <a:r>
              <a:rPr lang="ru-RU" sz="3800" dirty="0" smtClean="0"/>
              <a:t>научились писать текст послания и переводить его на язык жестов,</a:t>
            </a:r>
          </a:p>
          <a:p>
            <a:pPr lvl="0"/>
            <a:r>
              <a:rPr lang="ru-RU" sz="3800" dirty="0" smtClean="0"/>
              <a:t>научились писать сценарий,</a:t>
            </a:r>
          </a:p>
          <a:p>
            <a:pPr lvl="0"/>
            <a:r>
              <a:rPr lang="ru-RU" sz="3800" dirty="0" smtClean="0"/>
              <a:t>научились создавать видеоролик в программе </a:t>
            </a:r>
            <a:r>
              <a:rPr lang="en-US" sz="3800" dirty="0" smtClean="0"/>
              <a:t>Windows Movie Maker</a:t>
            </a:r>
            <a:r>
              <a:rPr lang="ru-RU" sz="3800" dirty="0" smtClean="0"/>
              <a:t> и размещать на http://www.youtube.com/.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280920" cy="5078313"/>
          </a:xfrm>
          <a:prstGeom prst="rect">
            <a:avLst/>
          </a:prstGeom>
          <a:solidFill>
            <a:srgbClr val="FFEBFF"/>
          </a:solidFill>
        </p:spPr>
        <p:txBody>
          <a:bodyPr wrap="square" rtlCol="0">
            <a:spAutoFit/>
          </a:bodyPr>
          <a:lstStyle/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Цель проекта достигнута!</a:t>
            </a:r>
          </a:p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endParaRPr lang="ru-RU" sz="5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772816"/>
            <a:ext cx="720080" cy="1008112"/>
          </a:xfrm>
          <a:prstGeom prst="down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F:\1 марта фото\видео сурд проект\сурдинф\сурд\Logo_Deafly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49080"/>
            <a:ext cx="2239963" cy="224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Впечатления от работы с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7649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Нам очень понравилось работать над темой проекта. Наш видеоролик уже имеет несколько просмотров и хороших комментариев. </a:t>
            </a:r>
          </a:p>
          <a:p>
            <a:r>
              <a:rPr lang="ru-RU" dirty="0" smtClean="0"/>
              <a:t>Нам удалось заинтересовать языком жестов глухих многих наших знакомых, учителей, родителей. </a:t>
            </a:r>
          </a:p>
          <a:p>
            <a:r>
              <a:rPr lang="ru-RU" dirty="0" smtClean="0"/>
              <a:t>Письмо со ссылкой на наш видеоролик мы отправили на электронный адрес оргкомитета Сурдлимпиады-2015. </a:t>
            </a:r>
          </a:p>
          <a:p>
            <a:endParaRPr lang="ru-RU" dirty="0"/>
          </a:p>
        </p:txBody>
      </p:sp>
      <p:pic>
        <p:nvPicPr>
          <p:cNvPr id="29698" name="Picture 2" descr="Хорошее настроение зависит от графика работы"/>
          <p:cNvPicPr>
            <a:picLocks noChangeAspect="1" noChangeArrowheads="1"/>
          </p:cNvPicPr>
          <p:nvPr/>
        </p:nvPicPr>
        <p:blipFill>
          <a:blip r:embed="rId3" cstate="print"/>
          <a:srcRect l="32400"/>
          <a:stretch>
            <a:fillRect/>
          </a:stretch>
        </p:blipFill>
        <p:spPr bwMode="auto">
          <a:xfrm>
            <a:off x="6528438" y="4365104"/>
            <a:ext cx="2190781" cy="2138915"/>
          </a:xfrm>
          <a:prstGeom prst="rect">
            <a:avLst/>
          </a:prstGeom>
          <a:noFill/>
        </p:spPr>
      </p:pic>
      <p:pic>
        <p:nvPicPr>
          <p:cNvPr id="29700" name="Picture 4" descr="Clipart Guide - Gesture Clipart, Clip Art Illustrations, Images, Graphics and Gesture Pic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383000" cy="2162572"/>
          </a:xfrm>
          <a:prstGeom prst="rect">
            <a:avLst/>
          </a:prstGeom>
          <a:noFill/>
        </p:spPr>
      </p:pic>
      <p:pic>
        <p:nvPicPr>
          <p:cNvPr id="29702" name="Picture 6" descr="ЖЕСТЫ КОТОРЫЕ НЕ СТОИТ ПОКАЗЫВАТЬ В РАЗНЫХ СТРАНАХ &quot; ok.ya1.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365104"/>
            <a:ext cx="2978696" cy="223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пожелания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85000" lnSpcReduction="10000"/>
          </a:bodyPr>
          <a:lstStyle/>
          <a:p>
            <a:pPr marL="4763" indent="-4763" algn="ctr">
              <a:buNone/>
            </a:pPr>
            <a:r>
              <a:rPr lang="ru-RU" dirty="0" smtClean="0"/>
              <a:t>Изучайте жестовый язык вместе с нами!</a:t>
            </a:r>
          </a:p>
          <a:p>
            <a:pPr marL="4763" indent="-4763" algn="ctr">
              <a:buNone/>
            </a:pPr>
            <a:r>
              <a:rPr lang="ru-RU" dirty="0" smtClean="0"/>
              <a:t> </a:t>
            </a:r>
          </a:p>
          <a:p>
            <a:pPr marL="4763" indent="-4763" algn="ctr">
              <a:buNone/>
            </a:pPr>
            <a:r>
              <a:rPr lang="ru-RU" dirty="0" smtClean="0"/>
              <a:t>Смотрите </a:t>
            </a:r>
            <a:r>
              <a:rPr lang="ru-RU" dirty="0" err="1" smtClean="0"/>
              <a:t>Сурдлимпийские</a:t>
            </a:r>
            <a:r>
              <a:rPr lang="ru-RU" dirty="0" smtClean="0"/>
              <a:t> игры в </a:t>
            </a:r>
            <a:r>
              <a:rPr lang="ru-RU" dirty="0" err="1" smtClean="0"/>
              <a:t>Югре</a:t>
            </a:r>
            <a:r>
              <a:rPr lang="ru-RU" dirty="0" smtClean="0"/>
              <a:t> вместе с нами!</a:t>
            </a:r>
          </a:p>
          <a:p>
            <a:pPr marL="4763" indent="-4763" algn="ctr">
              <a:buNone/>
            </a:pPr>
            <a:r>
              <a:rPr lang="ru-RU" dirty="0" smtClean="0"/>
              <a:t> </a:t>
            </a:r>
          </a:p>
          <a:p>
            <a:pPr marL="4763" indent="-4763" algn="ctr">
              <a:buNone/>
            </a:pPr>
            <a:r>
              <a:rPr lang="ru-RU" dirty="0" smtClean="0"/>
              <a:t>Болейте за российских </a:t>
            </a:r>
            <a:r>
              <a:rPr lang="ru-RU" dirty="0" err="1" smtClean="0"/>
              <a:t>сурдлимпийцев</a:t>
            </a:r>
            <a:r>
              <a:rPr lang="ru-RU" dirty="0" smtClean="0"/>
              <a:t> вместе с нами!</a:t>
            </a:r>
          </a:p>
          <a:p>
            <a:endParaRPr lang="ru-RU" dirty="0"/>
          </a:p>
        </p:txBody>
      </p:sp>
      <p:pic>
        <p:nvPicPr>
          <p:cNvPr id="25602" name="Picture 2" descr="F:\1 марта фото\видео сурд проект\сурдинф\сурд\Surdlimpijskie-igry-2015-Hanty-Mansijsk-logotip.png"/>
          <p:cNvPicPr>
            <a:picLocks noChangeAspect="1" noChangeArrowheads="1"/>
          </p:cNvPicPr>
          <p:nvPr/>
        </p:nvPicPr>
        <p:blipFill>
          <a:blip r:embed="rId2" cstate="print"/>
          <a:srcRect l="21650" r="22700"/>
          <a:stretch>
            <a:fillRect/>
          </a:stretch>
        </p:blipFill>
        <p:spPr bwMode="auto">
          <a:xfrm>
            <a:off x="4067944" y="1988840"/>
            <a:ext cx="4752055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 Горелов И. Н., </a:t>
            </a:r>
            <a:r>
              <a:rPr lang="ru-RU" dirty="0" err="1" smtClean="0"/>
              <a:t>Енгалычев</a:t>
            </a:r>
            <a:r>
              <a:rPr lang="ru-RU" dirty="0" smtClean="0"/>
              <a:t> В. Ф. Безмолвный мысли знак: Рассказы о невербальной коммуникации. – М.: Мол. гвардия, 1991. – 240 с.</a:t>
            </a:r>
          </a:p>
          <a:p>
            <a:pPr>
              <a:buNone/>
            </a:pPr>
            <a:r>
              <a:rPr lang="ru-RU" dirty="0" smtClean="0"/>
              <a:t>2. Что такое жесты, и какие они бывают / http://ped-kopilka.ru/vs-ob-yetikete/jazyk-zhestov.html</a:t>
            </a:r>
          </a:p>
          <a:p>
            <a:pPr>
              <a:buNone/>
            </a:pPr>
            <a:r>
              <a:rPr lang="ru-RU" dirty="0" smtClean="0"/>
              <a:t>3. Видео уроки «Язык жестов глухих» №1-3, 24 / http://www.videxp.com/RU/v/335/0/go.html</a:t>
            </a:r>
          </a:p>
          <a:p>
            <a:pPr>
              <a:buNone/>
            </a:pPr>
            <a:r>
              <a:rPr lang="ru-RU" dirty="0" smtClean="0"/>
              <a:t>4. Особенности жестового языка глухих / http://studopedia.ru/2_26263_zhestovaya-rech-osobennosti-zhestovogo-yazika-gluhih.html.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844824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выбора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Мы выбрали эту тему, потому что во время </a:t>
            </a:r>
            <a:r>
              <a:rPr lang="ru-RU" dirty="0" smtClean="0"/>
              <a:t>«</a:t>
            </a:r>
            <a:r>
              <a:rPr lang="ru-RU" dirty="0" err="1" smtClean="0"/>
              <a:t>Сурдлимпийского</a:t>
            </a:r>
            <a:r>
              <a:rPr lang="ru-RU" dirty="0" smtClean="0"/>
              <a:t> урока» </a:t>
            </a:r>
            <a:r>
              <a:rPr lang="ru-RU" dirty="0"/>
              <a:t>узнали о предстоящих </a:t>
            </a:r>
            <a:r>
              <a:rPr lang="ru-RU" dirty="0" err="1"/>
              <a:t>Сурдлимпийских</a:t>
            </a:r>
            <a:r>
              <a:rPr lang="ru-RU" dirty="0"/>
              <a:t> играх в нашей стране и захотели поддержать наших спортсменов. </a:t>
            </a:r>
            <a:endParaRPr lang="ru-RU" dirty="0" smtClean="0"/>
          </a:p>
          <a:p>
            <a:pPr algn="just"/>
            <a:r>
              <a:rPr lang="ru-RU" dirty="0" smtClean="0"/>
              <a:t>Так </a:t>
            </a:r>
            <a:r>
              <a:rPr lang="ru-RU" dirty="0"/>
              <a:t>как мы посещаем факультативный курс русского языка по теме «Русский язык в современном обществе» и по плану у нас </a:t>
            </a:r>
            <a:r>
              <a:rPr lang="ru-RU" dirty="0" smtClean="0"/>
              <a:t>должен </a:t>
            </a:r>
            <a:r>
              <a:rPr lang="ru-RU" dirty="0"/>
              <a:t>быть урок «Язык жестов», мы с учителем решили уделить особое внимание на этом уроке жестовому языку глухих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Исходная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4763" indent="-4763" algn="ctr">
              <a:buNone/>
            </a:pPr>
            <a:r>
              <a:rPr lang="ru-RU" dirty="0" smtClean="0"/>
              <a:t>В связи </a:t>
            </a:r>
            <a:r>
              <a:rPr lang="ru-RU" dirty="0"/>
              <a:t>с предстоящими </a:t>
            </a:r>
            <a:r>
              <a:rPr lang="ru-RU" dirty="0" err="1"/>
              <a:t>Сурдлимпийскими</a:t>
            </a:r>
            <a:r>
              <a:rPr lang="ru-RU" dirty="0"/>
              <a:t> играми в </a:t>
            </a:r>
            <a:r>
              <a:rPr lang="ru-RU" dirty="0" err="1"/>
              <a:t>Югре</a:t>
            </a:r>
            <a:r>
              <a:rPr lang="ru-RU" dirty="0"/>
              <a:t> у нас возник интерес к языку жестов глухих! </a:t>
            </a:r>
            <a:endParaRPr lang="ru-RU" dirty="0" smtClean="0"/>
          </a:p>
          <a:p>
            <a:pPr marL="4763" indent="-4763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</a:t>
            </a:r>
            <a:endParaRPr lang="ru-RU" b="1" dirty="0">
              <a:solidFill>
                <a:srgbClr val="C00000"/>
              </a:solidFill>
            </a:endParaRPr>
          </a:p>
          <a:p>
            <a:pPr marL="4763" indent="-4763" algn="ctr">
              <a:buNone/>
            </a:pPr>
            <a:r>
              <a:rPr lang="ru-RU" dirty="0" smtClean="0"/>
              <a:t>Мы абсолютно </a:t>
            </a:r>
            <a:r>
              <a:rPr lang="ru-RU" dirty="0"/>
              <a:t>не владеем данным средством </a:t>
            </a:r>
            <a:r>
              <a:rPr lang="ru-RU" dirty="0" smtClean="0"/>
              <a:t>общения. </a:t>
            </a:r>
          </a:p>
          <a:p>
            <a:pPr marL="4763" indent="-4763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ВСЁ ЖЕ</a:t>
            </a:r>
          </a:p>
          <a:p>
            <a:pPr marL="4763" indent="-4763" algn="ctr">
              <a:buNone/>
            </a:pPr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несколько </a:t>
            </a:r>
            <a:r>
              <a:rPr lang="ru-RU" dirty="0" smtClean="0"/>
              <a:t>дней </a:t>
            </a:r>
            <a:r>
              <a:rPr lang="ru-RU" dirty="0"/>
              <a:t>хотим приобрести опыт общения </a:t>
            </a:r>
            <a:r>
              <a:rPr lang="ru-RU" dirty="0" smtClean="0"/>
              <a:t>жестами.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12700" algn="ctr">
              <a:buNone/>
            </a:pPr>
            <a:r>
              <a:rPr lang="ru-RU" dirty="0" smtClean="0"/>
              <a:t>Познакомиться с языком жестов, получить опыт общения  на языке глухих и оформить послание на языке жестов российским </a:t>
            </a:r>
            <a:r>
              <a:rPr lang="ru-RU" dirty="0" err="1" smtClean="0"/>
              <a:t>судлимпийцам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Хорошо было бы знать всем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1728192" cy="220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Хорошо было бы знать всем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226"/>
          <a:stretch>
            <a:fillRect/>
          </a:stretch>
        </p:blipFill>
        <p:spPr bwMode="auto">
          <a:xfrm>
            <a:off x="2699792" y="4077072"/>
            <a:ext cx="15841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Хорошо было бы знать всем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6561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Хорошо было бы знать всем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08823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4763" indent="1270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  <a:p>
            <a:pPr marL="4763" indent="12700" algn="ctr">
              <a:buNone/>
            </a:pPr>
            <a:r>
              <a:rPr lang="ru-RU" sz="4000" dirty="0" smtClean="0"/>
              <a:t>В </a:t>
            </a:r>
            <a:r>
              <a:rPr lang="ru-RU" sz="4000" dirty="0"/>
              <a:t>каком виде мы отправим послание российским </a:t>
            </a:r>
            <a:r>
              <a:rPr lang="ru-RU" sz="4000" dirty="0" smtClean="0"/>
              <a:t>спортсменам с нарушением слуха?</a:t>
            </a:r>
            <a:endParaRPr lang="ru-RU" sz="40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6"/>
          <a:ext cx="8280920" cy="1173480"/>
        </p:xfrm>
        <a:graphic>
          <a:graphicData uri="http://schemas.openxmlformats.org/drawingml/2006/table">
            <a:tbl>
              <a:tblPr/>
              <a:tblGrid>
                <a:gridCol w="394331"/>
                <a:gridCol w="2918037"/>
                <a:gridCol w="4968552"/>
              </a:tblGrid>
              <a:tr h="299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NewRomanPSMT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Вариант решения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Анализ решения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Напишем послание и отправим письмо </a:t>
                      </a: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в олимпийский комитет.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Глухие 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люди легко прочтут наше письмо. Но мы хотим отправить </a:t>
                      </a: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жестовое 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послание на их языке.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4" y="2564904"/>
          <a:ext cx="8280920" cy="1097280"/>
        </p:xfrm>
        <a:graphic>
          <a:graphicData uri="http://schemas.openxmlformats.org/drawingml/2006/table">
            <a:tbl>
              <a:tblPr/>
              <a:tblGrid>
                <a:gridCol w="394331"/>
                <a:gridCol w="2918037"/>
                <a:gridCol w="4968552"/>
              </a:tblGrid>
              <a:tr h="89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Выучим жесты, сфотографируем каждый жест и отправим в виде </a:t>
                      </a: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слайд-шоу.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Второй вариант заставит нас познакомиться с жестовым языком глухих, но фотографий понадобится очень много, и такое послание будет слишком громоздким.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3645024"/>
          <a:ext cx="8280920" cy="2699932"/>
        </p:xfrm>
        <a:graphic>
          <a:graphicData uri="http://schemas.openxmlformats.org/drawingml/2006/table">
            <a:tbl>
              <a:tblPr/>
              <a:tblGrid>
                <a:gridCol w="394331"/>
                <a:gridCol w="2918037"/>
                <a:gridCol w="4968552"/>
              </a:tblGrid>
              <a:tr h="269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Напишем послание, переведем на язык жестов, запишем наши жестовые фразы на видео и отправим как видеоролик.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Лучший 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способ познакомиться с языком жестов глухих – обучающие видео уроки в интернете, и нам разумнее всего записать </a:t>
                      </a: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жестовое 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послание на видео. </a:t>
                      </a: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уроках информатики мы изучаем различные технологии мультимедиа, и сможем научиться обрабатывать видео и создавать видеоролик. </a:t>
                      </a:r>
                      <a:r>
                        <a:rPr lang="ru-RU" sz="1800" dirty="0" smtClean="0">
                          <a:latin typeface="Times New Roman"/>
                          <a:ea typeface="TimesNewRomanPSMT"/>
                          <a:cs typeface="Times New Roman"/>
                        </a:rPr>
                        <a:t>Видеоролик 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можно будет опубликовать в интернете, и наше послание смогут просмотреть многие люди.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>
          <a:xfrm rot="10800000">
            <a:off x="1907704" y="5301208"/>
            <a:ext cx="504056" cy="9361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5536" y="404664"/>
            <a:ext cx="8496944" cy="62170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Century Schoolbook" pitchFamily="18" charset="0"/>
              </a:rPr>
              <a:t>Проектный продукт:</a:t>
            </a:r>
          </a:p>
          <a:p>
            <a:pPr algn="ctr"/>
            <a:endParaRPr lang="ru-RU" sz="1400" dirty="0" smtClean="0">
              <a:latin typeface="Century Schoolbook" pitchFamily="18" charset="0"/>
            </a:endParaRPr>
          </a:p>
          <a:p>
            <a:pPr algn="ctr"/>
            <a:r>
              <a:rPr lang="ru-RU" sz="4400" i="1" dirty="0" smtClean="0">
                <a:latin typeface="Century Schoolbook" pitchFamily="18" charset="0"/>
              </a:rPr>
              <a:t>видеоролик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Century Schoolbook" pitchFamily="18" charset="0"/>
              </a:rPr>
              <a:t>«</a:t>
            </a:r>
            <a:r>
              <a:rPr lang="ru-RU" sz="4400" b="1" i="1" dirty="0">
                <a:solidFill>
                  <a:srgbClr val="C00000"/>
                </a:solidFill>
                <a:latin typeface="Century Schoolbook" pitchFamily="18" charset="0"/>
              </a:rPr>
              <a:t>Послание российским </a:t>
            </a:r>
            <a:r>
              <a:rPr lang="ru-RU" sz="4400" b="1" i="1" dirty="0" err="1">
                <a:solidFill>
                  <a:srgbClr val="C00000"/>
                </a:solidFill>
                <a:latin typeface="Century Schoolbook" pitchFamily="18" charset="0"/>
              </a:rPr>
              <a:t>сурдлимпийцам</a:t>
            </a:r>
            <a:r>
              <a:rPr lang="ru-RU" sz="4400" b="1" i="1" dirty="0" smtClean="0">
                <a:solidFill>
                  <a:srgbClr val="C00000"/>
                </a:solidFill>
                <a:latin typeface="Century Schoolbook" pitchFamily="18" charset="0"/>
              </a:rPr>
              <a:t>»</a:t>
            </a:r>
          </a:p>
          <a:p>
            <a:pPr algn="ctr"/>
            <a:endParaRPr lang="ru-RU" sz="4400" b="1" i="1" dirty="0">
              <a:solidFill>
                <a:srgbClr val="7030A0"/>
              </a:solidFill>
              <a:latin typeface="Century Schoolbook" pitchFamily="18" charset="0"/>
            </a:endParaRPr>
          </a:p>
          <a:p>
            <a:pPr algn="ctr"/>
            <a:endParaRPr lang="ru-RU" sz="4400" b="1" i="1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pPr algn="ctr"/>
            <a:endParaRPr lang="ru-RU" sz="4400" b="1" i="1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pPr algn="ctr"/>
            <a:endParaRPr lang="ru-RU" sz="6600" dirty="0">
              <a:latin typeface="Century Schoolbook" pitchFamily="18" charset="0"/>
            </a:endParaRPr>
          </a:p>
        </p:txBody>
      </p:sp>
      <p:pic>
        <p:nvPicPr>
          <p:cNvPr id="1025" name="Picture 1" descr="F:\1 марта фото\видео сурд проект\сурдинф\сурд\pic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3101640" cy="24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12776"/>
            <a:ext cx="4824536" cy="51125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До начала </a:t>
            </a:r>
            <a:r>
              <a:rPr lang="ru-RU" dirty="0" err="1" smtClean="0"/>
              <a:t>сурдлимпиады</a:t>
            </a:r>
            <a:r>
              <a:rPr lang="ru-RU" dirty="0" smtClean="0"/>
              <a:t> в России осталось несколько недель, и нам хочется быть причастными к этим событиям, выразить свою активную гражданскую позицию, поддержать наших спортсменов, обратить внимание общественности на жизнь людей с нарушением слуха.</a:t>
            </a:r>
          </a:p>
          <a:p>
            <a:endParaRPr lang="ru-RU" dirty="0"/>
          </a:p>
        </p:txBody>
      </p:sp>
      <p:pic>
        <p:nvPicPr>
          <p:cNvPr id="2050" name="Picture 2" descr="F:\1 марта фото\видео сурд проект\сурдинф\сурд\2122-8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6579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33318"/>
          <a:ext cx="8352928" cy="5025594"/>
        </p:xfrm>
        <a:graphic>
          <a:graphicData uri="http://schemas.openxmlformats.org/drawingml/2006/table">
            <a:tbl>
              <a:tblPr/>
              <a:tblGrid>
                <a:gridCol w="337492"/>
                <a:gridCol w="4271020"/>
                <a:gridCol w="3744416"/>
              </a:tblGrid>
              <a:tr h="299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Этапы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Где и когда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NewRomanPSMT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Выбор темы и уточнение названия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11.02.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 – Кл. час «</a:t>
                      </a:r>
                      <a:r>
                        <a:rPr lang="ru-RU" sz="2000" dirty="0" err="1">
                          <a:latin typeface="Times New Roman"/>
                          <a:ea typeface="TimesNewRomanPSMT"/>
                          <a:cs typeface="Times New Roman"/>
                        </a:rPr>
                        <a:t>Сурдлимпийский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 урок»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NewRomanPSMT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NewRomanPSMT"/>
                          <a:cs typeface="Times New Roman"/>
                        </a:rPr>
                        <a:t>Сбор информации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Д/З по подготовке к </a:t>
                      </a:r>
                      <a:r>
                        <a:rPr lang="ru-RU" sz="2000" dirty="0" smtClean="0">
                          <a:latin typeface="Times New Roman"/>
                          <a:ea typeface="TimesNewRomanPSMT"/>
                          <a:cs typeface="Times New Roman"/>
                        </a:rPr>
                        <a:t>факультативу 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«Язык жестов</a:t>
                      </a:r>
                      <a:r>
                        <a:rPr lang="ru-RU" sz="2000" dirty="0" smtClean="0">
                          <a:latin typeface="Times New Roman"/>
                          <a:ea typeface="TimesNewRomanPSMT"/>
                          <a:cs typeface="Times New Roman"/>
                        </a:rPr>
                        <a:t>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269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NewRomanPSMT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Изготовление </a:t>
                      </a:r>
                      <a:r>
                        <a:rPr lang="ru-RU" sz="2000" dirty="0" smtClean="0">
                          <a:latin typeface="Times New Roman"/>
                          <a:ea typeface="TimesNewRomanPSMT"/>
                          <a:cs typeface="Times New Roman"/>
                        </a:rPr>
                        <a:t>продукта: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TimesNewRomanPSMT"/>
                          <a:cs typeface="Times New Roman"/>
                        </a:rPr>
                        <a:t>Обмен информацией, просмотр видео уроков жестовой речи глухих, написание текста послания и перевод на язык жестов, запись на видео.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Знакомство с программой </a:t>
                      </a:r>
                      <a:r>
                        <a:rPr lang="en-US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Windows Movie Maker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, написание сценария, отбор видеоматериалов, оформление и публикация видеоролика.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NewRomanPSM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18.02</a:t>
                      </a: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 – факультативное занятие по теме «Язык жестов. Урок 1</a:t>
                      </a:r>
                      <a:r>
                        <a:rPr lang="ru-RU" sz="2000" dirty="0" smtClean="0">
                          <a:latin typeface="Times New Roman"/>
                          <a:ea typeface="TimesNewRomanPSMT"/>
                          <a:cs typeface="Times New Roman"/>
                        </a:rPr>
                        <a:t>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NewRomanPSM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NewRomanPSM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24.02</a:t>
                      </a: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– урок информатики по теме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«Создание слайд-шоу средствами программы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Windows Movie Maker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758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NewRomanPSMT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NewRomanPSMT"/>
                          <a:cs typeface="Times New Roman"/>
                        </a:rPr>
                        <a:t>Подведение итогов работы. Написание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письменной части проекта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25.02.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- факультативное занятие по теме «Язык жестов. Урок </a:t>
                      </a:r>
                      <a:r>
                        <a:rPr lang="ru-RU" sz="2000" dirty="0" smtClean="0">
                          <a:latin typeface="Times New Roman"/>
                          <a:ea typeface="TimesNewRomanPSMT"/>
                          <a:cs typeface="Times New Roman"/>
                        </a:rPr>
                        <a:t>2» 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Реализация проекта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Сбор необходимой информации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1"/>
            <a:ext cx="3672408" cy="4248472"/>
          </a:xfrm>
        </p:spPr>
        <p:txBody>
          <a:bodyPr/>
          <a:lstStyle/>
          <a:p>
            <a:pPr marL="6350" indent="-6350" algn="ctr">
              <a:buNone/>
            </a:pPr>
            <a:r>
              <a:rPr lang="ru-RU" dirty="0" smtClean="0"/>
              <a:t>1.  Отбор материала по теме «Язык жестов. Жестовый язык глухих». </a:t>
            </a:r>
          </a:p>
          <a:p>
            <a:pPr marL="6350" indent="-6350" algn="ctr">
              <a:buNone/>
            </a:pPr>
            <a:r>
              <a:rPr lang="ru-RU" dirty="0" smtClean="0"/>
              <a:t>Обмен информацией. </a:t>
            </a:r>
            <a:endParaRPr lang="ru-RU" dirty="0"/>
          </a:p>
        </p:txBody>
      </p:sp>
      <p:pic>
        <p:nvPicPr>
          <p:cNvPr id="1026" name="Picture 2" descr="F:\1 марта фото\видео сурд проект\сурдинф\сурд\IMG_2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343772" cy="42989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132856"/>
            <a:ext cx="381642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2. Просмотр видео уроков / http://www.videxp.com/RU/</a:t>
            </a:r>
          </a:p>
          <a:p>
            <a:pPr algn="ctr"/>
            <a:r>
              <a:rPr lang="ru-RU" sz="3200" dirty="0" err="1" smtClean="0"/>
              <a:t>v</a:t>
            </a:r>
            <a:r>
              <a:rPr lang="ru-RU" sz="3200" dirty="0" smtClean="0"/>
              <a:t>/335/0/</a:t>
            </a:r>
            <a:r>
              <a:rPr lang="ru-RU" sz="3200" dirty="0" err="1" smtClean="0"/>
              <a:t>go.html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 smtClean="0"/>
          </a:p>
          <a:p>
            <a:endParaRPr lang="ru-RU" sz="3200" dirty="0"/>
          </a:p>
        </p:txBody>
      </p:sp>
      <p:pic>
        <p:nvPicPr>
          <p:cNvPr id="1027" name="Picture 3" descr="F:\1 марта фото\видео сурд проект\IMG_1908.JPG"/>
          <p:cNvPicPr>
            <a:picLocks noChangeAspect="1" noChangeArrowheads="1"/>
          </p:cNvPicPr>
          <p:nvPr/>
        </p:nvPicPr>
        <p:blipFill>
          <a:blip r:embed="rId3" cstate="print"/>
          <a:srcRect l="6383" r="13062"/>
          <a:stretch>
            <a:fillRect/>
          </a:stretch>
        </p:blipFill>
        <p:spPr bwMode="auto">
          <a:xfrm>
            <a:off x="4139952" y="1988840"/>
            <a:ext cx="4563174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2276872"/>
            <a:ext cx="381642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3. Отработка навыков общения друг с другом с помощью русского </a:t>
            </a:r>
            <a:r>
              <a:rPr lang="ru-RU" sz="3200" dirty="0" err="1" smtClean="0"/>
              <a:t>дактильного</a:t>
            </a:r>
            <a:r>
              <a:rPr lang="ru-RU" sz="3200" dirty="0" smtClean="0"/>
              <a:t> алфавита.</a:t>
            </a:r>
          </a:p>
          <a:p>
            <a:pPr algn="ctr"/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256" r="6304"/>
          <a:stretch>
            <a:fillRect/>
          </a:stretch>
        </p:blipFill>
        <p:spPr bwMode="auto">
          <a:xfrm>
            <a:off x="4139952" y="2132856"/>
            <a:ext cx="46475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520" y="1700808"/>
            <a:ext cx="388843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Виды речи глухих:</a:t>
            </a:r>
          </a:p>
          <a:p>
            <a:pPr algn="ctr"/>
            <a:r>
              <a:rPr lang="ru-RU" sz="2800" dirty="0" smtClean="0"/>
              <a:t>1) </a:t>
            </a:r>
            <a:r>
              <a:rPr lang="ru-RU" sz="2800" dirty="0" err="1" smtClean="0"/>
              <a:t>дактильная</a:t>
            </a:r>
            <a:r>
              <a:rPr lang="ru-RU" sz="2800" dirty="0" smtClean="0"/>
              <a:t> речь (показывают слова жестами-буквами),</a:t>
            </a:r>
          </a:p>
          <a:p>
            <a:pPr algn="ctr"/>
            <a:r>
              <a:rPr lang="ru-RU" sz="2800" dirty="0" smtClean="0"/>
              <a:t>2) речь жестами-образами (один жест обозначает целое слово, понятие),</a:t>
            </a:r>
          </a:p>
          <a:p>
            <a:pPr algn="ctr"/>
            <a:r>
              <a:rPr lang="ru-RU" sz="2800" dirty="0" smtClean="0"/>
              <a:t>3) речь по губам (чтение по губам говорящего).</a:t>
            </a:r>
            <a:endParaRPr lang="ru-RU" sz="2800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16832"/>
            <a:ext cx="25910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916832"/>
            <a:ext cx="2484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Реализация проекта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Изготовление проектного продукта. Часть 1.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3240360" cy="4248472"/>
          </a:xfrm>
        </p:spPr>
        <p:txBody>
          <a:bodyPr/>
          <a:lstStyle/>
          <a:p>
            <a:pPr marL="6350" indent="-6350" algn="ctr">
              <a:buNone/>
            </a:pPr>
            <a:r>
              <a:rPr lang="ru-RU" dirty="0" smtClean="0"/>
              <a:t>1. Написание текста послания российским </a:t>
            </a:r>
            <a:r>
              <a:rPr lang="ru-RU" dirty="0" err="1" smtClean="0"/>
              <a:t>сурдлимпийцам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F:\1 марта фото\видео сурд проект\сурдинф\сурд\IMG_2021.JPG"/>
          <p:cNvPicPr>
            <a:picLocks noChangeAspect="1" noChangeArrowheads="1"/>
          </p:cNvPicPr>
          <p:nvPr/>
        </p:nvPicPr>
        <p:blipFill>
          <a:blip r:embed="rId2" cstate="print"/>
          <a:srcRect l="5204" r="7742"/>
          <a:stretch>
            <a:fillRect/>
          </a:stretch>
        </p:blipFill>
        <p:spPr bwMode="auto">
          <a:xfrm>
            <a:off x="3923928" y="2204864"/>
            <a:ext cx="4680520" cy="403244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5246626" cy="37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302433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2. Перевод текста послания на язык жестов.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348880"/>
            <a:ext cx="316835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3. Видеосъемки послания на уроке с помощью фотокамеры «</a:t>
            </a:r>
            <a:r>
              <a:rPr lang="en-US" sz="3200" dirty="0" smtClean="0"/>
              <a:t>Canon Power Shot A</a:t>
            </a:r>
            <a:r>
              <a:rPr lang="ru-RU" sz="3200" dirty="0" smtClean="0"/>
              <a:t>530»</a:t>
            </a:r>
            <a:endParaRPr lang="ru-RU" sz="3200" dirty="0"/>
          </a:p>
        </p:txBody>
      </p:sp>
      <p:pic>
        <p:nvPicPr>
          <p:cNvPr id="14" name="Рисунок 13" descr="Canon PowerShot A530 Цифровой фотоаппарат. Сравнение цен в интернет магазинах. Отзывы, характеристики, фото. Ava.u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518457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3528" y="2348880"/>
            <a:ext cx="316835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4. Продолжаем видеосъемку на переменах во дворе школы, в фойе, в спортзале, чтобы разнообразить видеоряд.</a:t>
            </a:r>
            <a:endParaRPr lang="ru-RU" sz="3200" dirty="0"/>
          </a:p>
        </p:txBody>
      </p:sp>
      <p:pic>
        <p:nvPicPr>
          <p:cNvPr id="2052" name="Picture 4" descr="F:\1 марта фото\видео сурд проект\IMG_1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537659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968</Words>
  <Application>Microsoft Office PowerPoint</Application>
  <PresentationFormat>Экран (4:3)</PresentationFormat>
  <Paragraphs>122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Обоснование выбора темы</vt:lpstr>
      <vt:lpstr>Исходная проблема</vt:lpstr>
      <vt:lpstr>Цель </vt:lpstr>
      <vt:lpstr>Проблемный вопрос</vt:lpstr>
      <vt:lpstr>Актуальность  проблемы</vt:lpstr>
      <vt:lpstr>План работы</vt:lpstr>
      <vt:lpstr>Реализация проекта  Сбор необходимой информации</vt:lpstr>
      <vt:lpstr>Реализация проекта  Изготовление проектного продукта. Часть 1.</vt:lpstr>
      <vt:lpstr>Реализация проекта  Изготовление проектного продукта. Часть 2.</vt:lpstr>
      <vt:lpstr>Видеоролик «Послание российским сурдлимпийцам»</vt:lpstr>
      <vt:lpstr>Выводы </vt:lpstr>
      <vt:lpstr>Впечатления от работы с проектом</vt:lpstr>
      <vt:lpstr>Наши пожелания</vt:lpstr>
      <vt:lpstr>Источники информации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Послание российским судлимпийцам!</dc:title>
  <dc:creator>User</dc:creator>
  <cp:lastModifiedBy>Марина</cp:lastModifiedBy>
  <cp:revision>60</cp:revision>
  <dcterms:created xsi:type="dcterms:W3CDTF">2015-03-07T14:09:19Z</dcterms:created>
  <dcterms:modified xsi:type="dcterms:W3CDTF">2015-03-10T02:45:38Z</dcterms:modified>
</cp:coreProperties>
</file>