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5" r:id="rId1"/>
  </p:sldMasterIdLst>
  <p:sldIdLst>
    <p:sldId id="256" r:id="rId2"/>
    <p:sldId id="257" r:id="rId3"/>
    <p:sldId id="258" r:id="rId4"/>
    <p:sldId id="267" r:id="rId5"/>
    <p:sldId id="259" r:id="rId6"/>
    <p:sldId id="264" r:id="rId7"/>
    <p:sldId id="265" r:id="rId8"/>
    <p:sldId id="266" r:id="rId9"/>
    <p:sldId id="260" r:id="rId10"/>
    <p:sldId id="262" r:id="rId11"/>
    <p:sldId id="261" r:id="rId12"/>
    <p:sldId id="263"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4E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pieChart>
        <c:varyColors val="1"/>
        <c:ser>
          <c:idx val="0"/>
          <c:order val="0"/>
          <c:tx>
            <c:strRef>
              <c:f>Лист1!$B$1</c:f>
              <c:strCache>
                <c:ptCount val="1"/>
                <c:pt idx="0">
                  <c:v>Социологические исследования</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ru-RU"/>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Лист1!$A$2:$A$5</c:f>
              <c:strCache>
                <c:ptCount val="4"/>
                <c:pt idx="0">
                  <c:v>Семья</c:v>
                </c:pt>
                <c:pt idx="1">
                  <c:v>СМИ</c:v>
                </c:pt>
                <c:pt idx="2">
                  <c:v>Школа</c:v>
                </c:pt>
                <c:pt idx="3">
                  <c:v>Улица</c:v>
                </c:pt>
              </c:strCache>
            </c:strRef>
          </c:cat>
          <c:val>
            <c:numRef>
              <c:f>Лист1!$B$2:$B$5</c:f>
              <c:numCache>
                <c:formatCode>General</c:formatCode>
                <c:ptCount val="4"/>
                <c:pt idx="0">
                  <c:v>50</c:v>
                </c:pt>
                <c:pt idx="1">
                  <c:v>30</c:v>
                </c:pt>
                <c:pt idx="2">
                  <c:v>10</c:v>
                </c:pt>
                <c:pt idx="3">
                  <c:v>10</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507833E-6756-4D30-8D43-88DD744B0371}" type="datetimeFigureOut">
              <a:rPr lang="ru-RU" smtClean="0"/>
              <a:t>19.02.2015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2644404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07833E-6756-4D30-8D43-88DD744B0371}" type="datetimeFigureOut">
              <a:rPr lang="ru-RU" smtClean="0"/>
              <a:t>19.02.2015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265136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07833E-6756-4D30-8D43-88DD744B0371}" type="datetimeFigureOut">
              <a:rPr lang="ru-RU" smtClean="0"/>
              <a:t>19.02.2015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D1DC82-D1CF-43CB-95F2-D43FF16A8725}"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45233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07833E-6756-4D30-8D43-88DD744B0371}" type="datetimeFigureOut">
              <a:rPr lang="ru-RU" smtClean="0"/>
              <a:t>19.02.2015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681545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07833E-6756-4D30-8D43-88DD744B0371}" type="datetimeFigureOut">
              <a:rPr lang="ru-RU" smtClean="0"/>
              <a:t>19.02.2015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D1DC82-D1CF-43CB-95F2-D43FF16A8725}"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58473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07833E-6756-4D30-8D43-88DD744B0371}" type="datetimeFigureOut">
              <a:rPr lang="ru-RU" smtClean="0"/>
              <a:t>19.02.2015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3188439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07833E-6756-4D30-8D43-88DD744B0371}" type="datetimeFigureOut">
              <a:rPr lang="ru-RU" smtClean="0"/>
              <a:t>19.02.2015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1758060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07833E-6756-4D30-8D43-88DD744B0371}" type="datetimeFigureOut">
              <a:rPr lang="ru-RU" smtClean="0"/>
              <a:t>19.02.2015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3098954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07833E-6756-4D30-8D43-88DD744B0371}" type="datetimeFigureOut">
              <a:rPr lang="ru-RU" smtClean="0"/>
              <a:t>19.02.2015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88408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07833E-6756-4D30-8D43-88DD744B0371}" type="datetimeFigureOut">
              <a:rPr lang="ru-RU" smtClean="0"/>
              <a:t>19.02.2015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204219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507833E-6756-4D30-8D43-88DD744B0371}" type="datetimeFigureOut">
              <a:rPr lang="ru-RU" smtClean="0"/>
              <a:t>19.02.2015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86116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507833E-6756-4D30-8D43-88DD744B0371}" type="datetimeFigureOut">
              <a:rPr lang="ru-RU" smtClean="0"/>
              <a:t>19.02.2015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365351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507833E-6756-4D30-8D43-88DD744B0371}" type="datetimeFigureOut">
              <a:rPr lang="ru-RU" smtClean="0"/>
              <a:t>19.02.2015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3639697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7833E-6756-4D30-8D43-88DD744B0371}" type="datetimeFigureOut">
              <a:rPr lang="ru-RU" smtClean="0"/>
              <a:t>19.02.2015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434107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507833E-6756-4D30-8D43-88DD744B0371}" type="datetimeFigureOut">
              <a:rPr lang="ru-RU" smtClean="0"/>
              <a:t>19.02.2015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47739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507833E-6756-4D30-8D43-88DD744B0371}" type="datetimeFigureOut">
              <a:rPr lang="ru-RU" smtClean="0"/>
              <a:t>19.02.2015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AD1DC82-D1CF-43CB-95F2-D43FF16A8725}" type="slidenum">
              <a:rPr lang="ru-RU" smtClean="0"/>
              <a:t>‹#›</a:t>
            </a:fld>
            <a:endParaRPr lang="ru-RU"/>
          </a:p>
        </p:txBody>
      </p:sp>
    </p:spTree>
    <p:extLst>
      <p:ext uri="{BB962C8B-B14F-4D97-AF65-F5344CB8AC3E}">
        <p14:creationId xmlns:p14="http://schemas.microsoft.com/office/powerpoint/2010/main" val="175355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07833E-6756-4D30-8D43-88DD744B0371}" type="datetimeFigureOut">
              <a:rPr lang="ru-RU" smtClean="0"/>
              <a:t>19.02.2015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D1DC82-D1CF-43CB-95F2-D43FF16A8725}" type="slidenum">
              <a:rPr lang="ru-RU" smtClean="0"/>
              <a:t>‹#›</a:t>
            </a:fld>
            <a:endParaRPr lang="ru-RU"/>
          </a:p>
        </p:txBody>
      </p:sp>
    </p:spTree>
    <p:extLst>
      <p:ext uri="{BB962C8B-B14F-4D97-AF65-F5344CB8AC3E}">
        <p14:creationId xmlns:p14="http://schemas.microsoft.com/office/powerpoint/2010/main" val="2125570363"/>
      </p:ext>
    </p:extLst>
  </p:cSld>
  <p:clrMap bg1="lt1" tx1="dk1" bg2="lt2" tx2="dk2" accent1="accent1" accent2="accent2" accent3="accent3" accent4="accent4" accent5="accent5" accent6="accent6" hlink="hlink" folHlink="folHlink"/>
  <p:sldLayoutIdLst>
    <p:sldLayoutId id="2147484746" r:id="rId1"/>
    <p:sldLayoutId id="2147484747" r:id="rId2"/>
    <p:sldLayoutId id="2147484748" r:id="rId3"/>
    <p:sldLayoutId id="2147484749" r:id="rId4"/>
    <p:sldLayoutId id="2147484750" r:id="rId5"/>
    <p:sldLayoutId id="2147484751" r:id="rId6"/>
    <p:sldLayoutId id="2147484752" r:id="rId7"/>
    <p:sldLayoutId id="2147484753" r:id="rId8"/>
    <p:sldLayoutId id="2147484754" r:id="rId9"/>
    <p:sldLayoutId id="2147484755" r:id="rId10"/>
    <p:sldLayoutId id="2147484756" r:id="rId11"/>
    <p:sldLayoutId id="2147484757" r:id="rId12"/>
    <p:sldLayoutId id="2147484758" r:id="rId13"/>
    <p:sldLayoutId id="2147484759" r:id="rId14"/>
    <p:sldLayoutId id="2147484760" r:id="rId15"/>
    <p:sldLayoutId id="21474847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8507" y="1322354"/>
            <a:ext cx="9756396" cy="4457661"/>
          </a:xfrm>
        </p:spPr>
        <p:txBody>
          <a:bodyPr/>
          <a:lstStyle/>
          <a:p>
            <a:pPr algn="ctr"/>
            <a:r>
              <a:rPr lang="ru-RU" b="1" dirty="0" smtClean="0">
                <a:effectLst>
                  <a:outerShdw blurRad="38100" dist="38100" dir="2700000" algn="tl">
                    <a:srgbClr val="000000">
                      <a:alpha val="43137"/>
                    </a:srgbClr>
                  </a:outerShdw>
                </a:effectLst>
              </a:rPr>
              <a:t>Родительское собрание «Роль </a:t>
            </a:r>
            <a:r>
              <a:rPr lang="ru-RU" b="1" dirty="0">
                <a:effectLst>
                  <a:outerShdw blurRad="38100" dist="38100" dir="2700000" algn="tl">
                    <a:srgbClr val="000000">
                      <a:alpha val="43137"/>
                    </a:srgbClr>
                  </a:outerShdw>
                </a:effectLst>
              </a:rPr>
              <a:t>родителей </a:t>
            </a:r>
            <a:br>
              <a:rPr lang="ru-RU" b="1" dirty="0">
                <a:effectLst>
                  <a:outerShdw blurRad="38100" dist="38100" dir="2700000" algn="tl">
                    <a:srgbClr val="000000">
                      <a:alpha val="43137"/>
                    </a:srgbClr>
                  </a:outerShdw>
                </a:effectLst>
              </a:rPr>
            </a:br>
            <a:r>
              <a:rPr lang="ru-RU" b="1" dirty="0" smtClean="0">
                <a:effectLst>
                  <a:outerShdw blurRad="38100" dist="38100" dir="2700000" algn="tl">
                    <a:srgbClr val="000000">
                      <a:alpha val="43137"/>
                    </a:srgbClr>
                  </a:outerShdw>
                </a:effectLst>
              </a:rPr>
              <a:t>в нравственном воспитании </a:t>
            </a:r>
            <a:r>
              <a:rPr lang="ru-RU" b="1" dirty="0">
                <a:effectLst>
                  <a:outerShdw blurRad="38100" dist="38100" dir="2700000" algn="tl">
                    <a:srgbClr val="000000">
                      <a:alpha val="43137"/>
                    </a:srgbClr>
                  </a:outerShdw>
                </a:effectLst>
              </a:rPr>
              <a:t>своих детей»</a:t>
            </a:r>
            <a:r>
              <a:rPr lang="ru-RU" dirty="0"/>
              <a:t/>
            </a:r>
            <a:br>
              <a:rPr lang="ru-RU" dirty="0"/>
            </a:br>
            <a:endParaRPr lang="ru-RU" dirty="0"/>
          </a:p>
        </p:txBody>
      </p:sp>
      <p:sp>
        <p:nvSpPr>
          <p:cNvPr id="3" name="Подзаголовок 2"/>
          <p:cNvSpPr>
            <a:spLocks noGrp="1"/>
          </p:cNvSpPr>
          <p:nvPr>
            <p:ph type="subTitle" idx="1"/>
          </p:nvPr>
        </p:nvSpPr>
        <p:spPr>
          <a:xfrm>
            <a:off x="1188286" y="6207853"/>
            <a:ext cx="7766936" cy="358669"/>
          </a:xfrm>
        </p:spPr>
        <p:txBody>
          <a:bodyPr>
            <a:normAutofit lnSpcReduction="10000"/>
          </a:bodyPr>
          <a:lstStyle/>
          <a:p>
            <a:endParaRPr lang="ru-RU" dirty="0"/>
          </a:p>
        </p:txBody>
      </p:sp>
    </p:spTree>
    <p:extLst>
      <p:ext uri="{BB962C8B-B14F-4D97-AF65-F5344CB8AC3E}">
        <p14:creationId xmlns:p14="http://schemas.microsoft.com/office/powerpoint/2010/main" val="176107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23707"/>
            <a:ext cx="8596668" cy="699083"/>
          </a:xfrm>
        </p:spPr>
        <p:txBody>
          <a:bodyPr/>
          <a:lstStyle/>
          <a:p>
            <a:pPr algn="ctr"/>
            <a:r>
              <a:rPr lang="ru-RU" b="1" dirty="0">
                <a:effectLst>
                  <a:outerShdw blurRad="38100" dist="38100" dir="2700000" algn="tl">
                    <a:srgbClr val="000000">
                      <a:alpha val="43137"/>
                    </a:srgbClr>
                  </a:outerShdw>
                </a:effectLst>
              </a:rPr>
              <a:t>Памятка для родителей</a:t>
            </a:r>
            <a:r>
              <a:rPr lang="ru-RU" b="1" dirty="0" smtClean="0">
                <a:effectLst>
                  <a:outerShdw blurRad="38100" dist="38100" dir="2700000" algn="tl">
                    <a:srgbClr val="000000">
                      <a:alpha val="43137"/>
                    </a:srgbClr>
                  </a:outerShdw>
                </a:effectLst>
              </a:rPr>
              <a:t>.</a:t>
            </a:r>
            <a:endParaRPr lang="ru-RU"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18782" y="922791"/>
            <a:ext cx="9496337" cy="4546832"/>
          </a:xfrm>
        </p:spPr>
        <p:txBody>
          <a:bodyPr>
            <a:noAutofit/>
          </a:bodyPr>
          <a:lstStyle/>
          <a:p>
            <a:pPr marL="0" indent="0" algn="just">
              <a:buNone/>
            </a:pPr>
            <a:r>
              <a:rPr lang="ru-RU" sz="2800" dirty="0"/>
              <a:t>3. Родительские установки не должны вступать в явное противоречие с важнейшими потребностями ребенка в движении, познании, упражнении, общении со сверстниками. </a:t>
            </a:r>
            <a:endParaRPr lang="ru-RU" sz="2800" dirty="0" smtClean="0"/>
          </a:p>
          <a:p>
            <a:pPr marL="0" indent="0" algn="just">
              <a:buNone/>
            </a:pPr>
            <a:r>
              <a:rPr lang="ru-RU" sz="2800" dirty="0" smtClean="0"/>
              <a:t>4</a:t>
            </a:r>
            <a:r>
              <a:rPr lang="ru-RU" sz="2800" dirty="0"/>
              <a:t>. Правила, ограничения, требования должны быть согласованы взрослыми между собой. В противном случае дети предпочитают настаивать, ныть, вымогать. </a:t>
            </a:r>
          </a:p>
          <a:p>
            <a:pPr marL="0" indent="0" algn="just">
              <a:buNone/>
            </a:pPr>
            <a:r>
              <a:rPr lang="ru-RU" sz="2800" dirty="0"/>
              <a:t>5. Тон, которым сообщены требование и запрет, должен быть дружественным, разъяснительным, а не повелительным. </a:t>
            </a:r>
          </a:p>
          <a:p>
            <a:pPr marL="0" indent="0" algn="just">
              <a:buNone/>
            </a:pPr>
            <a:r>
              <a:rPr lang="ru-RU" sz="2800" dirty="0"/>
              <a:t>6. Важно помнить, что гораздо легче предупредить появление трудностей, чем потом преодолевать их. </a:t>
            </a:r>
          </a:p>
          <a:p>
            <a:pPr marL="0" indent="0" algn="just">
              <a:buNone/>
            </a:pPr>
            <a:endParaRPr lang="ru-RU" dirty="0"/>
          </a:p>
        </p:txBody>
      </p:sp>
    </p:spTree>
    <p:extLst>
      <p:ext uri="{BB962C8B-B14F-4D97-AF65-F5344CB8AC3E}">
        <p14:creationId xmlns:p14="http://schemas.microsoft.com/office/powerpoint/2010/main" val="2163538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838899"/>
            <a:ext cx="8596668" cy="796954"/>
          </a:xfrm>
        </p:spPr>
        <p:txBody>
          <a:bodyPr>
            <a:normAutofit/>
          </a:bodyPr>
          <a:lstStyle/>
          <a:p>
            <a:pPr algn="ctr"/>
            <a:r>
              <a:rPr lang="ru-RU" b="1" dirty="0" smtClean="0">
                <a:effectLst>
                  <a:outerShdw blurRad="38100" dist="38100" dir="2700000" algn="tl">
                    <a:srgbClr val="000000">
                      <a:alpha val="43137"/>
                    </a:srgbClr>
                  </a:outerShdw>
                </a:effectLst>
              </a:rPr>
              <a:t>Рефлексия</a:t>
            </a:r>
            <a:endParaRPr lang="ru-RU"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677334" y="1930401"/>
            <a:ext cx="9062284" cy="4110962"/>
          </a:xfrm>
        </p:spPr>
        <p:txBody>
          <a:bodyPr/>
          <a:lstStyle/>
          <a:p>
            <a:pPr marL="0" indent="0">
              <a:buNone/>
            </a:pPr>
            <a:r>
              <a:rPr lang="ru-RU" sz="3600" b="1" i="1" dirty="0" smtClean="0">
                <a:solidFill>
                  <a:srgbClr val="F04EAB"/>
                </a:solidFill>
                <a:effectLst>
                  <a:outerShdw blurRad="38100" dist="38100" dir="2700000" algn="tl">
                    <a:srgbClr val="000000">
                      <a:alpha val="43137"/>
                    </a:srgbClr>
                  </a:outerShdw>
                </a:effectLst>
              </a:rPr>
              <a:t>Розовый</a:t>
            </a:r>
            <a:r>
              <a:rPr lang="ru-RU" sz="3600" dirty="0" smtClean="0"/>
              <a:t> </a:t>
            </a:r>
            <a:r>
              <a:rPr lang="ru-RU" sz="3600" dirty="0"/>
              <a:t>– понравилось, такая форма работы полезна и продуктивна; </a:t>
            </a:r>
          </a:p>
          <a:p>
            <a:pPr marL="0" indent="0">
              <a:buNone/>
            </a:pPr>
            <a:r>
              <a:rPr lang="ru-RU" sz="3600" b="1" i="1" dirty="0" smtClean="0">
                <a:solidFill>
                  <a:srgbClr val="FFFF00"/>
                </a:solidFill>
                <a:effectLst>
                  <a:outerShdw blurRad="38100" dist="38100" dir="2700000" algn="tl">
                    <a:srgbClr val="000000">
                      <a:alpha val="43137"/>
                    </a:srgbClr>
                  </a:outerShdw>
                </a:effectLst>
              </a:rPr>
              <a:t>Жёлтый</a:t>
            </a:r>
            <a:r>
              <a:rPr lang="ru-RU" sz="3600" dirty="0" smtClean="0"/>
              <a:t> </a:t>
            </a:r>
            <a:r>
              <a:rPr lang="ru-RU" sz="3600" dirty="0"/>
              <a:t>– в основном было интересно, но испытывал какой-то дискомфорт; </a:t>
            </a:r>
            <a:endParaRPr lang="ru-RU" sz="3600" dirty="0" smtClean="0"/>
          </a:p>
          <a:p>
            <a:pPr marL="0" indent="0">
              <a:buNone/>
            </a:pPr>
            <a:r>
              <a:rPr lang="ru-RU" sz="3600" b="1" i="1" dirty="0" smtClean="0">
                <a:solidFill>
                  <a:srgbClr val="00B050"/>
                </a:solidFill>
                <a:effectLst>
                  <a:outerShdw blurRad="38100" dist="38100" dir="2700000" algn="tl">
                    <a:srgbClr val="000000">
                      <a:alpha val="43137"/>
                    </a:srgbClr>
                  </a:outerShdw>
                </a:effectLst>
              </a:rPr>
              <a:t>Зелёный</a:t>
            </a:r>
            <a:r>
              <a:rPr lang="ru-RU" sz="3600" dirty="0" smtClean="0"/>
              <a:t> </a:t>
            </a:r>
            <a:r>
              <a:rPr lang="ru-RU" sz="3600" dirty="0"/>
              <a:t>– пустая трата времени, чувствовал себя некомфортно </a:t>
            </a:r>
          </a:p>
          <a:p>
            <a:pPr marL="0" indent="0">
              <a:buNone/>
            </a:pPr>
            <a:endParaRPr lang="ru-RU" dirty="0"/>
          </a:p>
        </p:txBody>
      </p:sp>
    </p:spTree>
    <p:extLst>
      <p:ext uri="{BB962C8B-B14F-4D97-AF65-F5344CB8AC3E}">
        <p14:creationId xmlns:p14="http://schemas.microsoft.com/office/powerpoint/2010/main" val="3048661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1166070"/>
            <a:ext cx="8911283" cy="5234729"/>
          </a:xfrm>
        </p:spPr>
        <p:txBody>
          <a:bodyPr/>
          <a:lstStyle/>
          <a:p>
            <a:pPr marL="0" indent="0" algn="ctr">
              <a:buNone/>
            </a:pPr>
            <a:r>
              <a:rPr lang="ru-RU" sz="3600" dirty="0"/>
              <a:t>Хотите ли вы, не хотите ли, </a:t>
            </a:r>
          </a:p>
          <a:p>
            <a:pPr marL="0" indent="0" algn="ctr">
              <a:buNone/>
            </a:pPr>
            <a:r>
              <a:rPr lang="ru-RU" sz="3600" dirty="0"/>
              <a:t>Но дело, товарищи, в том, </a:t>
            </a:r>
          </a:p>
          <a:p>
            <a:pPr marL="0" indent="0" algn="ctr">
              <a:buNone/>
            </a:pPr>
            <a:r>
              <a:rPr lang="ru-RU" sz="3600" dirty="0"/>
              <a:t>Что, прежде </a:t>
            </a:r>
            <a:r>
              <a:rPr lang="ru-RU" sz="3600" dirty="0" smtClean="0"/>
              <a:t>всего, </a:t>
            </a:r>
            <a:r>
              <a:rPr lang="ru-RU" sz="3600" dirty="0"/>
              <a:t>мы – родители, </a:t>
            </a:r>
          </a:p>
          <a:p>
            <a:pPr marL="0" indent="0" algn="ctr">
              <a:buNone/>
            </a:pPr>
            <a:r>
              <a:rPr lang="ru-RU" sz="3600" dirty="0"/>
              <a:t>А </a:t>
            </a:r>
            <a:r>
              <a:rPr lang="ru-RU" sz="3600" dirty="0" smtClean="0"/>
              <a:t>всё </a:t>
            </a:r>
            <a:r>
              <a:rPr lang="ru-RU" sz="3600" dirty="0"/>
              <a:t>остальное – потом! </a:t>
            </a:r>
          </a:p>
          <a:p>
            <a:pPr marL="0" indent="0" algn="ctr">
              <a:buNone/>
            </a:pPr>
            <a:endParaRPr lang="ru-RU" sz="3600" dirty="0" smtClean="0"/>
          </a:p>
          <a:p>
            <a:pPr marL="0" indent="0" algn="ctr">
              <a:buNone/>
            </a:pPr>
            <a:r>
              <a:rPr lang="ru-RU" sz="3600" dirty="0" smtClean="0"/>
              <a:t>Удачи </a:t>
            </a:r>
            <a:r>
              <a:rPr lang="ru-RU" sz="3600" dirty="0"/>
              <a:t>вам, дорогие родители! </a:t>
            </a:r>
            <a:endParaRPr lang="ru-RU" sz="3600" dirty="0" smtClean="0"/>
          </a:p>
          <a:p>
            <a:endParaRPr lang="ru-RU" dirty="0"/>
          </a:p>
        </p:txBody>
      </p:sp>
    </p:spTree>
    <p:extLst>
      <p:ext uri="{BB962C8B-B14F-4D97-AF65-F5344CB8AC3E}">
        <p14:creationId xmlns:p14="http://schemas.microsoft.com/office/powerpoint/2010/main" val="3334700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78001" y="2013360"/>
            <a:ext cx="8596668" cy="2994868"/>
          </a:xfrm>
        </p:spPr>
        <p:txBody>
          <a:bodyPr/>
          <a:lstStyle/>
          <a:p>
            <a:pPr marL="0" indent="0" algn="r">
              <a:buNone/>
            </a:pPr>
            <a:r>
              <a:rPr lang="ru-RU" sz="3200" dirty="0"/>
              <a:t>Характер и нравственное поведение ребёнка – это слепок с характера родителей, он развивается в ответ на их характер и их поведение. </a:t>
            </a:r>
          </a:p>
          <a:p>
            <a:pPr marL="0" indent="0" algn="r">
              <a:buNone/>
            </a:pPr>
            <a:r>
              <a:rPr lang="ru-RU" sz="3200" dirty="0"/>
              <a:t>Эрих </a:t>
            </a:r>
            <a:r>
              <a:rPr lang="ru-RU" sz="3200" dirty="0" err="1"/>
              <a:t>Фромм</a:t>
            </a:r>
            <a:r>
              <a:rPr lang="ru-RU" sz="3200" dirty="0"/>
              <a:t>. </a:t>
            </a:r>
          </a:p>
          <a:p>
            <a:endParaRPr lang="ru-RU" dirty="0"/>
          </a:p>
        </p:txBody>
      </p:sp>
    </p:spTree>
    <p:extLst>
      <p:ext uri="{BB962C8B-B14F-4D97-AF65-F5344CB8AC3E}">
        <p14:creationId xmlns:p14="http://schemas.microsoft.com/office/powerpoint/2010/main" val="3461919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62062"/>
            <a:ext cx="8760281" cy="6107186"/>
          </a:xfrm>
        </p:spPr>
        <p:txBody>
          <a:bodyPr>
            <a:normAutofit/>
          </a:bodyPr>
          <a:lstStyle/>
          <a:p>
            <a:pPr marL="0" indent="0">
              <a:buNone/>
            </a:pPr>
            <a:r>
              <a:rPr lang="ru-RU" sz="2400" dirty="0"/>
              <a:t>Цель: </a:t>
            </a:r>
          </a:p>
          <a:p>
            <a:pPr marL="0" indent="0">
              <a:buNone/>
            </a:pPr>
            <a:r>
              <a:rPr lang="ru-RU" sz="2400" dirty="0"/>
              <a:t>с</a:t>
            </a:r>
            <a:r>
              <a:rPr lang="ru-RU" sz="2400" dirty="0" smtClean="0"/>
              <a:t>оздать </a:t>
            </a:r>
            <a:r>
              <a:rPr lang="ru-RU" sz="2400" dirty="0"/>
              <a:t>условия для понимания значимости нравственного воспитания в семье.</a:t>
            </a:r>
          </a:p>
          <a:p>
            <a:pPr marL="0" indent="0">
              <a:buNone/>
            </a:pPr>
            <a:r>
              <a:rPr lang="ru-RU" sz="2400" dirty="0"/>
              <a:t> </a:t>
            </a:r>
          </a:p>
          <a:p>
            <a:pPr marL="0" indent="0">
              <a:buNone/>
            </a:pPr>
            <a:r>
              <a:rPr lang="ru-RU" sz="2400" dirty="0"/>
              <a:t>Задачи:</a:t>
            </a:r>
          </a:p>
          <a:p>
            <a:pPr>
              <a:buFont typeface="Wingdings" panose="05000000000000000000" pitchFamily="2" charset="2"/>
              <a:buChar char="v"/>
            </a:pPr>
            <a:r>
              <a:rPr lang="ru-RU" sz="2400" dirty="0"/>
              <a:t>показать родителям значимость нравственного воспитания детей в </a:t>
            </a:r>
            <a:r>
              <a:rPr lang="ru-RU" sz="2400" dirty="0" smtClean="0"/>
              <a:t>семье;</a:t>
            </a:r>
          </a:p>
          <a:p>
            <a:pPr>
              <a:buFont typeface="Wingdings" panose="05000000000000000000" pitchFamily="2" charset="2"/>
              <a:buChar char="v"/>
            </a:pPr>
            <a:r>
              <a:rPr lang="ru-RU" sz="2400" dirty="0" smtClean="0"/>
              <a:t>формировать </a:t>
            </a:r>
            <a:r>
              <a:rPr lang="ru-RU" sz="2400" dirty="0"/>
              <a:t>культуру общения родителей и </a:t>
            </a:r>
            <a:r>
              <a:rPr lang="ru-RU" sz="2400" dirty="0" smtClean="0"/>
              <a:t>детей;</a:t>
            </a:r>
          </a:p>
          <a:p>
            <a:pPr>
              <a:buFont typeface="Wingdings" panose="05000000000000000000" pitchFamily="2" charset="2"/>
              <a:buChar char="v"/>
            </a:pPr>
            <a:r>
              <a:rPr lang="ru-RU" sz="2400" dirty="0" smtClean="0"/>
              <a:t>помочь </a:t>
            </a:r>
            <a:r>
              <a:rPr lang="ru-RU" sz="2400" dirty="0"/>
              <a:t>родителям найти ключ к решению многих сложных вопросов воспитания </a:t>
            </a:r>
            <a:r>
              <a:rPr lang="ru-RU" sz="2400" dirty="0" smtClean="0"/>
              <a:t>детей;</a:t>
            </a:r>
          </a:p>
          <a:p>
            <a:pPr>
              <a:buFont typeface="Wingdings" panose="05000000000000000000" pitchFamily="2" charset="2"/>
              <a:buChar char="v"/>
            </a:pPr>
            <a:r>
              <a:rPr lang="ru-RU" sz="2400" dirty="0" smtClean="0"/>
              <a:t>сплотить </a:t>
            </a:r>
            <a:r>
              <a:rPr lang="ru-RU" sz="2400" dirty="0"/>
              <a:t>родительский коллектив, чтобы каждый мог почувствовать радость общения.</a:t>
            </a:r>
          </a:p>
          <a:p>
            <a:endParaRPr lang="ru-RU" dirty="0"/>
          </a:p>
        </p:txBody>
      </p:sp>
    </p:spTree>
    <p:extLst>
      <p:ext uri="{BB962C8B-B14F-4D97-AF65-F5344CB8AC3E}">
        <p14:creationId xmlns:p14="http://schemas.microsoft.com/office/powerpoint/2010/main" val="619302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1452" y="964735"/>
            <a:ext cx="9102055" cy="5076628"/>
          </a:xfrm>
        </p:spPr>
        <p:txBody>
          <a:bodyPr/>
          <a:lstStyle/>
          <a:p>
            <a:pPr marL="0" indent="0" algn="ctr">
              <a:buNone/>
            </a:pPr>
            <a:r>
              <a:rPr lang="ru-RU" sz="2800" dirty="0" smtClean="0"/>
              <a:t>Формы работы</a:t>
            </a:r>
          </a:p>
          <a:p>
            <a:pPr marL="0" indent="0">
              <a:buNone/>
            </a:pPr>
            <a:endParaRPr lang="ru-RU" sz="2800" dirty="0" smtClean="0"/>
          </a:p>
          <a:p>
            <a:pPr>
              <a:buFont typeface="Wingdings" panose="05000000000000000000" pitchFamily="2" charset="2"/>
              <a:buChar char="v"/>
            </a:pPr>
            <a:r>
              <a:rPr lang="ru-RU" sz="2800" dirty="0"/>
              <a:t>г</a:t>
            </a:r>
            <a:r>
              <a:rPr lang="ru-RU" sz="2800" dirty="0" smtClean="0"/>
              <a:t>рупповая</a:t>
            </a:r>
            <a:r>
              <a:rPr lang="ru-RU" sz="2800" dirty="0"/>
              <a:t>;</a:t>
            </a:r>
            <a:r>
              <a:rPr lang="ru-RU" sz="2800" dirty="0" smtClean="0"/>
              <a:t> </a:t>
            </a:r>
          </a:p>
          <a:p>
            <a:pPr>
              <a:buFont typeface="Wingdings" panose="05000000000000000000" pitchFamily="2" charset="2"/>
              <a:buChar char="v"/>
            </a:pPr>
            <a:r>
              <a:rPr lang="ru-RU" sz="2800" dirty="0" smtClean="0"/>
              <a:t>интерактивная </a:t>
            </a:r>
            <a:r>
              <a:rPr lang="ru-RU" sz="2800" dirty="0"/>
              <a:t>с использованием </a:t>
            </a:r>
            <a:r>
              <a:rPr lang="ru-RU" sz="2800" dirty="0" smtClean="0"/>
              <a:t>кейс-технологии; </a:t>
            </a:r>
          </a:p>
          <a:p>
            <a:pPr>
              <a:buFont typeface="Wingdings" panose="05000000000000000000" pitchFamily="2" charset="2"/>
              <a:buChar char="v"/>
            </a:pPr>
            <a:r>
              <a:rPr lang="ru-RU" sz="2800" dirty="0" smtClean="0"/>
              <a:t>анкетирование;</a:t>
            </a:r>
          </a:p>
          <a:p>
            <a:pPr>
              <a:buFont typeface="Wingdings" panose="05000000000000000000" pitchFamily="2" charset="2"/>
              <a:buChar char="v"/>
            </a:pPr>
            <a:r>
              <a:rPr lang="ru-RU" sz="2800" dirty="0" smtClean="0"/>
              <a:t>ролевое </a:t>
            </a:r>
            <a:r>
              <a:rPr lang="ru-RU" sz="2800" dirty="0"/>
              <a:t>моделирование </a:t>
            </a:r>
            <a:r>
              <a:rPr lang="ru-RU" sz="2800" dirty="0" smtClean="0"/>
              <a:t>ситуаций.</a:t>
            </a:r>
          </a:p>
          <a:p>
            <a:pPr marL="0" indent="0">
              <a:buNone/>
            </a:pPr>
            <a:endParaRPr lang="ru-RU" dirty="0"/>
          </a:p>
        </p:txBody>
      </p:sp>
    </p:spTree>
    <p:extLst>
      <p:ext uri="{BB962C8B-B14F-4D97-AF65-F5344CB8AC3E}">
        <p14:creationId xmlns:p14="http://schemas.microsoft.com/office/powerpoint/2010/main" val="3563405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Объект 15"/>
          <p:cNvGraphicFramePr>
            <a:graphicFrameLocks noGrp="1"/>
          </p:cNvGraphicFramePr>
          <p:nvPr>
            <p:ph idx="1"/>
            <p:extLst>
              <p:ext uri="{D42A27DB-BD31-4B8C-83A1-F6EECF244321}">
                <p14:modId xmlns:p14="http://schemas.microsoft.com/office/powerpoint/2010/main" val="2550290089"/>
              </p:ext>
            </p:extLst>
          </p:nvPr>
        </p:nvGraphicFramePr>
        <p:xfrm>
          <a:off x="677862" y="377505"/>
          <a:ext cx="9489595" cy="6333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6025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СИТУАЦИЯ №</a:t>
            </a:r>
            <a:r>
              <a:rPr lang="ru-RU" dirty="0" smtClean="0"/>
              <a:t>1</a:t>
            </a:r>
            <a:endParaRPr lang="ru-RU" dirty="0"/>
          </a:p>
        </p:txBody>
      </p:sp>
      <p:sp>
        <p:nvSpPr>
          <p:cNvPr id="3" name="Объект 2"/>
          <p:cNvSpPr>
            <a:spLocks noGrp="1"/>
          </p:cNvSpPr>
          <p:nvPr>
            <p:ph idx="1"/>
          </p:nvPr>
        </p:nvSpPr>
        <p:spPr>
          <a:xfrm>
            <a:off x="677333" y="1753299"/>
            <a:ext cx="9020339" cy="4288063"/>
          </a:xfrm>
        </p:spPr>
        <p:txBody>
          <a:bodyPr/>
          <a:lstStyle/>
          <a:p>
            <a:pPr marL="0" indent="0" algn="ctr">
              <a:buNone/>
            </a:pPr>
            <a:r>
              <a:rPr lang="ru-RU" sz="2800" dirty="0" smtClean="0"/>
              <a:t>Мальчик </a:t>
            </a:r>
            <a:r>
              <a:rPr lang="ru-RU" sz="2800" dirty="0"/>
              <a:t>был наказан. Отец серьёзно с ним поговорил и в наказание не разрешил выходить ему из дома. Пришли друзья и позвали его сходить в кино. Мама пожалела сына и стала уговаривать отца отпустить его с друзьями. Между родителями произошёл конфликт. </a:t>
            </a:r>
          </a:p>
          <a:p>
            <a:pPr marL="0" indent="0" algn="ctr">
              <a:buNone/>
            </a:pPr>
            <a:r>
              <a:rPr lang="ru-RU" sz="2800" dirty="0"/>
              <a:t>Как правильно поступить, чтобы избежать конфликта? </a:t>
            </a:r>
          </a:p>
        </p:txBody>
      </p:sp>
    </p:spTree>
    <p:extLst>
      <p:ext uri="{BB962C8B-B14F-4D97-AF65-F5344CB8AC3E}">
        <p14:creationId xmlns:p14="http://schemas.microsoft.com/office/powerpoint/2010/main" val="270193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СИТУАЦИЯ </a:t>
            </a:r>
            <a:r>
              <a:rPr lang="ru-RU" dirty="0" smtClean="0"/>
              <a:t>№</a:t>
            </a:r>
            <a:r>
              <a:rPr lang="ru-RU" dirty="0"/>
              <a:t>2</a:t>
            </a:r>
          </a:p>
        </p:txBody>
      </p:sp>
      <p:sp>
        <p:nvSpPr>
          <p:cNvPr id="3" name="Объект 2"/>
          <p:cNvSpPr>
            <a:spLocks noGrp="1"/>
          </p:cNvSpPr>
          <p:nvPr>
            <p:ph idx="1"/>
          </p:nvPr>
        </p:nvSpPr>
        <p:spPr>
          <a:xfrm>
            <a:off x="677333" y="1753299"/>
            <a:ext cx="9020339" cy="4288063"/>
          </a:xfrm>
        </p:spPr>
        <p:txBody>
          <a:bodyPr/>
          <a:lstStyle/>
          <a:p>
            <a:pPr marL="0" indent="0" algn="ctr">
              <a:buNone/>
            </a:pPr>
            <a:r>
              <a:rPr lang="ru-RU" sz="2800" dirty="0"/>
              <a:t>Родители решили поехать за город, поработать на даче. Все нашли себе работу, кроме Пети. Ему предлагали пополоть грядки, принести воды из родника, но он отказался от всех предложений. Бегал по саду за бабочками, кричал, мешал работать. </a:t>
            </a:r>
            <a:endParaRPr lang="ru-RU" sz="2800" dirty="0" smtClean="0"/>
          </a:p>
          <a:p>
            <a:pPr marL="0" indent="0" algn="ctr">
              <a:buNone/>
            </a:pPr>
            <a:r>
              <a:rPr lang="ru-RU" sz="2800" dirty="0" smtClean="0"/>
              <a:t>Почему </a:t>
            </a:r>
            <a:r>
              <a:rPr lang="ru-RU" sz="2800" dirty="0"/>
              <a:t>сложилась такая ситуация? </a:t>
            </a:r>
          </a:p>
          <a:p>
            <a:pPr marL="0" indent="0">
              <a:buNone/>
            </a:pPr>
            <a:endParaRPr lang="ru-RU" sz="2800" dirty="0"/>
          </a:p>
          <a:p>
            <a:pPr marL="0" indent="0" algn="ctr">
              <a:buNone/>
            </a:pPr>
            <a:endParaRPr lang="ru-RU" sz="2800" dirty="0"/>
          </a:p>
        </p:txBody>
      </p:sp>
    </p:spTree>
    <p:extLst>
      <p:ext uri="{BB962C8B-B14F-4D97-AF65-F5344CB8AC3E}">
        <p14:creationId xmlns:p14="http://schemas.microsoft.com/office/powerpoint/2010/main" val="1394633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СИТУАЦИЯ </a:t>
            </a:r>
            <a:r>
              <a:rPr lang="ru-RU" dirty="0" smtClean="0"/>
              <a:t>№3</a:t>
            </a:r>
            <a:endParaRPr lang="ru-RU" dirty="0"/>
          </a:p>
        </p:txBody>
      </p:sp>
      <p:sp>
        <p:nvSpPr>
          <p:cNvPr id="3" name="Объект 2"/>
          <p:cNvSpPr>
            <a:spLocks noGrp="1"/>
          </p:cNvSpPr>
          <p:nvPr>
            <p:ph idx="1"/>
          </p:nvPr>
        </p:nvSpPr>
        <p:spPr>
          <a:xfrm>
            <a:off x="677333" y="1753299"/>
            <a:ext cx="9020339" cy="4288063"/>
          </a:xfrm>
        </p:spPr>
        <p:txBody>
          <a:bodyPr/>
          <a:lstStyle/>
          <a:p>
            <a:pPr marL="0" indent="0" algn="ctr">
              <a:buNone/>
            </a:pPr>
            <a:r>
              <a:rPr lang="ru-RU" sz="2800" dirty="0"/>
              <a:t>В семье двое детей: брат и сестра. Брат ходит в 4 класс, сестра — в детский сад. Сестре уделяют больше внимания, так как она ещё маленькая. Ей чаще покупают игрушки, чем брату, опираясь на то, что он вышел из этого возраста. Мальчик очень обижается, но родители не реагируют на это. </a:t>
            </a:r>
            <a:endParaRPr lang="ru-RU" sz="2800" dirty="0" smtClean="0"/>
          </a:p>
          <a:p>
            <a:pPr marL="0" indent="0" algn="ctr">
              <a:buNone/>
            </a:pPr>
            <a:r>
              <a:rPr lang="ru-RU" sz="2800" dirty="0" smtClean="0"/>
              <a:t>О </a:t>
            </a:r>
            <a:r>
              <a:rPr lang="ru-RU" sz="2800" dirty="0"/>
              <a:t>чем мы не должны забывать при воспитании детей разного возраста? </a:t>
            </a:r>
          </a:p>
          <a:p>
            <a:pPr marL="0" indent="0" algn="ctr">
              <a:buNone/>
            </a:pPr>
            <a:endParaRPr lang="ru-RU" sz="2800" dirty="0"/>
          </a:p>
        </p:txBody>
      </p:sp>
    </p:spTree>
    <p:extLst>
      <p:ext uri="{BB962C8B-B14F-4D97-AF65-F5344CB8AC3E}">
        <p14:creationId xmlns:p14="http://schemas.microsoft.com/office/powerpoint/2010/main" val="569113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4945" y="324375"/>
            <a:ext cx="8596668" cy="699083"/>
          </a:xfrm>
        </p:spPr>
        <p:txBody>
          <a:bodyPr/>
          <a:lstStyle/>
          <a:p>
            <a:pPr algn="ctr"/>
            <a:r>
              <a:rPr lang="ru-RU" b="1" dirty="0">
                <a:effectLst>
                  <a:outerShdw blurRad="38100" dist="38100" dir="2700000" algn="tl">
                    <a:srgbClr val="000000">
                      <a:alpha val="43137"/>
                    </a:srgbClr>
                  </a:outerShdw>
                </a:effectLst>
              </a:rPr>
              <a:t>Памятка для родителей</a:t>
            </a:r>
            <a:r>
              <a:rPr lang="ru-RU" b="1" dirty="0" smtClean="0">
                <a:effectLst>
                  <a:outerShdw blurRad="38100" dist="38100" dir="2700000" algn="tl">
                    <a:srgbClr val="000000">
                      <a:alpha val="43137"/>
                    </a:srgbClr>
                  </a:outerShdw>
                </a:effectLst>
              </a:rPr>
              <a:t>.</a:t>
            </a:r>
            <a:endParaRPr lang="ru-RU"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509553" y="1493239"/>
            <a:ext cx="9087453" cy="5276675"/>
          </a:xfrm>
        </p:spPr>
        <p:txBody>
          <a:bodyPr>
            <a:noAutofit/>
          </a:bodyPr>
          <a:lstStyle/>
          <a:p>
            <a:pPr marL="0" indent="0" algn="just">
              <a:buNone/>
            </a:pPr>
            <a:r>
              <a:rPr lang="ru-RU" sz="2800" dirty="0"/>
              <a:t>1. Нормы, запреты, требования, даже адекватные наказания обязательно должны быть в жизни каждого подростка, что особенно полезно помнить родителям, желающим как можно меньше огорчать детей и избегать конфликтов с ними. В противном случае они идут на поводу у собственного ребенка. </a:t>
            </a:r>
          </a:p>
          <a:p>
            <a:pPr marL="0" indent="0" algn="just">
              <a:buNone/>
            </a:pPr>
            <a:r>
              <a:rPr lang="ru-RU" sz="2800" dirty="0"/>
              <a:t>2. Правил, ограничений, требований, запретов не должно быть слишком много, и они должны быть гибкими. Такое правило предостерегает от другой крайности – воспитания в духе «закручивания гаек». </a:t>
            </a:r>
          </a:p>
          <a:p>
            <a:pPr marL="0" indent="0" algn="just">
              <a:buNone/>
            </a:pPr>
            <a:endParaRPr lang="ru-RU" dirty="0"/>
          </a:p>
        </p:txBody>
      </p:sp>
    </p:spTree>
    <p:extLst>
      <p:ext uri="{BB962C8B-B14F-4D97-AF65-F5344CB8AC3E}">
        <p14:creationId xmlns:p14="http://schemas.microsoft.com/office/powerpoint/2010/main" val="967618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Зелены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80</TotalTime>
  <Words>495</Words>
  <Application>Microsoft Office PowerPoint</Application>
  <PresentationFormat>Широкоэкранный</PresentationFormat>
  <Paragraphs>45</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Trebuchet MS</vt:lpstr>
      <vt:lpstr>Wingdings</vt:lpstr>
      <vt:lpstr>Wingdings 3</vt:lpstr>
      <vt:lpstr>Грань</vt:lpstr>
      <vt:lpstr>Родительское собрание «Роль родителей  в нравственном воспитании своих детей» </vt:lpstr>
      <vt:lpstr>Презентация PowerPoint</vt:lpstr>
      <vt:lpstr>Презентация PowerPoint</vt:lpstr>
      <vt:lpstr>Презентация PowerPoint</vt:lpstr>
      <vt:lpstr>Презентация PowerPoint</vt:lpstr>
      <vt:lpstr>СИТУАЦИЯ №1</vt:lpstr>
      <vt:lpstr>СИТУАЦИЯ №2</vt:lpstr>
      <vt:lpstr>СИТУАЦИЯ №3</vt:lpstr>
      <vt:lpstr>Памятка для родителей.</vt:lpstr>
      <vt:lpstr>Памятка для родителей.</vt:lpstr>
      <vt:lpstr>Рефлексия</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собрание «Роль родителей  в нравственном воспитании своих детей»</dc:title>
  <dc:creator>Дом</dc:creator>
  <cp:lastModifiedBy>Дом</cp:lastModifiedBy>
  <cp:revision>8</cp:revision>
  <dcterms:created xsi:type="dcterms:W3CDTF">2015-02-15T16:25:51Z</dcterms:created>
  <dcterms:modified xsi:type="dcterms:W3CDTF">2015-02-19T19:30:28Z</dcterms:modified>
</cp:coreProperties>
</file>