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29F84-7EC1-4EFC-B21B-686BC7394E5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D4AE0-2BA7-434C-BF1F-FE106867CC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34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49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67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4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99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205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4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7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3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47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10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552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038C-424A-4A25-96EA-8D8466283DF5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8AB04-E3A8-48D2-8A59-595E2FE156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5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148">
              <a:schemeClr val="accent5">
                <a:lumMod val="75000"/>
              </a:schemeClr>
            </a:gs>
            <a:gs pos="39600">
              <a:srgbClr val="BACBEB"/>
            </a:gs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Овал 44"/>
          <p:cNvSpPr/>
          <p:nvPr/>
        </p:nvSpPr>
        <p:spPr>
          <a:xfrm>
            <a:off x="6873797" y="3779748"/>
            <a:ext cx="1800200" cy="3693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4680012" y="3707740"/>
            <a:ext cx="1944216" cy="3693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2915816" y="3707740"/>
            <a:ext cx="1440160" cy="3693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611560" y="3707740"/>
            <a:ext cx="1440160" cy="3693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711501" y="2771636"/>
            <a:ext cx="172819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1638680"/>
            <a:ext cx="2664296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27703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Язык – знаковая система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6265" y="544522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11" name="Прямая со стрелкой 10"/>
          <p:cNvCxnSpPr>
            <a:stCxn id="6" idx="2"/>
          </p:cNvCxnSpPr>
          <p:nvPr/>
        </p:nvCxnSpPr>
        <p:spPr>
          <a:xfrm>
            <a:off x="4680012" y="2286752"/>
            <a:ext cx="0" cy="484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7924" y="277163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Знаки языка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1259632" y="3275692"/>
            <a:ext cx="25202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34" idx="0"/>
          </p:cNvCxnSpPr>
          <p:nvPr/>
        </p:nvCxnSpPr>
        <p:spPr>
          <a:xfrm>
            <a:off x="5508104" y="3275692"/>
            <a:ext cx="23402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779912" y="3275692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5148064" y="3275692"/>
            <a:ext cx="288032" cy="431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76" y="37077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морфема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3217518" y="370723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слово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4824028" y="370723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словосочетание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948264" y="37797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433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0425">
              <a:schemeClr val="tx2">
                <a:lumMod val="20000"/>
                <a:lumOff val="80000"/>
              </a:schemeClr>
            </a:gs>
            <a:gs pos="87000">
              <a:schemeClr val="tx2">
                <a:lumMod val="20000"/>
                <a:lumOff val="80000"/>
              </a:schemeClr>
            </a:gs>
            <a:gs pos="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Овал 188"/>
          <p:cNvSpPr/>
          <p:nvPr/>
        </p:nvSpPr>
        <p:spPr>
          <a:xfrm>
            <a:off x="5002124" y="6165304"/>
            <a:ext cx="1154052" cy="3863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8" name="Овал 187"/>
          <p:cNvSpPr/>
          <p:nvPr/>
        </p:nvSpPr>
        <p:spPr>
          <a:xfrm>
            <a:off x="5048637" y="5608335"/>
            <a:ext cx="1107539" cy="318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7" name="Овал 186"/>
          <p:cNvSpPr/>
          <p:nvPr/>
        </p:nvSpPr>
        <p:spPr>
          <a:xfrm>
            <a:off x="5062105" y="5046298"/>
            <a:ext cx="1022454" cy="280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6" name="Овал 185"/>
          <p:cNvSpPr/>
          <p:nvPr/>
        </p:nvSpPr>
        <p:spPr>
          <a:xfrm>
            <a:off x="5047635" y="4461752"/>
            <a:ext cx="1022454" cy="280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5" name="Овал 184"/>
          <p:cNvSpPr/>
          <p:nvPr/>
        </p:nvSpPr>
        <p:spPr>
          <a:xfrm>
            <a:off x="5052453" y="3897871"/>
            <a:ext cx="1022454" cy="2804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Горизонтальный свиток 183"/>
          <p:cNvSpPr/>
          <p:nvPr/>
        </p:nvSpPr>
        <p:spPr>
          <a:xfrm>
            <a:off x="5017125" y="3015544"/>
            <a:ext cx="1022454" cy="60976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8" name="Блок-схема: объединение 177"/>
          <p:cNvSpPr/>
          <p:nvPr/>
        </p:nvSpPr>
        <p:spPr>
          <a:xfrm>
            <a:off x="2608898" y="4038117"/>
            <a:ext cx="952531" cy="354509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Скругленный прямоугольник 174"/>
          <p:cNvSpPr/>
          <p:nvPr/>
        </p:nvSpPr>
        <p:spPr>
          <a:xfrm>
            <a:off x="2417209" y="6089270"/>
            <a:ext cx="1224136" cy="342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Скругленный прямоугольник 173"/>
          <p:cNvSpPr/>
          <p:nvPr/>
        </p:nvSpPr>
        <p:spPr>
          <a:xfrm>
            <a:off x="2519586" y="5840628"/>
            <a:ext cx="940740" cy="1766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2443424" y="5512940"/>
            <a:ext cx="1149952" cy="2317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Скругленный прямоугольник 171"/>
          <p:cNvSpPr/>
          <p:nvPr/>
        </p:nvSpPr>
        <p:spPr>
          <a:xfrm>
            <a:off x="2443424" y="5206494"/>
            <a:ext cx="1119684" cy="2407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Скругленный прямоугольник 170"/>
          <p:cNvSpPr/>
          <p:nvPr/>
        </p:nvSpPr>
        <p:spPr>
          <a:xfrm>
            <a:off x="2449031" y="4899429"/>
            <a:ext cx="1079432" cy="2344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Скругленный прямоугольник 169"/>
          <p:cNvSpPr/>
          <p:nvPr/>
        </p:nvSpPr>
        <p:spPr>
          <a:xfrm>
            <a:off x="2430737" y="4539174"/>
            <a:ext cx="1119684" cy="297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90662"/>
            <a:ext cx="4005520" cy="41805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050" dirty="0" smtClean="0"/>
              <a:t>Методы и приёмы развития речи</a:t>
            </a:r>
            <a:endParaRPr lang="ru-RU" sz="105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708184" y="989694"/>
            <a:ext cx="1" cy="9947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115617" y="908720"/>
            <a:ext cx="1872207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6" idx="0"/>
          </p:cNvCxnSpPr>
          <p:nvPr/>
        </p:nvCxnSpPr>
        <p:spPr>
          <a:xfrm>
            <a:off x="5220072" y="908720"/>
            <a:ext cx="2628292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6274" y="2908299"/>
            <a:ext cx="704424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приёмы</a:t>
            </a:r>
            <a:endParaRPr lang="ru-RU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288285" y="1961484"/>
            <a:ext cx="836485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словесные</a:t>
            </a:r>
            <a:endParaRPr lang="ru-RU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7020272" y="2204864"/>
            <a:ext cx="1656184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практические</a:t>
            </a:r>
            <a:endParaRPr lang="ru-RU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656438" y="2211811"/>
            <a:ext cx="864096" cy="2539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наглядные</a:t>
            </a:r>
            <a:endParaRPr lang="ru-RU" sz="1050" dirty="0"/>
          </a:p>
        </p:txBody>
      </p:sp>
      <p:sp>
        <p:nvSpPr>
          <p:cNvPr id="19" name="TextBox 18"/>
          <p:cNvSpPr txBox="1"/>
          <p:nvPr/>
        </p:nvSpPr>
        <p:spPr>
          <a:xfrm>
            <a:off x="7812360" y="2846402"/>
            <a:ext cx="648072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приёмы</a:t>
            </a:r>
            <a:endParaRPr lang="ru-RU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3359597" y="2547239"/>
            <a:ext cx="693863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приёмы</a:t>
            </a:r>
            <a:endParaRPr lang="ru-RU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536556" y="3781585"/>
            <a:ext cx="1103859" cy="41549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Показ картин, картинки</a:t>
            </a:r>
            <a:endParaRPr lang="ru-RU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552863" y="4555795"/>
            <a:ext cx="1071246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Показ игрушки</a:t>
            </a:r>
            <a:endParaRPr lang="ru-RU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498856" y="5323100"/>
            <a:ext cx="1179258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Показ движения</a:t>
            </a:r>
            <a:endParaRPr lang="ru-RU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422410" y="6017257"/>
            <a:ext cx="1332149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Использование ТСО</a:t>
            </a:r>
            <a:endParaRPr lang="ru-RU" sz="1050" dirty="0"/>
          </a:p>
        </p:txBody>
      </p:sp>
      <p:sp>
        <p:nvSpPr>
          <p:cNvPr id="35" name="TextBox 34"/>
          <p:cNvSpPr txBox="1"/>
          <p:nvPr/>
        </p:nvSpPr>
        <p:spPr>
          <a:xfrm>
            <a:off x="2746055" y="3100318"/>
            <a:ext cx="716923" cy="2539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вопрос</a:t>
            </a:r>
            <a:endParaRPr lang="ru-RU" sz="1050" dirty="0"/>
          </a:p>
        </p:txBody>
      </p:sp>
      <p:cxnSp>
        <p:nvCxnSpPr>
          <p:cNvPr id="39" name="Прямая со стрелкой 38"/>
          <p:cNvCxnSpPr>
            <a:endCxn id="40" idx="0"/>
          </p:cNvCxnSpPr>
          <p:nvPr/>
        </p:nvCxnSpPr>
        <p:spPr>
          <a:xfrm>
            <a:off x="3120939" y="3354234"/>
            <a:ext cx="0" cy="661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832907" y="4015909"/>
            <a:ext cx="5760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виды</a:t>
            </a:r>
            <a:endParaRPr lang="ru-RU" sz="1050" dirty="0"/>
          </a:p>
        </p:txBody>
      </p:sp>
      <p:sp>
        <p:nvSpPr>
          <p:cNvPr id="41" name="TextBox 40"/>
          <p:cNvSpPr txBox="1"/>
          <p:nvPr/>
        </p:nvSpPr>
        <p:spPr>
          <a:xfrm>
            <a:off x="2403885" y="4561713"/>
            <a:ext cx="11987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репродуктивные</a:t>
            </a:r>
            <a:endParaRPr lang="ru-RU" sz="1050" dirty="0"/>
          </a:p>
        </p:txBody>
      </p:sp>
      <p:sp>
        <p:nvSpPr>
          <p:cNvPr id="42" name="TextBox 41"/>
          <p:cNvSpPr txBox="1"/>
          <p:nvPr/>
        </p:nvSpPr>
        <p:spPr>
          <a:xfrm>
            <a:off x="2532790" y="4899429"/>
            <a:ext cx="819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поисковый</a:t>
            </a:r>
            <a:endParaRPr lang="ru-RU" sz="1050" dirty="0"/>
          </a:p>
        </p:txBody>
      </p:sp>
      <p:sp>
        <p:nvSpPr>
          <p:cNvPr id="43" name="TextBox 42"/>
          <p:cNvSpPr txBox="1"/>
          <p:nvPr/>
        </p:nvSpPr>
        <p:spPr>
          <a:xfrm>
            <a:off x="2509567" y="5202231"/>
            <a:ext cx="10188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обобщающие</a:t>
            </a:r>
            <a:endParaRPr lang="ru-RU" sz="1050" dirty="0"/>
          </a:p>
        </p:txBody>
      </p:sp>
      <p:sp>
        <p:nvSpPr>
          <p:cNvPr id="44" name="TextBox 43"/>
          <p:cNvSpPr txBox="1"/>
          <p:nvPr/>
        </p:nvSpPr>
        <p:spPr>
          <a:xfrm>
            <a:off x="2714789" y="5797136"/>
            <a:ext cx="65748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прямые</a:t>
            </a:r>
            <a:endParaRPr lang="ru-RU" sz="1050" dirty="0"/>
          </a:p>
        </p:txBody>
      </p:sp>
      <p:sp>
        <p:nvSpPr>
          <p:cNvPr id="45" name="TextBox 44"/>
          <p:cNvSpPr txBox="1"/>
          <p:nvPr/>
        </p:nvSpPr>
        <p:spPr>
          <a:xfrm>
            <a:off x="2591913" y="6105674"/>
            <a:ext cx="8710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наводящие</a:t>
            </a:r>
            <a:endParaRPr lang="ru-RU" sz="1050" dirty="0"/>
          </a:p>
        </p:txBody>
      </p:sp>
      <p:sp>
        <p:nvSpPr>
          <p:cNvPr id="46" name="TextBox 45"/>
          <p:cNvSpPr txBox="1"/>
          <p:nvPr/>
        </p:nvSpPr>
        <p:spPr>
          <a:xfrm>
            <a:off x="2380239" y="5496707"/>
            <a:ext cx="12170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подсказывающие</a:t>
            </a:r>
            <a:endParaRPr lang="ru-RU" sz="1050" dirty="0"/>
          </a:p>
        </p:txBody>
      </p:sp>
      <p:sp>
        <p:nvSpPr>
          <p:cNvPr id="49" name="TextBox 48"/>
          <p:cNvSpPr txBox="1"/>
          <p:nvPr/>
        </p:nvSpPr>
        <p:spPr>
          <a:xfrm>
            <a:off x="5124461" y="3112679"/>
            <a:ext cx="6863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Речевой образец</a:t>
            </a:r>
            <a:endParaRPr lang="ru-RU" sz="1050" dirty="0"/>
          </a:p>
        </p:txBody>
      </p:sp>
      <p:cxnSp>
        <p:nvCxnSpPr>
          <p:cNvPr id="53" name="Прямая соединительная линия 52"/>
          <p:cNvCxnSpPr>
            <a:stCxn id="20" idx="2"/>
          </p:cNvCxnSpPr>
          <p:nvPr/>
        </p:nvCxnSpPr>
        <p:spPr>
          <a:xfrm>
            <a:off x="3706529" y="2801155"/>
            <a:ext cx="1251290" cy="311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4948700" y="3100318"/>
            <a:ext cx="0" cy="335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957321" y="4047042"/>
            <a:ext cx="647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947979" y="4617692"/>
            <a:ext cx="1187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187" idx="2"/>
          </p:cNvCxnSpPr>
          <p:nvPr/>
        </p:nvCxnSpPr>
        <p:spPr>
          <a:xfrm>
            <a:off x="4957819" y="5186543"/>
            <a:ext cx="10428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948700" y="5775234"/>
            <a:ext cx="706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941758" y="6454622"/>
            <a:ext cx="75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144670" y="3905666"/>
            <a:ext cx="1152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повторение</a:t>
            </a:r>
            <a:endParaRPr lang="ru-RU" sz="1050" dirty="0"/>
          </a:p>
        </p:txBody>
      </p:sp>
      <p:sp>
        <p:nvSpPr>
          <p:cNvPr id="67" name="TextBox 66"/>
          <p:cNvSpPr txBox="1"/>
          <p:nvPr/>
        </p:nvSpPr>
        <p:spPr>
          <a:xfrm>
            <a:off x="5096040" y="4453798"/>
            <a:ext cx="10540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объяснение</a:t>
            </a:r>
            <a:endParaRPr lang="ru-RU" sz="1050" dirty="0"/>
          </a:p>
        </p:txBody>
      </p:sp>
      <p:sp>
        <p:nvSpPr>
          <p:cNvPr id="68" name="TextBox 67"/>
          <p:cNvSpPr txBox="1"/>
          <p:nvPr/>
        </p:nvSpPr>
        <p:spPr>
          <a:xfrm>
            <a:off x="5187276" y="5059585"/>
            <a:ext cx="7844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указания</a:t>
            </a:r>
            <a:endParaRPr lang="ru-RU" sz="1050" dirty="0"/>
          </a:p>
        </p:txBody>
      </p:sp>
      <p:sp>
        <p:nvSpPr>
          <p:cNvPr id="69" name="TextBox 68"/>
          <p:cNvSpPr txBox="1"/>
          <p:nvPr/>
        </p:nvSpPr>
        <p:spPr>
          <a:xfrm>
            <a:off x="5161777" y="5559623"/>
            <a:ext cx="11024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с</a:t>
            </a:r>
            <a:r>
              <a:rPr lang="ru-RU" sz="1050" dirty="0" smtClean="0"/>
              <a:t>ловесные упражнения</a:t>
            </a:r>
            <a:endParaRPr lang="ru-RU" sz="1050" dirty="0"/>
          </a:p>
        </p:txBody>
      </p:sp>
      <p:sp>
        <p:nvSpPr>
          <p:cNvPr id="70" name="TextBox 69"/>
          <p:cNvSpPr txBox="1"/>
          <p:nvPr/>
        </p:nvSpPr>
        <p:spPr>
          <a:xfrm>
            <a:off x="5052453" y="6131456"/>
            <a:ext cx="12443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/>
              <a:t>о</a:t>
            </a:r>
            <a:r>
              <a:rPr lang="ru-RU" sz="1050" dirty="0" smtClean="0"/>
              <a:t>ценка детской речи</a:t>
            </a:r>
            <a:endParaRPr lang="ru-RU" sz="1050" dirty="0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 flipH="1">
            <a:off x="6770168" y="2465727"/>
            <a:ext cx="682152" cy="436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230108" y="2902273"/>
            <a:ext cx="9001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Носят игровой характер</a:t>
            </a:r>
            <a:endParaRPr lang="ru-RU" sz="1050" dirty="0"/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8172400" y="3035257"/>
            <a:ext cx="0" cy="531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7596336" y="3566482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Дидактические игры</a:t>
            </a:r>
            <a:endParaRPr lang="ru-RU" sz="1050" dirty="0"/>
          </a:p>
        </p:txBody>
      </p:sp>
      <p:cxnSp>
        <p:nvCxnSpPr>
          <p:cNvPr id="93" name="Прямая соединительная линия 92"/>
          <p:cNvCxnSpPr>
            <a:stCxn id="91" idx="2"/>
          </p:cNvCxnSpPr>
          <p:nvPr/>
        </p:nvCxnSpPr>
        <p:spPr>
          <a:xfrm>
            <a:off x="8136396" y="3981980"/>
            <a:ext cx="0" cy="635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7596336" y="4682753"/>
            <a:ext cx="10801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Игровые упражнения</a:t>
            </a:r>
            <a:endParaRPr lang="ru-RU" sz="1050" dirty="0"/>
          </a:p>
        </p:txBody>
      </p:sp>
      <p:cxnSp>
        <p:nvCxnSpPr>
          <p:cNvPr id="96" name="Прямая соединительная линия 95"/>
          <p:cNvCxnSpPr>
            <a:stCxn id="94" idx="2"/>
          </p:cNvCxnSpPr>
          <p:nvPr/>
        </p:nvCxnSpPr>
        <p:spPr>
          <a:xfrm>
            <a:off x="8136396" y="5098251"/>
            <a:ext cx="0" cy="605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619506" y="5801985"/>
            <a:ext cx="11057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Игры- занятия</a:t>
            </a:r>
            <a:endParaRPr lang="ru-RU" sz="1050" dirty="0"/>
          </a:p>
        </p:txBody>
      </p:sp>
      <p:cxnSp>
        <p:nvCxnSpPr>
          <p:cNvPr id="110" name="Прямая соединительная линия 109"/>
          <p:cNvCxnSpPr>
            <a:stCxn id="17" idx="2"/>
            <a:endCxn id="14" idx="0"/>
          </p:cNvCxnSpPr>
          <p:nvPr/>
        </p:nvCxnSpPr>
        <p:spPr>
          <a:xfrm>
            <a:off x="1088486" y="2465727"/>
            <a:ext cx="0" cy="442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>
            <a:stCxn id="16" idx="2"/>
            <a:endCxn id="19" idx="0"/>
          </p:cNvCxnSpPr>
          <p:nvPr/>
        </p:nvCxnSpPr>
        <p:spPr>
          <a:xfrm>
            <a:off x="7848364" y="2458780"/>
            <a:ext cx="288032" cy="387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>
            <a:stCxn id="20" idx="2"/>
            <a:endCxn id="35" idx="0"/>
          </p:cNvCxnSpPr>
          <p:nvPr/>
        </p:nvCxnSpPr>
        <p:spPr>
          <a:xfrm flipH="1">
            <a:off x="3104517" y="2801155"/>
            <a:ext cx="602012" cy="299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/>
          <p:cNvCxnSpPr>
            <a:stCxn id="14" idx="2"/>
          </p:cNvCxnSpPr>
          <p:nvPr/>
        </p:nvCxnSpPr>
        <p:spPr>
          <a:xfrm flipH="1">
            <a:off x="1088484" y="3162215"/>
            <a:ext cx="2" cy="48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>
            <a:stCxn id="27" idx="2"/>
            <a:endCxn id="28" idx="0"/>
          </p:cNvCxnSpPr>
          <p:nvPr/>
        </p:nvCxnSpPr>
        <p:spPr>
          <a:xfrm flipH="1">
            <a:off x="1088485" y="4809711"/>
            <a:ext cx="1" cy="513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единительная линия 147"/>
          <p:cNvCxnSpPr>
            <a:stCxn id="28" idx="2"/>
            <a:endCxn id="29" idx="0"/>
          </p:cNvCxnSpPr>
          <p:nvPr/>
        </p:nvCxnSpPr>
        <p:spPr>
          <a:xfrm>
            <a:off x="1088485" y="5577016"/>
            <a:ext cx="0" cy="440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>
            <a:stCxn id="26" idx="2"/>
            <a:endCxn id="27" idx="0"/>
          </p:cNvCxnSpPr>
          <p:nvPr/>
        </p:nvCxnSpPr>
        <p:spPr>
          <a:xfrm>
            <a:off x="1088486" y="4197083"/>
            <a:ext cx="0" cy="358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09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92755"/>
            <a:ext cx="2952328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Воспитание звуковой культуры речи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295636" y="1474615"/>
            <a:ext cx="720080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задачи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2005992"/>
            <a:ext cx="33123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правильного звукопроизношения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3758613"/>
            <a:ext cx="331236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Воспитание выразительности речи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07504" y="3488418"/>
            <a:ext cx="331236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Воспитание культуры речевого общения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4023527"/>
            <a:ext cx="331236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Формирование темпа речи и качества голоса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4300526"/>
            <a:ext cx="33123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Работа над орфоэпической правильностью речи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2467657"/>
            <a:ext cx="331236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Работа над правильным </a:t>
            </a:r>
            <a:r>
              <a:rPr lang="ru-RU" sz="1200" dirty="0" err="1" smtClean="0"/>
              <a:t>словопроизношением</a:t>
            </a:r>
            <a:r>
              <a:rPr lang="ru-RU" sz="1200" dirty="0" smtClean="0"/>
              <a:t> и словесным ударением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2934420"/>
            <a:ext cx="331236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Выработка дикции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7504" y="3211419"/>
            <a:ext cx="3312368" cy="276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Развитие речевого слуха и речевого дыхания</a:t>
            </a:r>
            <a:endParaRPr lang="ru-RU" sz="1200" dirty="0"/>
          </a:p>
        </p:txBody>
      </p:sp>
      <p:cxnSp>
        <p:nvCxnSpPr>
          <p:cNvPr id="15" name="Прямая соединительная линия 14"/>
          <p:cNvCxnSpPr>
            <a:stCxn id="40" idx="0"/>
          </p:cNvCxnSpPr>
          <p:nvPr/>
        </p:nvCxnSpPr>
        <p:spPr>
          <a:xfrm flipV="1">
            <a:off x="3491880" y="1197617"/>
            <a:ext cx="3816424" cy="8083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08304" y="1197617"/>
            <a:ext cx="1584176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100" dirty="0" smtClean="0"/>
              <a:t>Структура процесса изучения одного звука</a:t>
            </a:r>
            <a:endParaRPr lang="ru-RU" sz="1100" dirty="0"/>
          </a:p>
        </p:txBody>
      </p:sp>
      <p:cxnSp>
        <p:nvCxnSpPr>
          <p:cNvPr id="18" name="Прямая соединительная линия 17"/>
          <p:cNvCxnSpPr>
            <a:stCxn id="16" idx="2"/>
          </p:cNvCxnSpPr>
          <p:nvPr/>
        </p:nvCxnSpPr>
        <p:spPr>
          <a:xfrm>
            <a:off x="8100392" y="1628504"/>
            <a:ext cx="0" cy="969495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9" name="TextBox 18"/>
          <p:cNvSpPr txBox="1"/>
          <p:nvPr/>
        </p:nvSpPr>
        <p:spPr>
          <a:xfrm>
            <a:off x="7525449" y="2282916"/>
            <a:ext cx="135385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Показ и объяснение артикуляции звука</a:t>
            </a:r>
            <a:endParaRPr lang="ru-RU" sz="10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8100392" y="2683026"/>
            <a:ext cx="0" cy="566308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22" name="TextBox 21"/>
          <p:cNvSpPr txBox="1"/>
          <p:nvPr/>
        </p:nvSpPr>
        <p:spPr>
          <a:xfrm>
            <a:off x="7410288" y="3249334"/>
            <a:ext cx="146901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Произношение изолированного звука</a:t>
            </a:r>
            <a:endParaRPr lang="ru-RU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382156" y="3982599"/>
            <a:ext cx="152528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Проговаривание слогов, звукоподражание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7394603" y="4771894"/>
            <a:ext cx="1500385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/>
              <a:t>Произношение звука в словах, </a:t>
            </a:r>
            <a:r>
              <a:rPr lang="ru-RU" sz="1000" dirty="0" err="1" smtClean="0"/>
              <a:t>фразе,тексте</a:t>
            </a:r>
            <a:endParaRPr lang="ru-RU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4594285" y="3099614"/>
            <a:ext cx="1584176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Форма работы</a:t>
            </a:r>
            <a:endParaRPr lang="ru-RU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4585971" y="3537078"/>
            <a:ext cx="1584176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Шутки-</a:t>
            </a:r>
            <a:r>
              <a:rPr lang="ru-RU" sz="1100" dirty="0" err="1" smtClean="0"/>
              <a:t>чистоговорки</a:t>
            </a:r>
            <a:endParaRPr lang="ru-R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4602376" y="3957364"/>
            <a:ext cx="1576085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скороговорки</a:t>
            </a:r>
            <a:endParaRPr lang="ru-RU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4585971" y="4382709"/>
            <a:ext cx="1600073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хороводы</a:t>
            </a:r>
            <a:endParaRPr lang="ru-RU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4585971" y="4824291"/>
            <a:ext cx="1613647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Игры на звукоподражание</a:t>
            </a:r>
            <a:endParaRPr lang="ru-RU" sz="1100" dirty="0"/>
          </a:p>
        </p:txBody>
      </p:sp>
      <p:sp>
        <p:nvSpPr>
          <p:cNvPr id="33" name="TextBox 32"/>
          <p:cNvSpPr txBox="1"/>
          <p:nvPr/>
        </p:nvSpPr>
        <p:spPr>
          <a:xfrm>
            <a:off x="4585970" y="5418802"/>
            <a:ext cx="1613647" cy="2616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Дидактические игры</a:t>
            </a:r>
            <a:endParaRPr lang="ru-RU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4602376" y="5837838"/>
            <a:ext cx="1613647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Подвижные игры со словами</a:t>
            </a:r>
            <a:endParaRPr lang="ru-RU" sz="1100" dirty="0"/>
          </a:p>
        </p:txBody>
      </p:sp>
      <p:sp>
        <p:nvSpPr>
          <p:cNvPr id="35" name="TextBox 34"/>
          <p:cNvSpPr txBox="1"/>
          <p:nvPr/>
        </p:nvSpPr>
        <p:spPr>
          <a:xfrm>
            <a:off x="4585970" y="6399638"/>
            <a:ext cx="1613648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Заучивание стихов </a:t>
            </a:r>
            <a:r>
              <a:rPr lang="ru-RU" sz="1100" dirty="0" err="1" smtClean="0"/>
              <a:t>потешек</a:t>
            </a:r>
            <a:endParaRPr lang="ru-RU" sz="1100" dirty="0"/>
          </a:p>
        </p:txBody>
      </p:sp>
      <p:sp>
        <p:nvSpPr>
          <p:cNvPr id="40" name="Пятиугольник 39"/>
          <p:cNvSpPr/>
          <p:nvPr/>
        </p:nvSpPr>
        <p:spPr>
          <a:xfrm>
            <a:off x="3419872" y="2005992"/>
            <a:ext cx="288032" cy="2756199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>
            <a:stCxn id="40" idx="3"/>
          </p:cNvCxnSpPr>
          <p:nvPr/>
        </p:nvCxnSpPr>
        <p:spPr>
          <a:xfrm flipV="1">
            <a:off x="3707904" y="3384091"/>
            <a:ext cx="42923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4137138" y="3230419"/>
            <a:ext cx="74822" cy="33846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8" idx="1"/>
          </p:cNvCxnSpPr>
          <p:nvPr/>
        </p:nvCxnSpPr>
        <p:spPr>
          <a:xfrm flipH="1">
            <a:off x="4137138" y="3230419"/>
            <a:ext cx="4571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29" idx="1"/>
          </p:cNvCxnSpPr>
          <p:nvPr/>
        </p:nvCxnSpPr>
        <p:spPr>
          <a:xfrm flipH="1">
            <a:off x="4137138" y="3667883"/>
            <a:ext cx="4488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30" idx="1"/>
          </p:cNvCxnSpPr>
          <p:nvPr/>
        </p:nvCxnSpPr>
        <p:spPr>
          <a:xfrm flipH="1">
            <a:off x="4174549" y="4088169"/>
            <a:ext cx="4278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31" idx="1"/>
          </p:cNvCxnSpPr>
          <p:nvPr/>
        </p:nvCxnSpPr>
        <p:spPr>
          <a:xfrm flipH="1">
            <a:off x="4174549" y="4513514"/>
            <a:ext cx="411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2" idx="1"/>
          </p:cNvCxnSpPr>
          <p:nvPr/>
        </p:nvCxnSpPr>
        <p:spPr>
          <a:xfrm flipH="1" flipV="1">
            <a:off x="4174549" y="5039734"/>
            <a:ext cx="41142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33" idx="1"/>
          </p:cNvCxnSpPr>
          <p:nvPr/>
        </p:nvCxnSpPr>
        <p:spPr>
          <a:xfrm flipH="1">
            <a:off x="4174549" y="5549607"/>
            <a:ext cx="4114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34" idx="1"/>
          </p:cNvCxnSpPr>
          <p:nvPr/>
        </p:nvCxnSpPr>
        <p:spPr>
          <a:xfrm flipH="1" flipV="1">
            <a:off x="4211960" y="6053281"/>
            <a:ext cx="3904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35" idx="1"/>
          </p:cNvCxnSpPr>
          <p:nvPr/>
        </p:nvCxnSpPr>
        <p:spPr>
          <a:xfrm flipH="1" flipV="1">
            <a:off x="4211960" y="6615081"/>
            <a:ext cx="37401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endCxn id="67" idx="3"/>
          </p:cNvCxnSpPr>
          <p:nvPr/>
        </p:nvCxnSpPr>
        <p:spPr>
          <a:xfrm flipH="1">
            <a:off x="3419872" y="6399638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979712" y="6076472"/>
            <a:ext cx="144016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Инсценировка рассказов</a:t>
            </a:r>
            <a:endParaRPr lang="ru-RU" dirty="0"/>
          </a:p>
        </p:txBody>
      </p:sp>
      <p:cxnSp>
        <p:nvCxnSpPr>
          <p:cNvPr id="70" name="Прямая соединительная линия 69"/>
          <p:cNvCxnSpPr>
            <a:stCxn id="4" idx="2"/>
            <a:endCxn id="5" idx="0"/>
          </p:cNvCxnSpPr>
          <p:nvPr/>
        </p:nvCxnSpPr>
        <p:spPr>
          <a:xfrm>
            <a:off x="1655676" y="1300532"/>
            <a:ext cx="0" cy="174083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72" name="Прямая соединительная линия 71"/>
          <p:cNvCxnSpPr>
            <a:stCxn id="5" idx="2"/>
          </p:cNvCxnSpPr>
          <p:nvPr/>
        </p:nvCxnSpPr>
        <p:spPr>
          <a:xfrm>
            <a:off x="1655676" y="1782392"/>
            <a:ext cx="0" cy="22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8100392" y="3649444"/>
            <a:ext cx="0" cy="333155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8100392" y="4382709"/>
            <a:ext cx="0" cy="389185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87" name="TextBox 86"/>
          <p:cNvSpPr txBox="1"/>
          <p:nvPr/>
        </p:nvSpPr>
        <p:spPr>
          <a:xfrm>
            <a:off x="1462343" y="116632"/>
            <a:ext cx="648072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Задачи, формы работы по воспитанию звуковой культуры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165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accent1"/>
            </a:gs>
            <a:gs pos="0">
              <a:srgbClr val="FFFF00">
                <a:lumMod val="77000"/>
              </a:srgbClr>
            </a:gs>
            <a:gs pos="100000">
              <a:srgbClr val="FFFFA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Прямоугольник 114"/>
          <p:cNvSpPr/>
          <p:nvPr/>
        </p:nvSpPr>
        <p:spPr>
          <a:xfrm>
            <a:off x="4722803" y="4077072"/>
            <a:ext cx="169664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5276454" y="2056790"/>
            <a:ext cx="2880320" cy="93610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474332" y="2060848"/>
            <a:ext cx="2880320" cy="936104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22603" y="620688"/>
            <a:ext cx="3168352" cy="72008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23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Усвоить языковой знак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165304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46539" y="1196752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62963" y="1196752"/>
            <a:ext cx="3600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2344" y="220486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Запомнить материальную оболочку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13066" y="206084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Понять его смысл, то есть соответствие </a:t>
            </a:r>
            <a:endParaRPr lang="ru-RU" dirty="0"/>
          </a:p>
        </p:txBody>
      </p:sp>
      <p:sp>
        <p:nvSpPr>
          <p:cNvPr id="20" name="Блок-схема: сохраненные данные 19"/>
          <p:cNvSpPr/>
          <p:nvPr/>
        </p:nvSpPr>
        <p:spPr>
          <a:xfrm>
            <a:off x="330316" y="3212976"/>
            <a:ext cx="1224136" cy="792088"/>
          </a:xfrm>
          <a:prstGeom prst="flowChartOnlineStorag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сохраненные данные 20"/>
          <p:cNvSpPr/>
          <p:nvPr/>
        </p:nvSpPr>
        <p:spPr>
          <a:xfrm>
            <a:off x="330316" y="4221088"/>
            <a:ext cx="1224136" cy="792088"/>
          </a:xfrm>
          <a:prstGeom prst="flowChartOnlineStorag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сохраненные данные 21"/>
          <p:cNvSpPr/>
          <p:nvPr/>
        </p:nvSpPr>
        <p:spPr>
          <a:xfrm>
            <a:off x="330316" y="5301208"/>
            <a:ext cx="1224136" cy="792088"/>
          </a:xfrm>
          <a:prstGeom prst="flowChartOnlineStorag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2778588" y="2992894"/>
            <a:ext cx="0" cy="2704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2" idx="3"/>
          </p:cNvCxnSpPr>
          <p:nvPr/>
        </p:nvCxnSpPr>
        <p:spPr>
          <a:xfrm>
            <a:off x="1350429" y="5697252"/>
            <a:ext cx="1428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338428" y="4581128"/>
            <a:ext cx="1428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338428" y="3645024"/>
            <a:ext cx="1428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1776" y="3460442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фонемы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30315" y="4437112"/>
            <a:ext cx="11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просодемы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126" y="556949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графемы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2850596" y="3645024"/>
            <a:ext cx="1440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фигуры</a:t>
            </a:r>
            <a:endParaRPr lang="ru-RU" dirty="0"/>
          </a:p>
        </p:txBody>
      </p:sp>
      <p:sp>
        <p:nvSpPr>
          <p:cNvPr id="39" name="Блок-схема: процесс 38"/>
          <p:cNvSpPr/>
          <p:nvPr/>
        </p:nvSpPr>
        <p:spPr>
          <a:xfrm>
            <a:off x="5010835" y="3140968"/>
            <a:ext cx="1152128" cy="6272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Блок-схема: процесс 39"/>
          <p:cNvSpPr/>
          <p:nvPr/>
        </p:nvSpPr>
        <p:spPr>
          <a:xfrm>
            <a:off x="7243083" y="3140968"/>
            <a:ext cx="1152128" cy="627251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010835" y="319883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Предметный смысл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56066" y="320126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Логический смысл</a:t>
            </a:r>
            <a:endParaRPr lang="ru-RU" sz="1400" dirty="0"/>
          </a:p>
        </p:txBody>
      </p:sp>
      <p:cxnSp>
        <p:nvCxnSpPr>
          <p:cNvPr id="44" name="Прямая со стрелкой 43"/>
          <p:cNvCxnSpPr>
            <a:endCxn id="39" idx="0"/>
          </p:cNvCxnSpPr>
          <p:nvPr/>
        </p:nvCxnSpPr>
        <p:spPr>
          <a:xfrm>
            <a:off x="5586899" y="2992894"/>
            <a:ext cx="0" cy="148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endCxn id="40" idx="0"/>
          </p:cNvCxnSpPr>
          <p:nvPr/>
        </p:nvCxnSpPr>
        <p:spPr>
          <a:xfrm flipH="1">
            <a:off x="7819147" y="2992894"/>
            <a:ext cx="12983" cy="148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Блок-схема: сохраненные данные 64"/>
          <p:cNvSpPr/>
          <p:nvPr/>
        </p:nvSpPr>
        <p:spPr>
          <a:xfrm flipH="1">
            <a:off x="5658907" y="5157192"/>
            <a:ext cx="1153345" cy="5915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TextBox 69"/>
          <p:cNvSpPr txBox="1"/>
          <p:nvPr/>
        </p:nvSpPr>
        <p:spPr>
          <a:xfrm>
            <a:off x="5796127" y="5299102"/>
            <a:ext cx="1093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предметам</a:t>
            </a:r>
            <a:endParaRPr lang="ru-RU" sz="1400" dirty="0"/>
          </a:p>
        </p:txBody>
      </p:sp>
      <p:sp>
        <p:nvSpPr>
          <p:cNvPr id="74" name="Блок-схема: сохраненные данные 73"/>
          <p:cNvSpPr/>
          <p:nvPr/>
        </p:nvSpPr>
        <p:spPr>
          <a:xfrm flipH="1">
            <a:off x="4434771" y="5157192"/>
            <a:ext cx="1153345" cy="5915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4580004" y="5275362"/>
            <a:ext cx="1093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действиям</a:t>
            </a:r>
            <a:endParaRPr lang="ru-RU" sz="1400" dirty="0"/>
          </a:p>
        </p:txBody>
      </p:sp>
      <p:sp>
        <p:nvSpPr>
          <p:cNvPr id="76" name="Блок-схема: сохраненные данные 75"/>
          <p:cNvSpPr/>
          <p:nvPr/>
        </p:nvSpPr>
        <p:spPr>
          <a:xfrm flipH="1">
            <a:off x="3209418" y="5141658"/>
            <a:ext cx="1153345" cy="5915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/>
          <p:cNvSpPr txBox="1"/>
          <p:nvPr/>
        </p:nvSpPr>
        <p:spPr>
          <a:xfrm>
            <a:off x="3341060" y="5272907"/>
            <a:ext cx="1093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признакам</a:t>
            </a:r>
            <a:endParaRPr lang="ru-RU" sz="1400" dirty="0"/>
          </a:p>
        </p:txBody>
      </p:sp>
      <p:sp>
        <p:nvSpPr>
          <p:cNvPr id="78" name="Блок-схема: сохраненные данные 77"/>
          <p:cNvSpPr/>
          <p:nvPr/>
        </p:nvSpPr>
        <p:spPr>
          <a:xfrm flipH="1">
            <a:off x="7275943" y="5157192"/>
            <a:ext cx="1153345" cy="591598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TextBox 78"/>
          <p:cNvSpPr txBox="1"/>
          <p:nvPr/>
        </p:nvSpPr>
        <p:spPr>
          <a:xfrm>
            <a:off x="7388316" y="5275361"/>
            <a:ext cx="11509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отношениям</a:t>
            </a:r>
            <a:endParaRPr lang="ru-RU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4722803" y="4057908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Лексические языковые значения</a:t>
            </a:r>
            <a:endParaRPr lang="ru-RU" sz="1400" dirty="0"/>
          </a:p>
        </p:txBody>
      </p:sp>
      <p:cxnSp>
        <p:nvCxnSpPr>
          <p:cNvPr id="117" name="Прямая со стрелкой 116"/>
          <p:cNvCxnSpPr/>
          <p:nvPr/>
        </p:nvCxnSpPr>
        <p:spPr>
          <a:xfrm>
            <a:off x="5530663" y="3768219"/>
            <a:ext cx="0" cy="308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>
            <a:endCxn id="65" idx="0"/>
          </p:cNvCxnSpPr>
          <p:nvPr/>
        </p:nvCxnSpPr>
        <p:spPr>
          <a:xfrm>
            <a:off x="6090955" y="4653136"/>
            <a:ext cx="1446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H="1">
            <a:off x="5154851" y="4653136"/>
            <a:ext cx="158215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 flipH="1">
            <a:off x="4074731" y="4653136"/>
            <a:ext cx="648073" cy="488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Прямоугольник 130"/>
          <p:cNvSpPr/>
          <p:nvPr/>
        </p:nvSpPr>
        <p:spPr>
          <a:xfrm>
            <a:off x="7004038" y="4077072"/>
            <a:ext cx="1656184" cy="595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TextBox 131"/>
          <p:cNvSpPr txBox="1"/>
          <p:nvPr/>
        </p:nvSpPr>
        <p:spPr>
          <a:xfrm>
            <a:off x="6970644" y="406467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Грамматические языковые значения</a:t>
            </a:r>
            <a:endParaRPr lang="ru-RU" sz="1400" dirty="0"/>
          </a:p>
        </p:txBody>
      </p:sp>
      <p:cxnSp>
        <p:nvCxnSpPr>
          <p:cNvPr id="134" name="Прямая со стрелкой 133"/>
          <p:cNvCxnSpPr/>
          <p:nvPr/>
        </p:nvCxnSpPr>
        <p:spPr>
          <a:xfrm>
            <a:off x="7855151" y="4653136"/>
            <a:ext cx="0" cy="4885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832130" y="3768219"/>
            <a:ext cx="0" cy="308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2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5309" y="404664"/>
            <a:ext cx="3958208" cy="1082551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/>
              <a:t>Речь – это, индивидуальное, правильное использование лексических и грамматических знаков языка. Для общения, познания, саморегулирования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6775" y="724535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24326" y="1487339"/>
            <a:ext cx="0" cy="61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69445" y="2105472"/>
            <a:ext cx="151216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Норма языка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4824326" y="2474764"/>
            <a:ext cx="1588" cy="7826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49465" y="3257600"/>
            <a:ext cx="115212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традиция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63274" y="4161428"/>
            <a:ext cx="72008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речь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5482" y="4161428"/>
            <a:ext cx="129614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интеллект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79298" y="5197326"/>
            <a:ext cx="2376264" cy="9233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артикуляционные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произносительные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навыки</a:t>
            </a: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4183156" y="4346575"/>
            <a:ext cx="11525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822793" y="4530725"/>
            <a:ext cx="504825" cy="666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H="1">
            <a:off x="5335681" y="4530725"/>
            <a:ext cx="576262" cy="666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46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48000">
              <a:schemeClr val="tx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31739"/>
            <a:ext cx="7632848" cy="63408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/>
              <a:t>методические тезисы по развитию речи ребёнка</a:t>
            </a:r>
          </a:p>
        </p:txBody>
      </p:sp>
      <p:cxnSp>
        <p:nvCxnSpPr>
          <p:cNvPr id="5" name="Прямая со стрелкой 4"/>
          <p:cNvCxnSpPr>
            <a:endCxn id="14" idx="0"/>
          </p:cNvCxnSpPr>
          <p:nvPr/>
        </p:nvCxnSpPr>
        <p:spPr>
          <a:xfrm flipH="1">
            <a:off x="1474674" y="1779811"/>
            <a:ext cx="864096" cy="15793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509882" y="1779811"/>
            <a:ext cx="54006" cy="15481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176179" y="1821796"/>
            <a:ext cx="5172" cy="15261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876256" y="1783260"/>
            <a:ext cx="851029" cy="1564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2850" y="3359205"/>
            <a:ext cx="1403648" cy="5539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dirty="0"/>
              <a:t>значит помогать ему усваивать </a:t>
            </a:r>
            <a:r>
              <a:rPr lang="ru-RU" sz="1000" dirty="0" smtClean="0"/>
              <a:t>«</a:t>
            </a:r>
            <a:r>
              <a:rPr lang="ru-RU" sz="1000" dirty="0"/>
              <a:t>материю языка»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25806" y="3327983"/>
            <a:ext cx="1368152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dirty="0"/>
              <a:t>облегчать понимание смысла знаков языка — лексического и грамматического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27984" y="3327983"/>
            <a:ext cx="151216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dirty="0"/>
              <a:t>учить выражать оценку реальности с помощью лексических и грамматических знаков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16216" y="3347954"/>
            <a:ext cx="2487495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00" dirty="0"/>
              <a:t>облегчать запоминание литературной нормы, т. е. традиции </a:t>
            </a:r>
            <a:r>
              <a:rPr lang="ru-RU" sz="1000" dirty="0" smtClean="0"/>
              <a:t>употребления </a:t>
            </a:r>
            <a:r>
              <a:rPr lang="ru-RU" sz="1000" dirty="0"/>
              <a:t>языковых </a:t>
            </a:r>
            <a:r>
              <a:rPr lang="ru-RU" sz="1000" dirty="0" smtClean="0"/>
              <a:t>знаков, </a:t>
            </a:r>
            <a:r>
              <a:rPr lang="ru-RU" sz="1000" dirty="0"/>
              <a:t>их звукового и графического оформления. </a:t>
            </a:r>
          </a:p>
        </p:txBody>
      </p:sp>
    </p:spTree>
    <p:extLst>
      <p:ext uri="{BB962C8B-B14F-4D97-AF65-F5344CB8AC3E}">
        <p14:creationId xmlns:p14="http://schemas.microsoft.com/office/powerpoint/2010/main" val="368348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accent2">
                <a:lumMod val="40000"/>
                <a:lumOff val="60000"/>
              </a:schemeClr>
            </a:gs>
            <a:gs pos="50000">
              <a:srgbClr val="F8B04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6434" y="1165927"/>
            <a:ext cx="7144452" cy="31034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400" dirty="0" smtClean="0"/>
              <a:t>Речь - языковая способность 3-х факторов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6858000"/>
            <a:ext cx="6400800" cy="1752600"/>
          </a:xfrm>
        </p:spPr>
        <p:txBody>
          <a:bodyPr/>
          <a:lstStyle/>
          <a:p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427662" y="1476268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863540" y="1488027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33180" y="1476269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14868" y="1933467"/>
            <a:ext cx="1252010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социального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23180" y="1933468"/>
            <a:ext cx="1619999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физиологического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1490" y="1949273"/>
            <a:ext cx="1624100" cy="30777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психологического</a:t>
            </a:r>
            <a:endParaRPr lang="ru-RU" sz="14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441091" y="2241244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85279" y="2698443"/>
            <a:ext cx="1111188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Социальная сфера</a:t>
            </a:r>
            <a:endParaRPr lang="ru-RU" sz="1400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410351" y="2241245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34241" y="2735574"/>
            <a:ext cx="1797877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Речедвигательный анализатор</a:t>
            </a:r>
            <a:endParaRPr lang="ru-RU" sz="14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071452" y="2260145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99687" y="2717344"/>
            <a:ext cx="811361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внимание</a:t>
            </a:r>
            <a:endParaRPr lang="ru-RU" sz="105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575508" y="2241245"/>
            <a:ext cx="0" cy="1206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154566" y="3474680"/>
            <a:ext cx="841883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восприятие</a:t>
            </a:r>
            <a:endParaRPr lang="ru-RU" sz="1050" dirty="0"/>
          </a:p>
        </p:txBody>
      </p:sp>
      <p:cxnSp>
        <p:nvCxnSpPr>
          <p:cNvPr id="36" name="Прямая со стрелкой 35"/>
          <p:cNvCxnSpPr>
            <a:endCxn id="37" idx="0"/>
          </p:cNvCxnSpPr>
          <p:nvPr/>
        </p:nvCxnSpPr>
        <p:spPr>
          <a:xfrm>
            <a:off x="7080072" y="2260145"/>
            <a:ext cx="0" cy="16461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59130" y="3906311"/>
            <a:ext cx="841883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   память</a:t>
            </a:r>
            <a:endParaRPr lang="ru-RU" sz="1050" dirty="0"/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7583620" y="2260145"/>
            <a:ext cx="0" cy="21684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173785" y="4428597"/>
            <a:ext cx="841883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мышление</a:t>
            </a:r>
            <a:endParaRPr lang="ru-RU" sz="1050" dirty="0"/>
          </a:p>
        </p:txBody>
      </p:sp>
      <p:sp>
        <p:nvSpPr>
          <p:cNvPr id="47" name="TextBox 46"/>
          <p:cNvSpPr txBox="1"/>
          <p:nvPr/>
        </p:nvSpPr>
        <p:spPr>
          <a:xfrm>
            <a:off x="3960070" y="3683366"/>
            <a:ext cx="1008112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речеслуховой</a:t>
            </a:r>
            <a:endParaRPr lang="ru-RU" sz="1050" dirty="0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4464126" y="3251318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464126" y="3971398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960070" y="4428597"/>
            <a:ext cx="1008112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зрительный</a:t>
            </a:r>
            <a:endParaRPr lang="ru-RU" sz="1050" dirty="0"/>
          </a:p>
        </p:txBody>
      </p:sp>
      <p:sp>
        <p:nvSpPr>
          <p:cNvPr id="51" name="TextBox 50"/>
          <p:cNvSpPr txBox="1"/>
          <p:nvPr/>
        </p:nvSpPr>
        <p:spPr>
          <a:xfrm>
            <a:off x="3980322" y="5095833"/>
            <a:ext cx="1008112" cy="25391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050" dirty="0" smtClean="0"/>
              <a:t>двигательный</a:t>
            </a:r>
            <a:endParaRPr lang="ru-RU" sz="1050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4484378" y="4663785"/>
            <a:ext cx="0" cy="457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484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bg2">
                <a:lumMod val="50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2612" y="940705"/>
            <a:ext cx="3970784" cy="5620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Речевая среда ДОУ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6583052" y="1516769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902532" y="1516769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254460" y="2236849"/>
            <a:ext cx="1512168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естественная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87994" y="2236849"/>
            <a:ext cx="158417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искусственная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47548" y="3933056"/>
            <a:ext cx="712879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Речевая среда со специально установленным высоким развивающим потенциалом называют искусственной речевой средой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043608" y="5622766"/>
            <a:ext cx="712879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Развивающие возможности речевой среды, в которой растёт ребёнок, называют её развивающим потенциалом</a:t>
            </a:r>
          </a:p>
        </p:txBody>
      </p:sp>
    </p:spTree>
    <p:extLst>
      <p:ext uri="{BB962C8B-B14F-4D97-AF65-F5344CB8AC3E}">
        <p14:creationId xmlns:p14="http://schemas.microsoft.com/office/powerpoint/2010/main" val="239669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48000">
              <a:schemeClr val="tx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492896"/>
            <a:ext cx="5688632" cy="4320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Средства развития </a:t>
            </a:r>
            <a:r>
              <a:rPr lang="ru-RU" sz="2200" dirty="0"/>
              <a:t>речи в ДОУ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514111"/>
            <a:ext cx="1458902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Общение взрослых и детей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3514111"/>
            <a:ext cx="1080120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культурная языковая среда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03948" y="3552513"/>
            <a:ext cx="1296144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обучение родной речи на занятиях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8144" y="3552320"/>
            <a:ext cx="1440160" cy="5232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художественная литература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68344" y="3544889"/>
            <a:ext cx="1152128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/>
              <a:t>различные виды искусств</a:t>
            </a:r>
          </a:p>
        </p:txBody>
      </p:sp>
      <p:cxnSp>
        <p:nvCxnSpPr>
          <p:cNvPr id="10" name="Прямая со стрелкой 9"/>
          <p:cNvCxnSpPr>
            <a:endCxn id="4" idx="0"/>
          </p:cNvCxnSpPr>
          <p:nvPr/>
        </p:nvCxnSpPr>
        <p:spPr>
          <a:xfrm flipH="1">
            <a:off x="1413019" y="2924944"/>
            <a:ext cx="854725" cy="589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5" idx="0"/>
          </p:cNvCxnSpPr>
          <p:nvPr/>
        </p:nvCxnSpPr>
        <p:spPr>
          <a:xfrm flipH="1">
            <a:off x="2951820" y="2924944"/>
            <a:ext cx="396044" cy="589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6" idx="0"/>
          </p:cNvCxnSpPr>
          <p:nvPr/>
        </p:nvCxnSpPr>
        <p:spPr>
          <a:xfrm>
            <a:off x="4752020" y="2924944"/>
            <a:ext cx="0" cy="627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>
            <a:off x="5868144" y="2924944"/>
            <a:ext cx="720080" cy="6273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8" idx="0"/>
          </p:cNvCxnSpPr>
          <p:nvPr/>
        </p:nvCxnSpPr>
        <p:spPr>
          <a:xfrm>
            <a:off x="7092280" y="2924944"/>
            <a:ext cx="1152128" cy="619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01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>
                <a:lumMod val="80000"/>
                <a:lumOff val="20000"/>
              </a:srgb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2823" y="1019167"/>
            <a:ext cx="82296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/>
              <a:t>П</a:t>
            </a:r>
            <a:r>
              <a:rPr lang="ru-RU" sz="2000" dirty="0" smtClean="0"/>
              <a:t>ринципы </a:t>
            </a:r>
            <a:r>
              <a:rPr lang="ru-RU" sz="2000" dirty="0"/>
              <a:t>построения развивающей речевой среды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2929746"/>
            <a:ext cx="1351368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дистанции, позиции при взаимодействии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4651" y="2912726"/>
            <a:ext cx="1437964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активности самостоятельности творчества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3928" y="2940345"/>
            <a:ext cx="1351368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стабильности-динамичности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05240" y="2929747"/>
            <a:ext cx="1471016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комплексирования и гибкого зонирования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5656" y="4149080"/>
            <a:ext cx="1351368" cy="175432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</a:t>
            </a:r>
            <a:r>
              <a:rPr lang="ru-RU" sz="1200" dirty="0" err="1"/>
              <a:t>эмоциогенности</a:t>
            </a:r>
            <a:r>
              <a:rPr lang="ru-RU" sz="1200" dirty="0"/>
              <a:t> среды, индивидуальной комфортности и эмоционального благополучия каждого ребёнка и взрослого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4288" y="2940209"/>
            <a:ext cx="1351368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открытости – закрытости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274784" y="4119008"/>
            <a:ext cx="1351368" cy="10156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200" dirty="0"/>
              <a:t>Принцип учёта половых и возрастных различий детей</a:t>
            </a:r>
          </a:p>
          <a:p>
            <a:endParaRPr lang="ru-RU" sz="1200" dirty="0"/>
          </a:p>
        </p:txBody>
      </p:sp>
      <p:cxnSp>
        <p:nvCxnSpPr>
          <p:cNvPr id="12" name="Прямая со стрелкой 11"/>
          <p:cNvCxnSpPr>
            <a:endCxn id="4" idx="0"/>
          </p:cNvCxnSpPr>
          <p:nvPr/>
        </p:nvCxnSpPr>
        <p:spPr>
          <a:xfrm>
            <a:off x="1287244" y="2180355"/>
            <a:ext cx="0" cy="7493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41435" y="2154207"/>
            <a:ext cx="0" cy="786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0"/>
          </p:cNvCxnSpPr>
          <p:nvPr/>
        </p:nvCxnSpPr>
        <p:spPr>
          <a:xfrm>
            <a:off x="4599612" y="2180355"/>
            <a:ext cx="0" cy="759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7" idx="0"/>
          </p:cNvCxnSpPr>
          <p:nvPr/>
        </p:nvCxnSpPr>
        <p:spPr>
          <a:xfrm>
            <a:off x="6140748" y="2162167"/>
            <a:ext cx="0" cy="7675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9" idx="0"/>
          </p:cNvCxnSpPr>
          <p:nvPr/>
        </p:nvCxnSpPr>
        <p:spPr>
          <a:xfrm>
            <a:off x="7839972" y="2181690"/>
            <a:ext cx="0" cy="758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8" idx="0"/>
          </p:cNvCxnSpPr>
          <p:nvPr/>
        </p:nvCxnSpPr>
        <p:spPr>
          <a:xfrm flipH="1">
            <a:off x="2151340" y="2201367"/>
            <a:ext cx="4926" cy="1947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020272" y="2180355"/>
            <a:ext cx="0" cy="1947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5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52000">
              <a:schemeClr val="accent2">
                <a:lumMod val="40000"/>
                <a:lumOff val="60000"/>
              </a:schemeClr>
            </a:gs>
            <a:gs pos="100000">
              <a:srgbClr val="005CB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Вертикальный свиток 17"/>
          <p:cNvSpPr/>
          <p:nvPr/>
        </p:nvSpPr>
        <p:spPr>
          <a:xfrm>
            <a:off x="6359063" y="3567345"/>
            <a:ext cx="1541616" cy="769441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Вертикальный свиток 16"/>
          <p:cNvSpPr/>
          <p:nvPr/>
        </p:nvSpPr>
        <p:spPr>
          <a:xfrm>
            <a:off x="7900679" y="3597978"/>
            <a:ext cx="1224172" cy="672487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Вертикальный свиток 15"/>
          <p:cNvSpPr/>
          <p:nvPr/>
        </p:nvSpPr>
        <p:spPr>
          <a:xfrm>
            <a:off x="2398623" y="3561338"/>
            <a:ext cx="1266695" cy="672487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ертикальный свиток 14"/>
          <p:cNvSpPr/>
          <p:nvPr/>
        </p:nvSpPr>
        <p:spPr>
          <a:xfrm>
            <a:off x="4918903" y="3567346"/>
            <a:ext cx="1440160" cy="720081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3665318" y="3567346"/>
            <a:ext cx="1253585" cy="64807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ертикальный свиток 12"/>
          <p:cNvSpPr/>
          <p:nvPr/>
        </p:nvSpPr>
        <p:spPr>
          <a:xfrm>
            <a:off x="1061332" y="3567346"/>
            <a:ext cx="1337291" cy="648072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-39304" y="3567346"/>
            <a:ext cx="1080120" cy="600164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643359" y="1474171"/>
            <a:ext cx="7632848" cy="11430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327" y="1484784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основные направления </a:t>
            </a:r>
            <a:r>
              <a:rPr lang="ru-RU" sz="2000" dirty="0"/>
              <a:t>работы над речью в ДОУ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30" y="3591300"/>
            <a:ext cx="9772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развитие и обогащение словаря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3874" y="3615254"/>
            <a:ext cx="13372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развитие грамматического строя речи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41210" y="3615254"/>
            <a:ext cx="11776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воспитание звуковой культуры речи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41844" y="3687263"/>
            <a:ext cx="114184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развитие диалогической речи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2631" y="3597978"/>
            <a:ext cx="1224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развитие монологической речи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37454" y="3651983"/>
            <a:ext cx="12241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ознакомление с художественной литературой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4208" y="3624862"/>
            <a:ext cx="1685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формирование элементарного осознания явлений   языка и речи</a:t>
            </a:r>
          </a:p>
        </p:txBody>
      </p:sp>
      <p:cxnSp>
        <p:nvCxnSpPr>
          <p:cNvPr id="20" name="Прямая со стрелкой 19"/>
          <p:cNvCxnSpPr>
            <a:endCxn id="5" idx="0"/>
          </p:cNvCxnSpPr>
          <p:nvPr/>
        </p:nvCxnSpPr>
        <p:spPr>
          <a:xfrm flipH="1">
            <a:off x="500756" y="2641125"/>
            <a:ext cx="718667" cy="950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3" idx="0"/>
          </p:cNvCxnSpPr>
          <p:nvPr/>
        </p:nvCxnSpPr>
        <p:spPr>
          <a:xfrm flipH="1">
            <a:off x="1729978" y="2617171"/>
            <a:ext cx="569565" cy="950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6" idx="0"/>
          </p:cNvCxnSpPr>
          <p:nvPr/>
        </p:nvCxnSpPr>
        <p:spPr>
          <a:xfrm flipH="1">
            <a:off x="3031971" y="2617171"/>
            <a:ext cx="275684" cy="9441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4" idx="0"/>
          </p:cNvCxnSpPr>
          <p:nvPr/>
        </p:nvCxnSpPr>
        <p:spPr>
          <a:xfrm>
            <a:off x="4292110" y="2617171"/>
            <a:ext cx="1" cy="950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5" idx="0"/>
          </p:cNvCxnSpPr>
          <p:nvPr/>
        </p:nvCxnSpPr>
        <p:spPr>
          <a:xfrm>
            <a:off x="5179863" y="2617171"/>
            <a:ext cx="459120" cy="950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8" idx="0"/>
          </p:cNvCxnSpPr>
          <p:nvPr/>
        </p:nvCxnSpPr>
        <p:spPr>
          <a:xfrm>
            <a:off x="6359063" y="2617171"/>
            <a:ext cx="770808" cy="950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7" idx="0"/>
          </p:cNvCxnSpPr>
          <p:nvPr/>
        </p:nvCxnSpPr>
        <p:spPr>
          <a:xfrm>
            <a:off x="7484119" y="2617171"/>
            <a:ext cx="1028646" cy="9808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46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411</TotalTime>
  <Words>413</Words>
  <Application>Microsoft Office PowerPoint</Application>
  <PresentationFormat>Экран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Язык – знаковая система</vt:lpstr>
      <vt:lpstr>Усвоить языковой знак</vt:lpstr>
      <vt:lpstr>Речь – это, индивидуальное, правильное использование лексических и грамматических знаков языка. Для общения, познания, саморегулирования</vt:lpstr>
      <vt:lpstr>методические тезисы по развитию речи ребёнка</vt:lpstr>
      <vt:lpstr>Речь - языковая способность 3-х факторов</vt:lpstr>
      <vt:lpstr>Речевая среда ДОУ</vt:lpstr>
      <vt:lpstr>  Средства развития речи в ДОУ  </vt:lpstr>
      <vt:lpstr>Принципы построения развивающей речевой среды</vt:lpstr>
      <vt:lpstr>основные направления работы над речью в ДОУ</vt:lpstr>
      <vt:lpstr>Методы и приёмы развития речи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– знаковая система</dc:title>
  <dc:creator>Admin</dc:creator>
  <cp:lastModifiedBy>Admin</cp:lastModifiedBy>
  <cp:revision>45</cp:revision>
  <dcterms:created xsi:type="dcterms:W3CDTF">2011-11-06T09:26:24Z</dcterms:created>
  <dcterms:modified xsi:type="dcterms:W3CDTF">2011-11-30T08:17:16Z</dcterms:modified>
</cp:coreProperties>
</file>