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59" r:id="rId6"/>
    <p:sldId id="260" r:id="rId7"/>
    <p:sldId id="263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92" autoAdjust="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29F84-7EC1-4EFC-B21B-686BC7394E53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D4AE0-2BA7-434C-BF1F-FE106867CC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34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8038C-424A-4A25-96EA-8D8466283DF5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AB04-E3A8-48D2-8A59-595E2FE156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497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8038C-424A-4A25-96EA-8D8466283DF5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AB04-E3A8-48D2-8A59-595E2FE156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673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8038C-424A-4A25-96EA-8D8466283DF5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AB04-E3A8-48D2-8A59-595E2FE156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419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8038C-424A-4A25-96EA-8D8466283DF5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AB04-E3A8-48D2-8A59-595E2FE156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999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8038C-424A-4A25-96EA-8D8466283DF5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AB04-E3A8-48D2-8A59-595E2FE156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205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8038C-424A-4A25-96EA-8D8466283DF5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AB04-E3A8-48D2-8A59-595E2FE156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645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8038C-424A-4A25-96EA-8D8466283DF5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AB04-E3A8-48D2-8A59-595E2FE156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17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8038C-424A-4A25-96EA-8D8466283DF5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AB04-E3A8-48D2-8A59-595E2FE156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139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8038C-424A-4A25-96EA-8D8466283DF5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AB04-E3A8-48D2-8A59-595E2FE156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470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8038C-424A-4A25-96EA-8D8466283DF5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AB04-E3A8-48D2-8A59-595E2FE156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108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8038C-424A-4A25-96EA-8D8466283DF5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8AB04-E3A8-48D2-8A59-595E2FE156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552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8038C-424A-4A25-96EA-8D8466283DF5}" type="datetimeFigureOut">
              <a:rPr lang="ru-RU" smtClean="0"/>
              <a:t>30.11.2011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8AB04-E3A8-48D2-8A59-595E2FE156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95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48">
              <a:schemeClr val="accent5">
                <a:lumMod val="75000"/>
              </a:schemeClr>
            </a:gs>
            <a:gs pos="39600">
              <a:srgbClr val="BACBEB"/>
            </a:gs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Овал 44"/>
          <p:cNvSpPr/>
          <p:nvPr/>
        </p:nvSpPr>
        <p:spPr>
          <a:xfrm>
            <a:off x="6873797" y="3779748"/>
            <a:ext cx="1800200" cy="36933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4680012" y="3707740"/>
            <a:ext cx="1944216" cy="36933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2915816" y="3707740"/>
            <a:ext cx="1440160" cy="36933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611560" y="3707740"/>
            <a:ext cx="1440160" cy="369332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711501" y="2771636"/>
            <a:ext cx="1728192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1638680"/>
            <a:ext cx="2664296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227703"/>
            <a:ext cx="7772400" cy="1470025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Язык – знаковая система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6265" y="5445224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cxnSp>
        <p:nvCxnSpPr>
          <p:cNvPr id="11" name="Прямая со стрелкой 10"/>
          <p:cNvCxnSpPr>
            <a:stCxn id="6" idx="2"/>
          </p:cNvCxnSpPr>
          <p:nvPr/>
        </p:nvCxnSpPr>
        <p:spPr>
          <a:xfrm>
            <a:off x="4680012" y="2286752"/>
            <a:ext cx="0" cy="484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87924" y="277163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Знаки языка</a:t>
            </a:r>
            <a:endParaRPr lang="ru-RU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1259632" y="3275692"/>
            <a:ext cx="252028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34" idx="0"/>
          </p:cNvCxnSpPr>
          <p:nvPr/>
        </p:nvCxnSpPr>
        <p:spPr>
          <a:xfrm>
            <a:off x="5508104" y="3275692"/>
            <a:ext cx="234026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3779912" y="3275692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5148064" y="3275692"/>
            <a:ext cx="288032" cy="4315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55576" y="37077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морфема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3217518" y="370723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слово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4824028" y="370723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словосочетание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6948264" y="377974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предложение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4335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425">
              <a:schemeClr val="tx2">
                <a:lumMod val="20000"/>
                <a:lumOff val="80000"/>
              </a:schemeClr>
            </a:gs>
            <a:gs pos="87000">
              <a:schemeClr val="tx2">
                <a:lumMod val="20000"/>
                <a:lumOff val="80000"/>
              </a:schemeClr>
            </a:gs>
            <a:gs pos="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Овал 188"/>
          <p:cNvSpPr/>
          <p:nvPr/>
        </p:nvSpPr>
        <p:spPr>
          <a:xfrm>
            <a:off x="5002124" y="6165304"/>
            <a:ext cx="1154052" cy="3863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8" name="Овал 187"/>
          <p:cNvSpPr/>
          <p:nvPr/>
        </p:nvSpPr>
        <p:spPr>
          <a:xfrm>
            <a:off x="5048637" y="5608335"/>
            <a:ext cx="1107539" cy="318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7" name="Овал 186"/>
          <p:cNvSpPr/>
          <p:nvPr/>
        </p:nvSpPr>
        <p:spPr>
          <a:xfrm>
            <a:off x="5062105" y="5046298"/>
            <a:ext cx="1022454" cy="280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" name="Овал 185"/>
          <p:cNvSpPr/>
          <p:nvPr/>
        </p:nvSpPr>
        <p:spPr>
          <a:xfrm>
            <a:off x="5047635" y="4461752"/>
            <a:ext cx="1022454" cy="280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" name="Овал 184"/>
          <p:cNvSpPr/>
          <p:nvPr/>
        </p:nvSpPr>
        <p:spPr>
          <a:xfrm>
            <a:off x="5052453" y="3897871"/>
            <a:ext cx="1022454" cy="2804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Горизонтальный свиток 183"/>
          <p:cNvSpPr/>
          <p:nvPr/>
        </p:nvSpPr>
        <p:spPr>
          <a:xfrm>
            <a:off x="5017125" y="3015544"/>
            <a:ext cx="1022454" cy="609767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Блок-схема: объединение 177"/>
          <p:cNvSpPr/>
          <p:nvPr/>
        </p:nvSpPr>
        <p:spPr>
          <a:xfrm>
            <a:off x="2608898" y="4038117"/>
            <a:ext cx="952531" cy="354509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Скругленный прямоугольник 174"/>
          <p:cNvSpPr/>
          <p:nvPr/>
        </p:nvSpPr>
        <p:spPr>
          <a:xfrm>
            <a:off x="2417209" y="6089270"/>
            <a:ext cx="1224136" cy="3420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" name="Скругленный прямоугольник 173"/>
          <p:cNvSpPr/>
          <p:nvPr/>
        </p:nvSpPr>
        <p:spPr>
          <a:xfrm>
            <a:off x="2519586" y="5840628"/>
            <a:ext cx="940740" cy="1766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" name="Скругленный прямоугольник 172"/>
          <p:cNvSpPr/>
          <p:nvPr/>
        </p:nvSpPr>
        <p:spPr>
          <a:xfrm>
            <a:off x="2443424" y="5512940"/>
            <a:ext cx="1149952" cy="2317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2" name="Скругленный прямоугольник 171"/>
          <p:cNvSpPr/>
          <p:nvPr/>
        </p:nvSpPr>
        <p:spPr>
          <a:xfrm>
            <a:off x="2443424" y="5206494"/>
            <a:ext cx="1119684" cy="2407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1" name="Скругленный прямоугольник 170"/>
          <p:cNvSpPr/>
          <p:nvPr/>
        </p:nvSpPr>
        <p:spPr>
          <a:xfrm>
            <a:off x="2449031" y="4899429"/>
            <a:ext cx="1079432" cy="23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0" name="Скругленный прямоугольник 169"/>
          <p:cNvSpPr/>
          <p:nvPr/>
        </p:nvSpPr>
        <p:spPr>
          <a:xfrm>
            <a:off x="2430737" y="4539174"/>
            <a:ext cx="1119684" cy="2978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90662"/>
            <a:ext cx="4005520" cy="41805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050" dirty="0" smtClean="0"/>
              <a:t>Методы и приёмы развития речи</a:t>
            </a:r>
            <a:endParaRPr lang="ru-RU" sz="105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708184" y="989694"/>
            <a:ext cx="1" cy="9947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>
            <a:off x="1115617" y="908720"/>
            <a:ext cx="1872207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16" idx="0"/>
          </p:cNvCxnSpPr>
          <p:nvPr/>
        </p:nvCxnSpPr>
        <p:spPr>
          <a:xfrm>
            <a:off x="5220072" y="908720"/>
            <a:ext cx="2628292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36274" y="2908299"/>
            <a:ext cx="704424" cy="2539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приёмы</a:t>
            </a:r>
            <a:endParaRPr lang="ru-RU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288285" y="1961484"/>
            <a:ext cx="836485" cy="2539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словесные</a:t>
            </a:r>
            <a:endParaRPr lang="ru-RU" sz="1050" dirty="0"/>
          </a:p>
        </p:txBody>
      </p:sp>
      <p:sp>
        <p:nvSpPr>
          <p:cNvPr id="16" name="TextBox 15"/>
          <p:cNvSpPr txBox="1"/>
          <p:nvPr/>
        </p:nvSpPr>
        <p:spPr>
          <a:xfrm>
            <a:off x="7020272" y="2204864"/>
            <a:ext cx="1656184" cy="2539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практические</a:t>
            </a:r>
            <a:endParaRPr lang="ru-RU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656438" y="2211811"/>
            <a:ext cx="864096" cy="2539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наглядные</a:t>
            </a:r>
            <a:endParaRPr lang="ru-RU" sz="1050" dirty="0"/>
          </a:p>
        </p:txBody>
      </p:sp>
      <p:sp>
        <p:nvSpPr>
          <p:cNvPr id="19" name="TextBox 18"/>
          <p:cNvSpPr txBox="1"/>
          <p:nvPr/>
        </p:nvSpPr>
        <p:spPr>
          <a:xfrm>
            <a:off x="7812360" y="2846402"/>
            <a:ext cx="648072" cy="2539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приёмы</a:t>
            </a:r>
            <a:endParaRPr lang="ru-RU" sz="1050" dirty="0"/>
          </a:p>
        </p:txBody>
      </p:sp>
      <p:sp>
        <p:nvSpPr>
          <p:cNvPr id="20" name="TextBox 19"/>
          <p:cNvSpPr txBox="1"/>
          <p:nvPr/>
        </p:nvSpPr>
        <p:spPr>
          <a:xfrm>
            <a:off x="3359597" y="2547239"/>
            <a:ext cx="693863" cy="2539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приёмы</a:t>
            </a:r>
            <a:endParaRPr lang="ru-RU" sz="1050" dirty="0"/>
          </a:p>
        </p:txBody>
      </p:sp>
      <p:sp>
        <p:nvSpPr>
          <p:cNvPr id="26" name="TextBox 25"/>
          <p:cNvSpPr txBox="1"/>
          <p:nvPr/>
        </p:nvSpPr>
        <p:spPr>
          <a:xfrm>
            <a:off x="536556" y="3781585"/>
            <a:ext cx="1103859" cy="41549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Показ картин, картинки</a:t>
            </a:r>
            <a:endParaRPr lang="ru-RU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552863" y="4555795"/>
            <a:ext cx="1071246" cy="2539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Показ игрушки</a:t>
            </a:r>
            <a:endParaRPr lang="ru-RU" sz="1050" dirty="0"/>
          </a:p>
        </p:txBody>
      </p:sp>
      <p:sp>
        <p:nvSpPr>
          <p:cNvPr id="28" name="TextBox 27"/>
          <p:cNvSpPr txBox="1"/>
          <p:nvPr/>
        </p:nvSpPr>
        <p:spPr>
          <a:xfrm>
            <a:off x="498856" y="5323100"/>
            <a:ext cx="1179258" cy="2539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Показ движения</a:t>
            </a:r>
            <a:endParaRPr lang="ru-RU" sz="1050" dirty="0"/>
          </a:p>
        </p:txBody>
      </p:sp>
      <p:sp>
        <p:nvSpPr>
          <p:cNvPr id="29" name="TextBox 28"/>
          <p:cNvSpPr txBox="1"/>
          <p:nvPr/>
        </p:nvSpPr>
        <p:spPr>
          <a:xfrm>
            <a:off x="422410" y="6017257"/>
            <a:ext cx="1332149" cy="2539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Использование ТСО</a:t>
            </a:r>
            <a:endParaRPr lang="ru-RU" sz="1050" dirty="0"/>
          </a:p>
        </p:txBody>
      </p:sp>
      <p:sp>
        <p:nvSpPr>
          <p:cNvPr id="35" name="TextBox 34"/>
          <p:cNvSpPr txBox="1"/>
          <p:nvPr/>
        </p:nvSpPr>
        <p:spPr>
          <a:xfrm>
            <a:off x="2746055" y="3100318"/>
            <a:ext cx="716923" cy="25391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вопрос</a:t>
            </a:r>
            <a:endParaRPr lang="ru-RU" sz="1050" dirty="0"/>
          </a:p>
        </p:txBody>
      </p:sp>
      <p:cxnSp>
        <p:nvCxnSpPr>
          <p:cNvPr id="39" name="Прямая со стрелкой 38"/>
          <p:cNvCxnSpPr>
            <a:endCxn id="40" idx="0"/>
          </p:cNvCxnSpPr>
          <p:nvPr/>
        </p:nvCxnSpPr>
        <p:spPr>
          <a:xfrm>
            <a:off x="3120939" y="3354234"/>
            <a:ext cx="0" cy="661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832907" y="4015909"/>
            <a:ext cx="5760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виды</a:t>
            </a:r>
            <a:endParaRPr lang="ru-RU" sz="1050" dirty="0"/>
          </a:p>
        </p:txBody>
      </p:sp>
      <p:sp>
        <p:nvSpPr>
          <p:cNvPr id="41" name="TextBox 40"/>
          <p:cNvSpPr txBox="1"/>
          <p:nvPr/>
        </p:nvSpPr>
        <p:spPr>
          <a:xfrm>
            <a:off x="2403885" y="4561713"/>
            <a:ext cx="11987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репродуктивные</a:t>
            </a:r>
            <a:endParaRPr lang="ru-RU" sz="1050" dirty="0"/>
          </a:p>
        </p:txBody>
      </p:sp>
      <p:sp>
        <p:nvSpPr>
          <p:cNvPr id="42" name="TextBox 41"/>
          <p:cNvSpPr txBox="1"/>
          <p:nvPr/>
        </p:nvSpPr>
        <p:spPr>
          <a:xfrm>
            <a:off x="2532790" y="4899429"/>
            <a:ext cx="8192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поисковый</a:t>
            </a:r>
            <a:endParaRPr lang="ru-RU" sz="1050" dirty="0"/>
          </a:p>
        </p:txBody>
      </p:sp>
      <p:sp>
        <p:nvSpPr>
          <p:cNvPr id="43" name="TextBox 42"/>
          <p:cNvSpPr txBox="1"/>
          <p:nvPr/>
        </p:nvSpPr>
        <p:spPr>
          <a:xfrm>
            <a:off x="2509567" y="5202231"/>
            <a:ext cx="10188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обобщающие</a:t>
            </a:r>
            <a:endParaRPr lang="ru-RU" sz="1050" dirty="0"/>
          </a:p>
        </p:txBody>
      </p:sp>
      <p:sp>
        <p:nvSpPr>
          <p:cNvPr id="44" name="TextBox 43"/>
          <p:cNvSpPr txBox="1"/>
          <p:nvPr/>
        </p:nvSpPr>
        <p:spPr>
          <a:xfrm>
            <a:off x="2714789" y="5797136"/>
            <a:ext cx="65748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прямые</a:t>
            </a:r>
            <a:endParaRPr lang="ru-RU" sz="1050" dirty="0"/>
          </a:p>
        </p:txBody>
      </p:sp>
      <p:sp>
        <p:nvSpPr>
          <p:cNvPr id="45" name="TextBox 44"/>
          <p:cNvSpPr txBox="1"/>
          <p:nvPr/>
        </p:nvSpPr>
        <p:spPr>
          <a:xfrm>
            <a:off x="2591913" y="6105674"/>
            <a:ext cx="87106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наводящие</a:t>
            </a:r>
            <a:endParaRPr lang="ru-RU" sz="1050" dirty="0"/>
          </a:p>
        </p:txBody>
      </p:sp>
      <p:sp>
        <p:nvSpPr>
          <p:cNvPr id="46" name="TextBox 45"/>
          <p:cNvSpPr txBox="1"/>
          <p:nvPr/>
        </p:nvSpPr>
        <p:spPr>
          <a:xfrm>
            <a:off x="2380239" y="5496707"/>
            <a:ext cx="12170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подсказывающие</a:t>
            </a:r>
            <a:endParaRPr lang="ru-RU" sz="1050" dirty="0"/>
          </a:p>
        </p:txBody>
      </p:sp>
      <p:sp>
        <p:nvSpPr>
          <p:cNvPr id="49" name="TextBox 48"/>
          <p:cNvSpPr txBox="1"/>
          <p:nvPr/>
        </p:nvSpPr>
        <p:spPr>
          <a:xfrm>
            <a:off x="5124461" y="3112679"/>
            <a:ext cx="68637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Речевой образец</a:t>
            </a:r>
            <a:endParaRPr lang="ru-RU" sz="1050" dirty="0"/>
          </a:p>
        </p:txBody>
      </p:sp>
      <p:cxnSp>
        <p:nvCxnSpPr>
          <p:cNvPr id="53" name="Прямая соединительная линия 52"/>
          <p:cNvCxnSpPr>
            <a:stCxn id="20" idx="2"/>
          </p:cNvCxnSpPr>
          <p:nvPr/>
        </p:nvCxnSpPr>
        <p:spPr>
          <a:xfrm>
            <a:off x="3706529" y="2801155"/>
            <a:ext cx="1251290" cy="3111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4948700" y="3100318"/>
            <a:ext cx="0" cy="3354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957321" y="4047042"/>
            <a:ext cx="6477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947979" y="4617692"/>
            <a:ext cx="1187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endCxn id="187" idx="2"/>
          </p:cNvCxnSpPr>
          <p:nvPr/>
        </p:nvCxnSpPr>
        <p:spPr>
          <a:xfrm>
            <a:off x="4957819" y="5186543"/>
            <a:ext cx="10428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4948700" y="5775234"/>
            <a:ext cx="706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4941758" y="6454622"/>
            <a:ext cx="753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5144670" y="3905666"/>
            <a:ext cx="11521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повторение</a:t>
            </a:r>
            <a:endParaRPr lang="ru-RU" sz="1050" dirty="0"/>
          </a:p>
        </p:txBody>
      </p:sp>
      <p:sp>
        <p:nvSpPr>
          <p:cNvPr id="67" name="TextBox 66"/>
          <p:cNvSpPr txBox="1"/>
          <p:nvPr/>
        </p:nvSpPr>
        <p:spPr>
          <a:xfrm>
            <a:off x="5096040" y="4453798"/>
            <a:ext cx="10540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объяснение</a:t>
            </a:r>
            <a:endParaRPr lang="ru-RU" sz="1050" dirty="0"/>
          </a:p>
        </p:txBody>
      </p:sp>
      <p:sp>
        <p:nvSpPr>
          <p:cNvPr id="68" name="TextBox 67"/>
          <p:cNvSpPr txBox="1"/>
          <p:nvPr/>
        </p:nvSpPr>
        <p:spPr>
          <a:xfrm>
            <a:off x="5187276" y="5059585"/>
            <a:ext cx="7844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указания</a:t>
            </a:r>
            <a:endParaRPr lang="ru-RU" sz="1050" dirty="0"/>
          </a:p>
        </p:txBody>
      </p:sp>
      <p:sp>
        <p:nvSpPr>
          <p:cNvPr id="69" name="TextBox 68"/>
          <p:cNvSpPr txBox="1"/>
          <p:nvPr/>
        </p:nvSpPr>
        <p:spPr>
          <a:xfrm>
            <a:off x="5161777" y="5559623"/>
            <a:ext cx="110248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/>
              <a:t>с</a:t>
            </a:r>
            <a:r>
              <a:rPr lang="ru-RU" sz="1050" dirty="0" smtClean="0"/>
              <a:t>ловесные упражнения</a:t>
            </a:r>
            <a:endParaRPr lang="ru-RU" sz="1050" dirty="0"/>
          </a:p>
        </p:txBody>
      </p:sp>
      <p:sp>
        <p:nvSpPr>
          <p:cNvPr id="70" name="TextBox 69"/>
          <p:cNvSpPr txBox="1"/>
          <p:nvPr/>
        </p:nvSpPr>
        <p:spPr>
          <a:xfrm>
            <a:off x="5052453" y="6131456"/>
            <a:ext cx="124434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/>
              <a:t>о</a:t>
            </a:r>
            <a:r>
              <a:rPr lang="ru-RU" sz="1050" dirty="0" smtClean="0"/>
              <a:t>ценка детской речи</a:t>
            </a:r>
            <a:endParaRPr lang="ru-RU" sz="1050" dirty="0"/>
          </a:p>
        </p:txBody>
      </p:sp>
      <p:cxnSp>
        <p:nvCxnSpPr>
          <p:cNvPr id="87" name="Прямая соединительная линия 86"/>
          <p:cNvCxnSpPr/>
          <p:nvPr/>
        </p:nvCxnSpPr>
        <p:spPr>
          <a:xfrm flipH="1">
            <a:off x="6770168" y="2465727"/>
            <a:ext cx="682152" cy="4365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6230108" y="2902273"/>
            <a:ext cx="9001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Носят игровой характер</a:t>
            </a:r>
            <a:endParaRPr lang="ru-RU" sz="1050" dirty="0"/>
          </a:p>
        </p:txBody>
      </p:sp>
      <p:cxnSp>
        <p:nvCxnSpPr>
          <p:cNvPr id="90" name="Прямая соединительная линия 89"/>
          <p:cNvCxnSpPr/>
          <p:nvPr/>
        </p:nvCxnSpPr>
        <p:spPr>
          <a:xfrm>
            <a:off x="8172400" y="3035257"/>
            <a:ext cx="0" cy="531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7596336" y="3566482"/>
            <a:ext cx="10801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Дидактические игры</a:t>
            </a:r>
            <a:endParaRPr lang="ru-RU" sz="1050" dirty="0"/>
          </a:p>
        </p:txBody>
      </p:sp>
      <p:cxnSp>
        <p:nvCxnSpPr>
          <p:cNvPr id="93" name="Прямая соединительная линия 92"/>
          <p:cNvCxnSpPr>
            <a:stCxn id="91" idx="2"/>
          </p:cNvCxnSpPr>
          <p:nvPr/>
        </p:nvCxnSpPr>
        <p:spPr>
          <a:xfrm>
            <a:off x="8136396" y="3981980"/>
            <a:ext cx="0" cy="635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596336" y="4682753"/>
            <a:ext cx="10801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Игровые упражнения</a:t>
            </a:r>
            <a:endParaRPr lang="ru-RU" sz="1050" dirty="0"/>
          </a:p>
        </p:txBody>
      </p:sp>
      <p:cxnSp>
        <p:nvCxnSpPr>
          <p:cNvPr id="96" name="Прямая соединительная линия 95"/>
          <p:cNvCxnSpPr>
            <a:stCxn id="94" idx="2"/>
          </p:cNvCxnSpPr>
          <p:nvPr/>
        </p:nvCxnSpPr>
        <p:spPr>
          <a:xfrm>
            <a:off x="8136396" y="5098251"/>
            <a:ext cx="0" cy="6057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7619506" y="5801985"/>
            <a:ext cx="110578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Игры- занятия</a:t>
            </a:r>
            <a:endParaRPr lang="ru-RU" sz="1050" dirty="0"/>
          </a:p>
        </p:txBody>
      </p:sp>
      <p:cxnSp>
        <p:nvCxnSpPr>
          <p:cNvPr id="110" name="Прямая соединительная линия 109"/>
          <p:cNvCxnSpPr>
            <a:stCxn id="17" idx="2"/>
            <a:endCxn id="14" idx="0"/>
          </p:cNvCxnSpPr>
          <p:nvPr/>
        </p:nvCxnSpPr>
        <p:spPr>
          <a:xfrm>
            <a:off x="1088486" y="2465727"/>
            <a:ext cx="0" cy="4425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/>
          <p:cNvCxnSpPr>
            <a:stCxn id="16" idx="2"/>
            <a:endCxn id="19" idx="0"/>
          </p:cNvCxnSpPr>
          <p:nvPr/>
        </p:nvCxnSpPr>
        <p:spPr>
          <a:xfrm>
            <a:off x="7848364" y="2458780"/>
            <a:ext cx="288032" cy="387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>
            <a:stCxn id="20" idx="2"/>
            <a:endCxn id="35" idx="0"/>
          </p:cNvCxnSpPr>
          <p:nvPr/>
        </p:nvCxnSpPr>
        <p:spPr>
          <a:xfrm flipH="1">
            <a:off x="3104517" y="2801155"/>
            <a:ext cx="602012" cy="299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единительная линия 141"/>
          <p:cNvCxnSpPr>
            <a:stCxn id="14" idx="2"/>
          </p:cNvCxnSpPr>
          <p:nvPr/>
        </p:nvCxnSpPr>
        <p:spPr>
          <a:xfrm flipH="1">
            <a:off x="1088484" y="3162215"/>
            <a:ext cx="2" cy="4828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единительная линия 145"/>
          <p:cNvCxnSpPr>
            <a:stCxn id="27" idx="2"/>
            <a:endCxn id="28" idx="0"/>
          </p:cNvCxnSpPr>
          <p:nvPr/>
        </p:nvCxnSpPr>
        <p:spPr>
          <a:xfrm flipH="1">
            <a:off x="1088485" y="4809711"/>
            <a:ext cx="1" cy="513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147"/>
          <p:cNvCxnSpPr>
            <a:stCxn id="28" idx="2"/>
            <a:endCxn id="29" idx="0"/>
          </p:cNvCxnSpPr>
          <p:nvPr/>
        </p:nvCxnSpPr>
        <p:spPr>
          <a:xfrm>
            <a:off x="1088485" y="5577016"/>
            <a:ext cx="0" cy="4402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единительная линия 165"/>
          <p:cNvCxnSpPr>
            <a:stCxn id="26" idx="2"/>
            <a:endCxn id="27" idx="0"/>
          </p:cNvCxnSpPr>
          <p:nvPr/>
        </p:nvCxnSpPr>
        <p:spPr>
          <a:xfrm>
            <a:off x="1088486" y="4197083"/>
            <a:ext cx="0" cy="358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3090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4">
                <a:lumMod val="20000"/>
                <a:lumOff val="8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992755"/>
            <a:ext cx="2952328" cy="30777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 smtClean="0"/>
              <a:t>Воспитание звуковой культуры речи</a:t>
            </a:r>
            <a:endParaRPr lang="ru-RU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295636" y="1474615"/>
            <a:ext cx="720080" cy="30777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dirty="0" smtClean="0"/>
              <a:t>задачи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2005992"/>
            <a:ext cx="331236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Формирование правильного звукопроизношения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07504" y="3758613"/>
            <a:ext cx="3312368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Воспитание выразительности речи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07504" y="3488418"/>
            <a:ext cx="3312368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Воспитание культуры речевого общения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07504" y="4023527"/>
            <a:ext cx="3312368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Формирование темпа речи и качества голоса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07504" y="4300526"/>
            <a:ext cx="331236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Работа над орфоэпической правильностью речи</a:t>
            </a:r>
            <a:endParaRPr lang="ru-RU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07504" y="2467657"/>
            <a:ext cx="331236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Работа над правильным </a:t>
            </a:r>
            <a:r>
              <a:rPr lang="ru-RU" sz="1200" dirty="0" err="1" smtClean="0"/>
              <a:t>словопроизношением</a:t>
            </a:r>
            <a:r>
              <a:rPr lang="ru-RU" sz="1200" dirty="0" smtClean="0"/>
              <a:t> и словесным ударением</a:t>
            </a:r>
            <a:endParaRPr lang="ru-RU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107504" y="2934420"/>
            <a:ext cx="3312368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Выработка дикции</a:t>
            </a:r>
            <a:endParaRPr lang="ru-RU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107504" y="3211419"/>
            <a:ext cx="3312368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Развитие речевого слуха и речевого дыхания</a:t>
            </a:r>
            <a:endParaRPr lang="ru-RU" sz="1200" dirty="0"/>
          </a:p>
        </p:txBody>
      </p:sp>
      <p:cxnSp>
        <p:nvCxnSpPr>
          <p:cNvPr id="15" name="Прямая соединительная линия 14"/>
          <p:cNvCxnSpPr>
            <a:stCxn id="40" idx="0"/>
          </p:cNvCxnSpPr>
          <p:nvPr/>
        </p:nvCxnSpPr>
        <p:spPr>
          <a:xfrm flipV="1">
            <a:off x="3491880" y="1197617"/>
            <a:ext cx="3816424" cy="80837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308304" y="1197617"/>
            <a:ext cx="1584176" cy="4308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100" dirty="0" smtClean="0"/>
              <a:t>Структура процесса изучения одного звука</a:t>
            </a:r>
            <a:endParaRPr lang="ru-RU" sz="1100" dirty="0"/>
          </a:p>
        </p:txBody>
      </p:sp>
      <p:cxnSp>
        <p:nvCxnSpPr>
          <p:cNvPr id="18" name="Прямая соединительная линия 17"/>
          <p:cNvCxnSpPr>
            <a:stCxn id="16" idx="2"/>
          </p:cNvCxnSpPr>
          <p:nvPr/>
        </p:nvCxnSpPr>
        <p:spPr>
          <a:xfrm>
            <a:off x="8100392" y="1628504"/>
            <a:ext cx="0" cy="969495"/>
          </a:xfrm>
          <a:prstGeom prst="lin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sp>
        <p:nvSpPr>
          <p:cNvPr id="19" name="TextBox 18"/>
          <p:cNvSpPr txBox="1"/>
          <p:nvPr/>
        </p:nvSpPr>
        <p:spPr>
          <a:xfrm>
            <a:off x="7525449" y="2282916"/>
            <a:ext cx="1353854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dirty="0" smtClean="0"/>
              <a:t>Показ и объяснение артикуляции звука</a:t>
            </a:r>
            <a:endParaRPr lang="ru-RU" sz="1000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8100392" y="2683026"/>
            <a:ext cx="0" cy="566308"/>
          </a:xfrm>
          <a:prstGeom prst="lin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sp>
        <p:nvSpPr>
          <p:cNvPr id="22" name="TextBox 21"/>
          <p:cNvSpPr txBox="1"/>
          <p:nvPr/>
        </p:nvSpPr>
        <p:spPr>
          <a:xfrm>
            <a:off x="7410288" y="3249334"/>
            <a:ext cx="1469015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dirty="0" smtClean="0"/>
              <a:t>Произношение изолированного звука</a:t>
            </a:r>
            <a:endParaRPr lang="ru-RU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7382156" y="3982599"/>
            <a:ext cx="1525280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dirty="0" smtClean="0"/>
              <a:t>Проговаривание слогов, звукоподражание</a:t>
            </a:r>
            <a:endParaRPr lang="ru-RU" sz="1000" dirty="0"/>
          </a:p>
        </p:txBody>
      </p:sp>
      <p:sp>
        <p:nvSpPr>
          <p:cNvPr id="25" name="TextBox 24"/>
          <p:cNvSpPr txBox="1"/>
          <p:nvPr/>
        </p:nvSpPr>
        <p:spPr>
          <a:xfrm>
            <a:off x="7394603" y="4771894"/>
            <a:ext cx="1500385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000" dirty="0" smtClean="0"/>
              <a:t>Произношение звука в словах, </a:t>
            </a:r>
            <a:r>
              <a:rPr lang="ru-RU" sz="1000" dirty="0" err="1" smtClean="0"/>
              <a:t>фразе,тексте</a:t>
            </a:r>
            <a:endParaRPr lang="ru-RU" sz="1000" dirty="0"/>
          </a:p>
        </p:txBody>
      </p:sp>
      <p:sp>
        <p:nvSpPr>
          <p:cNvPr id="28" name="TextBox 27"/>
          <p:cNvSpPr txBox="1"/>
          <p:nvPr/>
        </p:nvSpPr>
        <p:spPr>
          <a:xfrm>
            <a:off x="4594285" y="3099614"/>
            <a:ext cx="1584176" cy="2616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Форма работы</a:t>
            </a:r>
            <a:endParaRPr lang="ru-RU" sz="1100" dirty="0"/>
          </a:p>
        </p:txBody>
      </p:sp>
      <p:sp>
        <p:nvSpPr>
          <p:cNvPr id="29" name="TextBox 28"/>
          <p:cNvSpPr txBox="1"/>
          <p:nvPr/>
        </p:nvSpPr>
        <p:spPr>
          <a:xfrm>
            <a:off x="4585971" y="3537078"/>
            <a:ext cx="1584176" cy="2616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Шутки-</a:t>
            </a:r>
            <a:r>
              <a:rPr lang="ru-RU" sz="1100" dirty="0" err="1" smtClean="0"/>
              <a:t>чистоговорки</a:t>
            </a:r>
            <a:endParaRPr lang="ru-RU" sz="1100" dirty="0"/>
          </a:p>
        </p:txBody>
      </p:sp>
      <p:sp>
        <p:nvSpPr>
          <p:cNvPr id="30" name="TextBox 29"/>
          <p:cNvSpPr txBox="1"/>
          <p:nvPr/>
        </p:nvSpPr>
        <p:spPr>
          <a:xfrm>
            <a:off x="4602376" y="3957364"/>
            <a:ext cx="1576085" cy="2616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скороговорки</a:t>
            </a:r>
            <a:endParaRPr lang="ru-RU" sz="1100" dirty="0"/>
          </a:p>
        </p:txBody>
      </p:sp>
      <p:sp>
        <p:nvSpPr>
          <p:cNvPr id="31" name="TextBox 30"/>
          <p:cNvSpPr txBox="1"/>
          <p:nvPr/>
        </p:nvSpPr>
        <p:spPr>
          <a:xfrm>
            <a:off x="4585971" y="4382709"/>
            <a:ext cx="1600073" cy="2616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хороводы</a:t>
            </a:r>
            <a:endParaRPr lang="ru-RU" sz="1100" dirty="0"/>
          </a:p>
        </p:txBody>
      </p:sp>
      <p:sp>
        <p:nvSpPr>
          <p:cNvPr id="32" name="TextBox 31"/>
          <p:cNvSpPr txBox="1"/>
          <p:nvPr/>
        </p:nvSpPr>
        <p:spPr>
          <a:xfrm>
            <a:off x="4585971" y="4824291"/>
            <a:ext cx="1613647" cy="4308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Игры на звукоподражание</a:t>
            </a:r>
            <a:endParaRPr lang="ru-RU" sz="1100" dirty="0"/>
          </a:p>
        </p:txBody>
      </p:sp>
      <p:sp>
        <p:nvSpPr>
          <p:cNvPr id="33" name="TextBox 32"/>
          <p:cNvSpPr txBox="1"/>
          <p:nvPr/>
        </p:nvSpPr>
        <p:spPr>
          <a:xfrm>
            <a:off x="4585970" y="5418802"/>
            <a:ext cx="1613647" cy="2616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Дидактические игры</a:t>
            </a:r>
            <a:endParaRPr lang="ru-RU" sz="1100" dirty="0"/>
          </a:p>
        </p:txBody>
      </p:sp>
      <p:sp>
        <p:nvSpPr>
          <p:cNvPr id="34" name="TextBox 33"/>
          <p:cNvSpPr txBox="1"/>
          <p:nvPr/>
        </p:nvSpPr>
        <p:spPr>
          <a:xfrm>
            <a:off x="4602376" y="5837838"/>
            <a:ext cx="1613647" cy="4308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Подвижные игры со словами</a:t>
            </a:r>
            <a:endParaRPr lang="ru-RU" sz="1100" dirty="0"/>
          </a:p>
        </p:txBody>
      </p:sp>
      <p:sp>
        <p:nvSpPr>
          <p:cNvPr id="35" name="TextBox 34"/>
          <p:cNvSpPr txBox="1"/>
          <p:nvPr/>
        </p:nvSpPr>
        <p:spPr>
          <a:xfrm>
            <a:off x="4585970" y="6399638"/>
            <a:ext cx="1613648" cy="4308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Заучивание стихов </a:t>
            </a:r>
            <a:r>
              <a:rPr lang="ru-RU" sz="1100" dirty="0" err="1" smtClean="0"/>
              <a:t>потешек</a:t>
            </a:r>
            <a:endParaRPr lang="ru-RU" sz="1100" dirty="0"/>
          </a:p>
        </p:txBody>
      </p:sp>
      <p:sp>
        <p:nvSpPr>
          <p:cNvPr id="40" name="Пятиугольник 39"/>
          <p:cNvSpPr/>
          <p:nvPr/>
        </p:nvSpPr>
        <p:spPr>
          <a:xfrm>
            <a:off x="3419872" y="2005992"/>
            <a:ext cx="288032" cy="2756199"/>
          </a:xfrm>
          <a:prstGeom prst="homePlat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2" name="Прямая соединительная линия 41"/>
          <p:cNvCxnSpPr>
            <a:stCxn id="40" idx="3"/>
          </p:cNvCxnSpPr>
          <p:nvPr/>
        </p:nvCxnSpPr>
        <p:spPr>
          <a:xfrm flipV="1">
            <a:off x="3707904" y="3384091"/>
            <a:ext cx="42923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137138" y="3230419"/>
            <a:ext cx="74822" cy="3384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28" idx="1"/>
          </p:cNvCxnSpPr>
          <p:nvPr/>
        </p:nvCxnSpPr>
        <p:spPr>
          <a:xfrm flipH="1">
            <a:off x="4137138" y="3230419"/>
            <a:ext cx="45714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>
            <a:stCxn id="29" idx="1"/>
          </p:cNvCxnSpPr>
          <p:nvPr/>
        </p:nvCxnSpPr>
        <p:spPr>
          <a:xfrm flipH="1">
            <a:off x="4137138" y="3667883"/>
            <a:ext cx="4488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stCxn id="30" idx="1"/>
          </p:cNvCxnSpPr>
          <p:nvPr/>
        </p:nvCxnSpPr>
        <p:spPr>
          <a:xfrm flipH="1">
            <a:off x="4174549" y="4088169"/>
            <a:ext cx="4278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stCxn id="31" idx="1"/>
          </p:cNvCxnSpPr>
          <p:nvPr/>
        </p:nvCxnSpPr>
        <p:spPr>
          <a:xfrm flipH="1">
            <a:off x="4174549" y="4513514"/>
            <a:ext cx="4114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stCxn id="32" idx="1"/>
          </p:cNvCxnSpPr>
          <p:nvPr/>
        </p:nvCxnSpPr>
        <p:spPr>
          <a:xfrm flipH="1" flipV="1">
            <a:off x="4174549" y="5039734"/>
            <a:ext cx="41142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33" idx="1"/>
          </p:cNvCxnSpPr>
          <p:nvPr/>
        </p:nvCxnSpPr>
        <p:spPr>
          <a:xfrm flipH="1">
            <a:off x="4174549" y="5549607"/>
            <a:ext cx="4114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stCxn id="34" idx="1"/>
          </p:cNvCxnSpPr>
          <p:nvPr/>
        </p:nvCxnSpPr>
        <p:spPr>
          <a:xfrm flipH="1" flipV="1">
            <a:off x="4211960" y="6053281"/>
            <a:ext cx="39041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35" idx="1"/>
          </p:cNvCxnSpPr>
          <p:nvPr/>
        </p:nvCxnSpPr>
        <p:spPr>
          <a:xfrm flipH="1" flipV="1">
            <a:off x="4211960" y="6615081"/>
            <a:ext cx="37401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endCxn id="67" idx="3"/>
          </p:cNvCxnSpPr>
          <p:nvPr/>
        </p:nvCxnSpPr>
        <p:spPr>
          <a:xfrm flipH="1">
            <a:off x="3419872" y="6399638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979712" y="6076472"/>
            <a:ext cx="144016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Инсценировка рассказов</a:t>
            </a:r>
            <a:endParaRPr lang="ru-RU" dirty="0"/>
          </a:p>
        </p:txBody>
      </p:sp>
      <p:cxnSp>
        <p:nvCxnSpPr>
          <p:cNvPr id="70" name="Прямая соединительная линия 69"/>
          <p:cNvCxnSpPr>
            <a:stCxn id="4" idx="2"/>
            <a:endCxn id="5" idx="0"/>
          </p:cNvCxnSpPr>
          <p:nvPr/>
        </p:nvCxnSpPr>
        <p:spPr>
          <a:xfrm>
            <a:off x="1655676" y="1300532"/>
            <a:ext cx="0" cy="174083"/>
          </a:xfrm>
          <a:prstGeom prst="lin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72" name="Прямая соединительная линия 71"/>
          <p:cNvCxnSpPr>
            <a:stCxn id="5" idx="2"/>
          </p:cNvCxnSpPr>
          <p:nvPr/>
        </p:nvCxnSpPr>
        <p:spPr>
          <a:xfrm>
            <a:off x="1655676" y="1782392"/>
            <a:ext cx="0" cy="22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8100392" y="3649444"/>
            <a:ext cx="0" cy="333155"/>
          </a:xfrm>
          <a:prstGeom prst="lin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8100392" y="4382709"/>
            <a:ext cx="0" cy="389185"/>
          </a:xfrm>
          <a:prstGeom prst="lin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sp>
        <p:nvSpPr>
          <p:cNvPr id="87" name="TextBox 86"/>
          <p:cNvSpPr txBox="1"/>
          <p:nvPr/>
        </p:nvSpPr>
        <p:spPr>
          <a:xfrm>
            <a:off x="1462343" y="116632"/>
            <a:ext cx="648072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Задачи, формы работы по воспитанию звуковой культуры речи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5165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1000">
              <a:schemeClr val="accent1"/>
            </a:gs>
            <a:gs pos="0">
              <a:srgbClr val="FFFF00">
                <a:lumMod val="77000"/>
              </a:srgbClr>
            </a:gs>
            <a:gs pos="100000">
              <a:srgbClr val="FFFFAF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Прямоугольник 114"/>
          <p:cNvSpPr/>
          <p:nvPr/>
        </p:nvSpPr>
        <p:spPr>
          <a:xfrm>
            <a:off x="4722803" y="4077072"/>
            <a:ext cx="1696649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процесс 16"/>
          <p:cNvSpPr/>
          <p:nvPr/>
        </p:nvSpPr>
        <p:spPr>
          <a:xfrm>
            <a:off x="5276454" y="2056790"/>
            <a:ext cx="2880320" cy="936104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процесс 15"/>
          <p:cNvSpPr/>
          <p:nvPr/>
        </p:nvSpPr>
        <p:spPr>
          <a:xfrm>
            <a:off x="474332" y="2060848"/>
            <a:ext cx="2880320" cy="936104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922603" y="620688"/>
            <a:ext cx="3168352" cy="72008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23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Усвоить языковой знак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6165304"/>
            <a:ext cx="8229600" cy="4525963"/>
          </a:xfrm>
        </p:spPr>
        <p:txBody>
          <a:bodyPr/>
          <a:lstStyle/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346539" y="1196752"/>
            <a:ext cx="50405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162963" y="1196752"/>
            <a:ext cx="36004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82344" y="2204863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Запомнить материальную оболочку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313066" y="2060848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Понять его смысл, то есть соответствие </a:t>
            </a:r>
            <a:endParaRPr lang="ru-RU" dirty="0"/>
          </a:p>
        </p:txBody>
      </p:sp>
      <p:sp>
        <p:nvSpPr>
          <p:cNvPr id="20" name="Блок-схема: сохраненные данные 19"/>
          <p:cNvSpPr/>
          <p:nvPr/>
        </p:nvSpPr>
        <p:spPr>
          <a:xfrm>
            <a:off x="330316" y="3212976"/>
            <a:ext cx="1224136" cy="792088"/>
          </a:xfrm>
          <a:prstGeom prst="flowChartOnlineStorag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Блок-схема: сохраненные данные 20"/>
          <p:cNvSpPr/>
          <p:nvPr/>
        </p:nvSpPr>
        <p:spPr>
          <a:xfrm>
            <a:off x="330316" y="4221088"/>
            <a:ext cx="1224136" cy="792088"/>
          </a:xfrm>
          <a:prstGeom prst="flowChartOnlineStorag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Блок-схема: сохраненные данные 21"/>
          <p:cNvSpPr/>
          <p:nvPr/>
        </p:nvSpPr>
        <p:spPr>
          <a:xfrm>
            <a:off x="330316" y="5301208"/>
            <a:ext cx="1224136" cy="792088"/>
          </a:xfrm>
          <a:prstGeom prst="flowChartOnlineStorag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2778588" y="2992894"/>
            <a:ext cx="0" cy="2704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22" idx="3"/>
          </p:cNvCxnSpPr>
          <p:nvPr/>
        </p:nvCxnSpPr>
        <p:spPr>
          <a:xfrm>
            <a:off x="1350429" y="5697252"/>
            <a:ext cx="14281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338428" y="4581128"/>
            <a:ext cx="14281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338428" y="3645024"/>
            <a:ext cx="14281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91776" y="3460442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фонемы</a:t>
            </a:r>
            <a:endParaRPr lang="ru-RU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330315" y="4437112"/>
            <a:ext cx="11521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просодемы</a:t>
            </a:r>
            <a:endParaRPr lang="ru-RU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381126" y="5569495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графемы</a:t>
            </a:r>
            <a:endParaRPr lang="ru-RU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2850596" y="3645024"/>
            <a:ext cx="144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фигуры</a:t>
            </a:r>
            <a:endParaRPr lang="ru-RU" dirty="0"/>
          </a:p>
        </p:txBody>
      </p:sp>
      <p:sp>
        <p:nvSpPr>
          <p:cNvPr id="39" name="Блок-схема: процесс 38"/>
          <p:cNvSpPr/>
          <p:nvPr/>
        </p:nvSpPr>
        <p:spPr>
          <a:xfrm>
            <a:off x="5010835" y="3140968"/>
            <a:ext cx="1152128" cy="62725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Блок-схема: процесс 39"/>
          <p:cNvSpPr/>
          <p:nvPr/>
        </p:nvSpPr>
        <p:spPr>
          <a:xfrm>
            <a:off x="7243083" y="3140968"/>
            <a:ext cx="1152128" cy="627251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5010835" y="3198832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Предметный смысл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256066" y="320126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Логический смысл</a:t>
            </a:r>
            <a:endParaRPr lang="ru-RU" sz="1400" dirty="0"/>
          </a:p>
        </p:txBody>
      </p:sp>
      <p:cxnSp>
        <p:nvCxnSpPr>
          <p:cNvPr id="44" name="Прямая со стрелкой 43"/>
          <p:cNvCxnSpPr>
            <a:endCxn id="39" idx="0"/>
          </p:cNvCxnSpPr>
          <p:nvPr/>
        </p:nvCxnSpPr>
        <p:spPr>
          <a:xfrm>
            <a:off x="5586899" y="2992894"/>
            <a:ext cx="0" cy="148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endCxn id="40" idx="0"/>
          </p:cNvCxnSpPr>
          <p:nvPr/>
        </p:nvCxnSpPr>
        <p:spPr>
          <a:xfrm flipH="1">
            <a:off x="7819147" y="2992894"/>
            <a:ext cx="12983" cy="148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Блок-схема: сохраненные данные 64"/>
          <p:cNvSpPr/>
          <p:nvPr/>
        </p:nvSpPr>
        <p:spPr>
          <a:xfrm flipH="1">
            <a:off x="5658907" y="5157192"/>
            <a:ext cx="1153345" cy="591598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TextBox 69"/>
          <p:cNvSpPr txBox="1"/>
          <p:nvPr/>
        </p:nvSpPr>
        <p:spPr>
          <a:xfrm>
            <a:off x="5796127" y="5299102"/>
            <a:ext cx="1093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предметам</a:t>
            </a:r>
            <a:endParaRPr lang="ru-RU" sz="1400" dirty="0"/>
          </a:p>
        </p:txBody>
      </p:sp>
      <p:sp>
        <p:nvSpPr>
          <p:cNvPr id="74" name="Блок-схема: сохраненные данные 73"/>
          <p:cNvSpPr/>
          <p:nvPr/>
        </p:nvSpPr>
        <p:spPr>
          <a:xfrm flipH="1">
            <a:off x="4434771" y="5157192"/>
            <a:ext cx="1153345" cy="591598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/>
          <p:cNvSpPr txBox="1"/>
          <p:nvPr/>
        </p:nvSpPr>
        <p:spPr>
          <a:xfrm>
            <a:off x="4580004" y="5275362"/>
            <a:ext cx="1093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действиям</a:t>
            </a:r>
            <a:endParaRPr lang="ru-RU" sz="1400" dirty="0"/>
          </a:p>
        </p:txBody>
      </p:sp>
      <p:sp>
        <p:nvSpPr>
          <p:cNvPr id="76" name="Блок-схема: сохраненные данные 75"/>
          <p:cNvSpPr/>
          <p:nvPr/>
        </p:nvSpPr>
        <p:spPr>
          <a:xfrm flipH="1">
            <a:off x="3209418" y="5141658"/>
            <a:ext cx="1153345" cy="591598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TextBox 76"/>
          <p:cNvSpPr txBox="1"/>
          <p:nvPr/>
        </p:nvSpPr>
        <p:spPr>
          <a:xfrm>
            <a:off x="3341060" y="5272907"/>
            <a:ext cx="1093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признакам</a:t>
            </a:r>
            <a:endParaRPr lang="ru-RU" sz="1400" dirty="0"/>
          </a:p>
        </p:txBody>
      </p:sp>
      <p:sp>
        <p:nvSpPr>
          <p:cNvPr id="78" name="Блок-схема: сохраненные данные 77"/>
          <p:cNvSpPr/>
          <p:nvPr/>
        </p:nvSpPr>
        <p:spPr>
          <a:xfrm flipH="1">
            <a:off x="7275943" y="5157192"/>
            <a:ext cx="1153345" cy="591598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TextBox 78"/>
          <p:cNvSpPr txBox="1"/>
          <p:nvPr/>
        </p:nvSpPr>
        <p:spPr>
          <a:xfrm>
            <a:off x="7388316" y="5275361"/>
            <a:ext cx="11509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отношениям</a:t>
            </a:r>
            <a:endParaRPr lang="ru-RU" sz="1400" dirty="0"/>
          </a:p>
        </p:txBody>
      </p:sp>
      <p:sp>
        <p:nvSpPr>
          <p:cNvPr id="114" name="TextBox 113"/>
          <p:cNvSpPr txBox="1"/>
          <p:nvPr/>
        </p:nvSpPr>
        <p:spPr>
          <a:xfrm>
            <a:off x="4722803" y="4057908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Лексические языковые значения</a:t>
            </a:r>
            <a:endParaRPr lang="ru-RU" sz="1400" dirty="0"/>
          </a:p>
        </p:txBody>
      </p:sp>
      <p:cxnSp>
        <p:nvCxnSpPr>
          <p:cNvPr id="117" name="Прямая со стрелкой 116"/>
          <p:cNvCxnSpPr/>
          <p:nvPr/>
        </p:nvCxnSpPr>
        <p:spPr>
          <a:xfrm>
            <a:off x="5530663" y="3768219"/>
            <a:ext cx="0" cy="3088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 стрелкой 121"/>
          <p:cNvCxnSpPr>
            <a:endCxn id="65" idx="0"/>
          </p:cNvCxnSpPr>
          <p:nvPr/>
        </p:nvCxnSpPr>
        <p:spPr>
          <a:xfrm>
            <a:off x="6090955" y="4653136"/>
            <a:ext cx="14462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 стрелкой 123"/>
          <p:cNvCxnSpPr/>
          <p:nvPr/>
        </p:nvCxnSpPr>
        <p:spPr>
          <a:xfrm flipH="1">
            <a:off x="5154851" y="4653136"/>
            <a:ext cx="158215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 стрелкой 127"/>
          <p:cNvCxnSpPr/>
          <p:nvPr/>
        </p:nvCxnSpPr>
        <p:spPr>
          <a:xfrm flipH="1">
            <a:off x="4074731" y="4653136"/>
            <a:ext cx="648073" cy="4885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Прямоугольник 130"/>
          <p:cNvSpPr/>
          <p:nvPr/>
        </p:nvSpPr>
        <p:spPr>
          <a:xfrm>
            <a:off x="7004038" y="4077072"/>
            <a:ext cx="1656184" cy="595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TextBox 131"/>
          <p:cNvSpPr txBox="1"/>
          <p:nvPr/>
        </p:nvSpPr>
        <p:spPr>
          <a:xfrm>
            <a:off x="6970644" y="4064676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Грамматические языковые значения</a:t>
            </a:r>
            <a:endParaRPr lang="ru-RU" sz="1400" dirty="0"/>
          </a:p>
        </p:txBody>
      </p:sp>
      <p:cxnSp>
        <p:nvCxnSpPr>
          <p:cNvPr id="134" name="Прямая со стрелкой 133"/>
          <p:cNvCxnSpPr/>
          <p:nvPr/>
        </p:nvCxnSpPr>
        <p:spPr>
          <a:xfrm>
            <a:off x="7855151" y="4653136"/>
            <a:ext cx="0" cy="4885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7832130" y="3768219"/>
            <a:ext cx="0" cy="3088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7620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50000">
              <a:schemeClr val="accent3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45309" y="404664"/>
            <a:ext cx="3958208" cy="108255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1400" dirty="0" smtClean="0"/>
              <a:t>Речь – это, индивидуальное, правильное использование лексических и грамматических знаков языка. Для общения, познания, саморегулирования</a:t>
            </a:r>
            <a:endParaRPr lang="ru-RU" sz="1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6775" y="7245350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4824326" y="1487339"/>
            <a:ext cx="0" cy="6175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69445" y="2105472"/>
            <a:ext cx="1512168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Норма языка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4824326" y="2474764"/>
            <a:ext cx="1588" cy="7826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49465" y="3257600"/>
            <a:ext cx="1152128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традиция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63274" y="4161428"/>
            <a:ext cx="720080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речь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335482" y="4161428"/>
            <a:ext cx="1296144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интеллект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679298" y="5197326"/>
            <a:ext cx="2376264" cy="92333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артикуляционные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произносительные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навыки</a:t>
            </a:r>
          </a:p>
        </p:txBody>
      </p:sp>
      <p:cxnSp>
        <p:nvCxnSpPr>
          <p:cNvPr id="63" name="Прямая со стрелкой 62"/>
          <p:cNvCxnSpPr/>
          <p:nvPr/>
        </p:nvCxnSpPr>
        <p:spPr>
          <a:xfrm>
            <a:off x="4183156" y="4346575"/>
            <a:ext cx="115252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3822793" y="4530725"/>
            <a:ext cx="504825" cy="6667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 flipH="1">
            <a:off x="5335681" y="4530725"/>
            <a:ext cx="576262" cy="6667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646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48000">
              <a:schemeClr val="tx2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31739"/>
            <a:ext cx="7632848" cy="634082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 dirty="0"/>
              <a:t>методические тезисы по развитию речи ребёнка</a:t>
            </a:r>
          </a:p>
        </p:txBody>
      </p:sp>
      <p:cxnSp>
        <p:nvCxnSpPr>
          <p:cNvPr id="5" name="Прямая со стрелкой 4"/>
          <p:cNvCxnSpPr>
            <a:endCxn id="14" idx="0"/>
          </p:cNvCxnSpPr>
          <p:nvPr/>
        </p:nvCxnSpPr>
        <p:spPr>
          <a:xfrm flipH="1">
            <a:off x="1474674" y="1779811"/>
            <a:ext cx="864096" cy="15793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3509882" y="1779811"/>
            <a:ext cx="54006" cy="1548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5176179" y="1821796"/>
            <a:ext cx="5172" cy="15261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876256" y="1783260"/>
            <a:ext cx="851029" cy="1564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72850" y="3359205"/>
            <a:ext cx="1403648" cy="55399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00" dirty="0"/>
              <a:t>значит помогать ему усваивать </a:t>
            </a:r>
            <a:r>
              <a:rPr lang="ru-RU" sz="1000" dirty="0" smtClean="0"/>
              <a:t>«</a:t>
            </a:r>
            <a:r>
              <a:rPr lang="ru-RU" sz="1000" dirty="0"/>
              <a:t>материю языка»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25806" y="3327983"/>
            <a:ext cx="1368152" cy="7078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00" dirty="0"/>
              <a:t>облегчать понимание смысла знаков языка — лексического и грамматического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27984" y="3327983"/>
            <a:ext cx="1512168" cy="7078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00" dirty="0"/>
              <a:t>учить выражать оценку реальности с помощью лексических и грамматических знаков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16216" y="3347954"/>
            <a:ext cx="2487495" cy="7078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00" dirty="0"/>
              <a:t>облегчать запоминание литературной нормы, т. е. традиции </a:t>
            </a:r>
            <a:r>
              <a:rPr lang="ru-RU" sz="1000" dirty="0" smtClean="0"/>
              <a:t>употребления </a:t>
            </a:r>
            <a:r>
              <a:rPr lang="ru-RU" sz="1000" dirty="0"/>
              <a:t>языковых </a:t>
            </a:r>
            <a:r>
              <a:rPr lang="ru-RU" sz="1000" dirty="0" smtClean="0"/>
              <a:t>знаков, </a:t>
            </a:r>
            <a:r>
              <a:rPr lang="ru-RU" sz="1000" dirty="0"/>
              <a:t>их звукового и графического оформления. </a:t>
            </a:r>
          </a:p>
        </p:txBody>
      </p:sp>
    </p:spTree>
    <p:extLst>
      <p:ext uri="{BB962C8B-B14F-4D97-AF65-F5344CB8AC3E}">
        <p14:creationId xmlns:p14="http://schemas.microsoft.com/office/powerpoint/2010/main" val="368348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100000">
              <a:schemeClr val="accent2">
                <a:lumMod val="40000"/>
                <a:lumOff val="60000"/>
              </a:schemeClr>
            </a:gs>
            <a:gs pos="50000">
              <a:srgbClr val="F8B04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56434" y="1165927"/>
            <a:ext cx="7144452" cy="31034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400" dirty="0" smtClean="0"/>
              <a:t>Речь - языковая способность 3-х факторов</a:t>
            </a:r>
            <a:endParaRPr lang="ru-RU" sz="1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6858000"/>
            <a:ext cx="6400800" cy="1752600"/>
          </a:xfrm>
        </p:spPr>
        <p:txBody>
          <a:bodyPr/>
          <a:lstStyle/>
          <a:p>
            <a:endParaRPr lang="ru-RU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1427662" y="1476268"/>
            <a:ext cx="0" cy="4571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863540" y="1488027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433180" y="1476269"/>
            <a:ext cx="0" cy="4571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14868" y="1933467"/>
            <a:ext cx="1252010" cy="30777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 smtClean="0"/>
              <a:t>социального</a:t>
            </a:r>
            <a:endParaRPr lang="ru-RU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3623180" y="1933468"/>
            <a:ext cx="1619999" cy="30777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 smtClean="0"/>
              <a:t>физиологического</a:t>
            </a:r>
            <a:endParaRPr lang="ru-RU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6051490" y="1949273"/>
            <a:ext cx="1624100" cy="30777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 smtClean="0"/>
              <a:t>психологического</a:t>
            </a:r>
            <a:endParaRPr lang="ru-RU" sz="1400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1441091" y="2241244"/>
            <a:ext cx="0" cy="4571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85279" y="2698443"/>
            <a:ext cx="1111188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 smtClean="0"/>
              <a:t>Социальная сфера</a:t>
            </a:r>
            <a:endParaRPr lang="ru-RU" sz="1400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4410351" y="2241245"/>
            <a:ext cx="0" cy="4571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534241" y="2735574"/>
            <a:ext cx="1797877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 smtClean="0"/>
              <a:t>Речедвигательный анализатор</a:t>
            </a:r>
            <a:endParaRPr lang="ru-RU" sz="1400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6071452" y="2260145"/>
            <a:ext cx="0" cy="4571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699687" y="2717344"/>
            <a:ext cx="811361" cy="25391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внимание</a:t>
            </a:r>
            <a:endParaRPr lang="ru-RU" sz="1050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6575508" y="2241245"/>
            <a:ext cx="0" cy="1206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154566" y="3474680"/>
            <a:ext cx="841883" cy="25391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восприятие</a:t>
            </a:r>
            <a:endParaRPr lang="ru-RU" sz="1050" dirty="0"/>
          </a:p>
        </p:txBody>
      </p:sp>
      <p:cxnSp>
        <p:nvCxnSpPr>
          <p:cNvPr id="36" name="Прямая со стрелкой 35"/>
          <p:cNvCxnSpPr>
            <a:endCxn id="37" idx="0"/>
          </p:cNvCxnSpPr>
          <p:nvPr/>
        </p:nvCxnSpPr>
        <p:spPr>
          <a:xfrm>
            <a:off x="7080072" y="2260145"/>
            <a:ext cx="0" cy="16461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659130" y="3906311"/>
            <a:ext cx="841883" cy="25391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   память</a:t>
            </a:r>
            <a:endParaRPr lang="ru-RU" sz="1050" dirty="0"/>
          </a:p>
        </p:txBody>
      </p:sp>
      <p:cxnSp>
        <p:nvCxnSpPr>
          <p:cNvPr id="42" name="Прямая со стрелкой 41"/>
          <p:cNvCxnSpPr/>
          <p:nvPr/>
        </p:nvCxnSpPr>
        <p:spPr>
          <a:xfrm>
            <a:off x="7583620" y="2260145"/>
            <a:ext cx="0" cy="21684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173785" y="4428597"/>
            <a:ext cx="841883" cy="25391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мышление</a:t>
            </a:r>
            <a:endParaRPr lang="ru-RU" sz="1050" dirty="0"/>
          </a:p>
        </p:txBody>
      </p:sp>
      <p:sp>
        <p:nvSpPr>
          <p:cNvPr id="47" name="TextBox 46"/>
          <p:cNvSpPr txBox="1"/>
          <p:nvPr/>
        </p:nvSpPr>
        <p:spPr>
          <a:xfrm>
            <a:off x="3960070" y="3683366"/>
            <a:ext cx="1008112" cy="25391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речеслуховой</a:t>
            </a:r>
            <a:endParaRPr lang="ru-RU" sz="1050" dirty="0"/>
          </a:p>
        </p:txBody>
      </p:sp>
      <p:cxnSp>
        <p:nvCxnSpPr>
          <p:cNvPr id="48" name="Прямая со стрелкой 47"/>
          <p:cNvCxnSpPr/>
          <p:nvPr/>
        </p:nvCxnSpPr>
        <p:spPr>
          <a:xfrm>
            <a:off x="4464126" y="3251318"/>
            <a:ext cx="0" cy="4571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4464126" y="3971398"/>
            <a:ext cx="0" cy="4571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960070" y="4428597"/>
            <a:ext cx="1008112" cy="25391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зрительный</a:t>
            </a:r>
            <a:endParaRPr lang="ru-RU" sz="1050" dirty="0"/>
          </a:p>
        </p:txBody>
      </p:sp>
      <p:sp>
        <p:nvSpPr>
          <p:cNvPr id="51" name="TextBox 50"/>
          <p:cNvSpPr txBox="1"/>
          <p:nvPr/>
        </p:nvSpPr>
        <p:spPr>
          <a:xfrm>
            <a:off x="3980322" y="5095833"/>
            <a:ext cx="1008112" cy="25391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050" dirty="0" smtClean="0"/>
              <a:t>двигательный</a:t>
            </a:r>
            <a:endParaRPr lang="ru-RU" sz="1050" dirty="0"/>
          </a:p>
        </p:txBody>
      </p:sp>
      <p:cxnSp>
        <p:nvCxnSpPr>
          <p:cNvPr id="52" name="Прямая со стрелкой 51"/>
          <p:cNvCxnSpPr/>
          <p:nvPr/>
        </p:nvCxnSpPr>
        <p:spPr>
          <a:xfrm>
            <a:off x="4484378" y="4663785"/>
            <a:ext cx="0" cy="4571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484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bg2">
                <a:lumMod val="50000"/>
              </a:schemeClr>
            </a:gs>
          </a:gsLst>
          <a:path path="rect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2612" y="940705"/>
            <a:ext cx="3970784" cy="562074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Речевая среда ДОУ</a:t>
            </a:r>
            <a:endParaRPr lang="ru-RU" sz="28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6583052" y="1516769"/>
            <a:ext cx="79208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1902532" y="1516769"/>
            <a:ext cx="72008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254460" y="2236849"/>
            <a:ext cx="1512168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естественная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587994" y="2236849"/>
            <a:ext cx="1584176" cy="3693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искусственная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047548" y="3933056"/>
            <a:ext cx="7128792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Речевая среда со специально установленным высоким развивающим потенциалом называют искусственной речевой средой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043608" y="5622766"/>
            <a:ext cx="7128792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Развивающие возможности речевой среды, в которой растёт ребёнок, называют её развивающим потенциалом</a:t>
            </a:r>
          </a:p>
        </p:txBody>
      </p:sp>
    </p:spTree>
    <p:extLst>
      <p:ext uri="{BB962C8B-B14F-4D97-AF65-F5344CB8AC3E}">
        <p14:creationId xmlns:p14="http://schemas.microsoft.com/office/powerpoint/2010/main" val="239669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48000">
              <a:schemeClr val="tx2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492896"/>
            <a:ext cx="5688632" cy="43204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Средства развития </a:t>
            </a:r>
            <a:r>
              <a:rPr lang="ru-RU" sz="2200" dirty="0"/>
              <a:t>речи в ДОУ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3514111"/>
            <a:ext cx="1458902" cy="7386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/>
              <a:t>Общение взрослых и детей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11760" y="3514111"/>
            <a:ext cx="1080120" cy="7386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/>
              <a:t>культурная языковая среда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03948" y="3552513"/>
            <a:ext cx="1296144" cy="7386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/>
              <a:t>обучение родной речи на занятиях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8144" y="3552320"/>
            <a:ext cx="1440160" cy="5232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/>
              <a:t>художественная литература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68344" y="3544889"/>
            <a:ext cx="1152128" cy="7386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400" dirty="0"/>
              <a:t>различные виды искусств</a:t>
            </a:r>
          </a:p>
        </p:txBody>
      </p:sp>
      <p:cxnSp>
        <p:nvCxnSpPr>
          <p:cNvPr id="10" name="Прямая со стрелкой 9"/>
          <p:cNvCxnSpPr>
            <a:endCxn id="4" idx="0"/>
          </p:cNvCxnSpPr>
          <p:nvPr/>
        </p:nvCxnSpPr>
        <p:spPr>
          <a:xfrm flipH="1">
            <a:off x="1413019" y="2924944"/>
            <a:ext cx="854725" cy="5891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5" idx="0"/>
          </p:cNvCxnSpPr>
          <p:nvPr/>
        </p:nvCxnSpPr>
        <p:spPr>
          <a:xfrm flipH="1">
            <a:off x="2951820" y="2924944"/>
            <a:ext cx="396044" cy="5891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2" idx="2"/>
            <a:endCxn id="6" idx="0"/>
          </p:cNvCxnSpPr>
          <p:nvPr/>
        </p:nvCxnSpPr>
        <p:spPr>
          <a:xfrm>
            <a:off x="4752020" y="2924944"/>
            <a:ext cx="0" cy="627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7" idx="0"/>
          </p:cNvCxnSpPr>
          <p:nvPr/>
        </p:nvCxnSpPr>
        <p:spPr>
          <a:xfrm>
            <a:off x="5868144" y="2924944"/>
            <a:ext cx="720080" cy="6273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8" idx="0"/>
          </p:cNvCxnSpPr>
          <p:nvPr/>
        </p:nvCxnSpPr>
        <p:spPr>
          <a:xfrm>
            <a:off x="7092280" y="2924944"/>
            <a:ext cx="1152128" cy="6199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01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>
                <a:lumMod val="80000"/>
                <a:lumOff val="20000"/>
              </a:srgbClr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2823" y="1019167"/>
            <a:ext cx="8229600" cy="11430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 dirty="0"/>
              <a:t>П</a:t>
            </a:r>
            <a:r>
              <a:rPr lang="ru-RU" sz="2000" dirty="0" smtClean="0"/>
              <a:t>ринципы </a:t>
            </a:r>
            <a:r>
              <a:rPr lang="ru-RU" sz="2000" dirty="0"/>
              <a:t>построения развивающей речевой среды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2929746"/>
            <a:ext cx="1351368" cy="83099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200" dirty="0"/>
              <a:t>принцип дистанции, позиции при взаимодействии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44651" y="2912726"/>
            <a:ext cx="1437964" cy="83099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200" dirty="0"/>
              <a:t>Принцип активности самостоятельности творчества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3928" y="2940345"/>
            <a:ext cx="1351368" cy="64633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200" dirty="0"/>
              <a:t>Принцип стабильности-динамичности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05240" y="2929747"/>
            <a:ext cx="1471016" cy="83099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200" dirty="0"/>
              <a:t>Принцип комплексирования и гибкого зонирования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75656" y="4149080"/>
            <a:ext cx="1351368" cy="175432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200" dirty="0"/>
              <a:t>Принцип </a:t>
            </a:r>
            <a:r>
              <a:rPr lang="ru-RU" sz="1200" dirty="0" err="1"/>
              <a:t>эмоциогенности</a:t>
            </a:r>
            <a:r>
              <a:rPr lang="ru-RU" sz="1200" dirty="0"/>
              <a:t> среды, индивидуальной комфортности и эмоционального благополучия каждого ребёнка и взрослого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64288" y="2940209"/>
            <a:ext cx="1351368" cy="83099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200" dirty="0"/>
              <a:t>Принцип открытости – закрытости</a:t>
            </a:r>
          </a:p>
          <a:p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6274784" y="4119008"/>
            <a:ext cx="1351368" cy="101566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200" dirty="0"/>
              <a:t>Принцип учёта половых и возрастных различий детей</a:t>
            </a:r>
          </a:p>
          <a:p>
            <a:endParaRPr lang="ru-RU" sz="1200" dirty="0"/>
          </a:p>
        </p:txBody>
      </p:sp>
      <p:cxnSp>
        <p:nvCxnSpPr>
          <p:cNvPr id="12" name="Прямая со стрелкой 11"/>
          <p:cNvCxnSpPr>
            <a:endCxn id="4" idx="0"/>
          </p:cNvCxnSpPr>
          <p:nvPr/>
        </p:nvCxnSpPr>
        <p:spPr>
          <a:xfrm>
            <a:off x="1287244" y="2180355"/>
            <a:ext cx="0" cy="7493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041435" y="2154207"/>
            <a:ext cx="0" cy="786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6" idx="0"/>
          </p:cNvCxnSpPr>
          <p:nvPr/>
        </p:nvCxnSpPr>
        <p:spPr>
          <a:xfrm>
            <a:off x="4599612" y="2180355"/>
            <a:ext cx="0" cy="7599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7" idx="0"/>
          </p:cNvCxnSpPr>
          <p:nvPr/>
        </p:nvCxnSpPr>
        <p:spPr>
          <a:xfrm>
            <a:off x="6140748" y="2162167"/>
            <a:ext cx="0" cy="7675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9" idx="0"/>
          </p:cNvCxnSpPr>
          <p:nvPr/>
        </p:nvCxnSpPr>
        <p:spPr>
          <a:xfrm>
            <a:off x="7839972" y="2181690"/>
            <a:ext cx="0" cy="7585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8" idx="0"/>
          </p:cNvCxnSpPr>
          <p:nvPr/>
        </p:nvCxnSpPr>
        <p:spPr>
          <a:xfrm flipH="1">
            <a:off x="2151340" y="2201367"/>
            <a:ext cx="4926" cy="1947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7020272" y="2180355"/>
            <a:ext cx="0" cy="1947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754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75000"/>
              </a:schemeClr>
            </a:gs>
            <a:gs pos="52000">
              <a:schemeClr val="accent2">
                <a:lumMod val="40000"/>
                <a:lumOff val="60000"/>
              </a:schemeClr>
            </a:gs>
            <a:gs pos="100000">
              <a:srgbClr val="005CBF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Вертикальный свиток 17"/>
          <p:cNvSpPr/>
          <p:nvPr/>
        </p:nvSpPr>
        <p:spPr>
          <a:xfrm>
            <a:off x="6359063" y="3567345"/>
            <a:ext cx="1541616" cy="769441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Вертикальный свиток 16"/>
          <p:cNvSpPr/>
          <p:nvPr/>
        </p:nvSpPr>
        <p:spPr>
          <a:xfrm>
            <a:off x="7900679" y="3597978"/>
            <a:ext cx="1224172" cy="672487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Вертикальный свиток 15"/>
          <p:cNvSpPr/>
          <p:nvPr/>
        </p:nvSpPr>
        <p:spPr>
          <a:xfrm>
            <a:off x="2398623" y="3561338"/>
            <a:ext cx="1266695" cy="672487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Вертикальный свиток 14"/>
          <p:cNvSpPr/>
          <p:nvPr/>
        </p:nvSpPr>
        <p:spPr>
          <a:xfrm>
            <a:off x="4918903" y="3567346"/>
            <a:ext cx="1440160" cy="720081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Вертикальный свиток 13"/>
          <p:cNvSpPr/>
          <p:nvPr/>
        </p:nvSpPr>
        <p:spPr>
          <a:xfrm>
            <a:off x="3665318" y="3567346"/>
            <a:ext cx="1253585" cy="648072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Вертикальный свиток 12"/>
          <p:cNvSpPr/>
          <p:nvPr/>
        </p:nvSpPr>
        <p:spPr>
          <a:xfrm>
            <a:off x="1061332" y="3567346"/>
            <a:ext cx="1337291" cy="648072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Вертикальный свиток 11"/>
          <p:cNvSpPr/>
          <p:nvPr/>
        </p:nvSpPr>
        <p:spPr>
          <a:xfrm>
            <a:off x="-39304" y="3567346"/>
            <a:ext cx="1080120" cy="600164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643359" y="1474171"/>
            <a:ext cx="7632848" cy="1143000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5327" y="1484784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основные направления </a:t>
            </a:r>
            <a:r>
              <a:rPr lang="ru-RU" sz="2000" dirty="0"/>
              <a:t>работы над речью в ДОУ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30" y="3591300"/>
            <a:ext cx="9772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развитие и обогащение словаря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23874" y="3615254"/>
            <a:ext cx="133729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развитие грамматического строя речи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41210" y="3615254"/>
            <a:ext cx="117769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воспитание звуковой культуры речи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41844" y="3687263"/>
            <a:ext cx="114184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развитие диалогической речи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82631" y="3597978"/>
            <a:ext cx="122413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развитие монологической речи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37454" y="3651983"/>
            <a:ext cx="122413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ознакомление с художественной литературой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44208" y="3624862"/>
            <a:ext cx="16856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формирование элементарного осознания явлений   языка и речи</a:t>
            </a:r>
          </a:p>
        </p:txBody>
      </p:sp>
      <p:cxnSp>
        <p:nvCxnSpPr>
          <p:cNvPr id="20" name="Прямая со стрелкой 19"/>
          <p:cNvCxnSpPr>
            <a:endCxn id="5" idx="0"/>
          </p:cNvCxnSpPr>
          <p:nvPr/>
        </p:nvCxnSpPr>
        <p:spPr>
          <a:xfrm flipH="1">
            <a:off x="500756" y="2641125"/>
            <a:ext cx="718667" cy="950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13" idx="0"/>
          </p:cNvCxnSpPr>
          <p:nvPr/>
        </p:nvCxnSpPr>
        <p:spPr>
          <a:xfrm flipH="1">
            <a:off x="1729978" y="2617171"/>
            <a:ext cx="569565" cy="950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16" idx="0"/>
          </p:cNvCxnSpPr>
          <p:nvPr/>
        </p:nvCxnSpPr>
        <p:spPr>
          <a:xfrm flipH="1">
            <a:off x="3031971" y="2617171"/>
            <a:ext cx="275684" cy="9441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14" idx="0"/>
          </p:cNvCxnSpPr>
          <p:nvPr/>
        </p:nvCxnSpPr>
        <p:spPr>
          <a:xfrm>
            <a:off x="4292110" y="2617171"/>
            <a:ext cx="1" cy="950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endCxn id="15" idx="0"/>
          </p:cNvCxnSpPr>
          <p:nvPr/>
        </p:nvCxnSpPr>
        <p:spPr>
          <a:xfrm>
            <a:off x="5179863" y="2617171"/>
            <a:ext cx="459120" cy="950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18" idx="0"/>
          </p:cNvCxnSpPr>
          <p:nvPr/>
        </p:nvCxnSpPr>
        <p:spPr>
          <a:xfrm>
            <a:off x="6359063" y="2617171"/>
            <a:ext cx="770808" cy="9501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endCxn id="17" idx="0"/>
          </p:cNvCxnSpPr>
          <p:nvPr/>
        </p:nvCxnSpPr>
        <p:spPr>
          <a:xfrm>
            <a:off x="7484119" y="2617171"/>
            <a:ext cx="1028646" cy="9808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463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411</TotalTime>
  <Words>413</Words>
  <Application>Microsoft Office PowerPoint</Application>
  <PresentationFormat>Экран (4:3)</PresentationFormat>
  <Paragraphs>128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Язык – знаковая система</vt:lpstr>
      <vt:lpstr>Усвоить языковой знак</vt:lpstr>
      <vt:lpstr>Речь – это, индивидуальное, правильное использование лексических и грамматических знаков языка. Для общения, познания, саморегулирования</vt:lpstr>
      <vt:lpstr>методические тезисы по развитию речи ребёнка</vt:lpstr>
      <vt:lpstr>Речь - языковая способность 3-х факторов</vt:lpstr>
      <vt:lpstr>Речевая среда ДОУ</vt:lpstr>
      <vt:lpstr>  Средства развития речи в ДОУ  </vt:lpstr>
      <vt:lpstr>Принципы построения развивающей речевой среды</vt:lpstr>
      <vt:lpstr>основные направления работы над речью в ДОУ</vt:lpstr>
      <vt:lpstr>Методы и приёмы развития речи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 – знаковая система</dc:title>
  <dc:creator>Admin</dc:creator>
  <cp:lastModifiedBy>Admin</cp:lastModifiedBy>
  <cp:revision>45</cp:revision>
  <dcterms:created xsi:type="dcterms:W3CDTF">2011-11-06T09:26:24Z</dcterms:created>
  <dcterms:modified xsi:type="dcterms:W3CDTF">2011-11-30T08:17:16Z</dcterms:modified>
</cp:coreProperties>
</file>