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6"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10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26.04.2015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26.04.2015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26.04.2015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26.04.2015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Выполнила:</a:t>
            </a:r>
            <a:br>
              <a:rPr lang="ru-RU" dirty="0" smtClean="0"/>
            </a:br>
            <a:r>
              <a:rPr lang="ru-RU" dirty="0" smtClean="0"/>
              <a:t>Ученица </a:t>
            </a:r>
            <a:r>
              <a:rPr lang="ru-RU" dirty="0" smtClean="0"/>
              <a:t>4 «а» </a:t>
            </a:r>
            <a:r>
              <a:rPr lang="ru-RU" dirty="0" smtClean="0"/>
              <a:t>класса</a:t>
            </a:r>
          </a:p>
          <a:p>
            <a:r>
              <a:rPr lang="ru-RU" dirty="0" smtClean="0"/>
              <a:t>МАОУ НОШ №53</a:t>
            </a:r>
            <a:endParaRPr lang="ru-RU" dirty="0"/>
          </a:p>
        </p:txBody>
      </p:sp>
      <p:sp>
        <p:nvSpPr>
          <p:cNvPr id="2" name="Заголовок 1"/>
          <p:cNvSpPr>
            <a:spLocks noGrp="1"/>
          </p:cNvSpPr>
          <p:nvPr>
            <p:ph type="ctrTitle"/>
          </p:nvPr>
        </p:nvSpPr>
        <p:spPr>
          <a:xfrm>
            <a:off x="428596" y="428604"/>
            <a:ext cx="8305800" cy="2428892"/>
          </a:xfrm>
        </p:spPr>
        <p:txBody>
          <a:bodyPr/>
          <a:lstStyle/>
          <a:p>
            <a:r>
              <a:rPr lang="ru-RU" dirty="0" smtClean="0"/>
              <a:t>Ярослав Мудрый и расцвет Русского государства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457200" y="285750"/>
            <a:ext cx="8229600" cy="5810250"/>
          </a:xfrm>
        </p:spPr>
        <p:txBody>
          <a:bodyPr>
            <a:normAutofit/>
          </a:bodyPr>
          <a:lstStyle/>
          <a:p>
            <a:r>
              <a:rPr lang="ru-RU" sz="2000" dirty="0" smtClean="0"/>
              <a:t>Со временем начали появляться книги отечественных авторов. При монастырях открывались школы. Первый опыт организации христианских школ на Руси был опробован еще по инициативе Владимира. Ярослав Мудрый продолжил доброе дело отца. Найденные учеными-археологами берестяные грамоты свидетельствуют, что грамотными в Древней Руси были не только феодалы, знать и духовенство, но и жители посадов, горожане, ремесленники и торговцы.</a:t>
            </a:r>
          </a:p>
          <a:p>
            <a:r>
              <a:rPr lang="ru-RU" sz="2000" dirty="0" smtClean="0"/>
              <a:t>Особо следует сказать о русской народной культуре. Пришедшее на Русь христианство активно и однозначно отвергло и со временем уничтожило самые одиозные и кровавые элементы язычества.</a:t>
            </a:r>
            <a:endParaRPr lang="ru-RU" sz="2000" dirty="0"/>
          </a:p>
        </p:txBody>
      </p:sp>
      <p:pic>
        <p:nvPicPr>
          <p:cNvPr id="11266" name="Picture 2" descr="C:\Documents and Settings\Кира и Оля гав гав )\Рабочий стол\Кирочка\2slovo_pro_zakon_i_blagodat_01.jpg"/>
          <p:cNvPicPr>
            <a:picLocks noChangeAspect="1" noChangeArrowheads="1"/>
          </p:cNvPicPr>
          <p:nvPr/>
        </p:nvPicPr>
        <p:blipFill>
          <a:blip r:embed="rId2"/>
          <a:srcRect/>
          <a:stretch>
            <a:fillRect/>
          </a:stretch>
        </p:blipFill>
        <p:spPr bwMode="auto">
          <a:xfrm>
            <a:off x="2357422" y="3857628"/>
            <a:ext cx="4646617" cy="2753215"/>
          </a:xfrm>
          <a:prstGeom prst="rect">
            <a:avLst/>
          </a:prstGeom>
          <a:ln>
            <a:noFill/>
          </a:ln>
          <a:effectLst>
            <a:softEdge rad="112500"/>
          </a:effectLst>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57166"/>
            <a:ext cx="8229600" cy="5738834"/>
          </a:xfrm>
        </p:spPr>
        <p:txBody>
          <a:bodyPr>
            <a:normAutofit/>
          </a:bodyPr>
          <a:lstStyle/>
          <a:p>
            <a:pPr algn="ctr">
              <a:buNone/>
            </a:pPr>
            <a:r>
              <a:rPr lang="ru-RU" sz="2800" dirty="0" smtClean="0"/>
              <a:t>Таким образом , период великого княжения Ярослава Мудрого  было временем </a:t>
            </a:r>
            <a:r>
              <a:rPr lang="ru-RU" sz="2800" b="1" dirty="0" smtClean="0"/>
              <a:t>расцвета Древнерусского государства</a:t>
            </a:r>
            <a:r>
              <a:rPr lang="ru-RU" sz="3200" b="1" dirty="0" smtClean="0"/>
              <a:t>.</a:t>
            </a:r>
            <a:endParaRPr lang="ru-RU" sz="3200" b="1" dirty="0"/>
          </a:p>
        </p:txBody>
      </p:sp>
      <p:pic>
        <p:nvPicPr>
          <p:cNvPr id="10242" name="Picture 2" descr="C:\Documents and Settings\Кира и Оля гав гав )\Рабочий стол\Кирочка\kiev3.JPG"/>
          <p:cNvPicPr>
            <a:picLocks noChangeAspect="1" noChangeArrowheads="1"/>
          </p:cNvPicPr>
          <p:nvPr/>
        </p:nvPicPr>
        <p:blipFill>
          <a:blip r:embed="rId2"/>
          <a:srcRect/>
          <a:stretch>
            <a:fillRect/>
          </a:stretch>
        </p:blipFill>
        <p:spPr bwMode="auto">
          <a:xfrm>
            <a:off x="1785918" y="1785926"/>
            <a:ext cx="6191293" cy="464347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71480"/>
            <a:ext cx="4286280" cy="5786478"/>
          </a:xfrm>
        </p:spPr>
        <p:txBody>
          <a:bodyPr>
            <a:normAutofit/>
          </a:bodyPr>
          <a:lstStyle/>
          <a:p>
            <a:pPr algn="just"/>
            <a:r>
              <a:rPr lang="ru-RU" sz="2800" dirty="0" smtClean="0"/>
              <a:t>За всю историю Русского государства от древних лет до наших дней только один правитель удостоился наименования «мудрый», сын князя Владимира – Ярослав.</a:t>
            </a:r>
            <a:endParaRPr lang="ru-RU" sz="2800" dirty="0"/>
          </a:p>
        </p:txBody>
      </p:sp>
      <p:pic>
        <p:nvPicPr>
          <p:cNvPr id="1026" name="Picture 2" descr="C:\Documents and Settings\Кира и Оля гав гав )\Рабочий стол\Кирочка\342665.100116.jpg"/>
          <p:cNvPicPr>
            <a:picLocks noChangeAspect="1" noChangeArrowheads="1"/>
          </p:cNvPicPr>
          <p:nvPr/>
        </p:nvPicPr>
        <p:blipFill>
          <a:blip r:embed="rId2"/>
          <a:srcRect/>
          <a:stretch>
            <a:fillRect/>
          </a:stretch>
        </p:blipFill>
        <p:spPr bwMode="auto">
          <a:xfrm>
            <a:off x="4572000" y="642918"/>
            <a:ext cx="4190113" cy="5357850"/>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38834"/>
          </a:xfrm>
        </p:spPr>
        <p:txBody>
          <a:bodyPr>
            <a:normAutofit/>
          </a:bodyPr>
          <a:lstStyle/>
          <a:p>
            <a:r>
              <a:rPr lang="ru-RU" sz="2000" dirty="0" smtClean="0"/>
              <a:t>Как и его отец на киевский престол Ярослав вступил не сразу. Сначала ему пришлось бороться со сводным старшим братом, Святополком, захватившим киевский престол и приказавшим истребить других сыновей Владимира – князей Глеба Муромского и Бориса Ростовского. </a:t>
            </a:r>
          </a:p>
          <a:p>
            <a:r>
              <a:rPr lang="ru-RU" sz="2000" dirty="0" smtClean="0"/>
              <a:t>В 1019 г. на реке Альте войска Святополка были разбиты, сам он изгнан из Руси, а Ярослав утвердился в Киеве.</a:t>
            </a:r>
          </a:p>
          <a:p>
            <a:r>
              <a:rPr lang="ru-RU" sz="2000" dirty="0" smtClean="0"/>
              <a:t>Усобицу и особенно братоубийство решительно осудила православная церковь. Преступник Святополк получил прозвище Окаянного (т.е. подобного библейскому братоубийце Каину), а Борис и Глеб были провозглашены первыми русскими святыми.</a:t>
            </a:r>
          </a:p>
          <a:p>
            <a:endParaRPr lang="ru-RU" dirty="0"/>
          </a:p>
        </p:txBody>
      </p:sp>
      <p:pic>
        <p:nvPicPr>
          <p:cNvPr id="2050" name="Picture 2" descr="C:\Documents and Settings\Кира и Оля гав гав )\Рабочий стол\Кирочка\4-Тайны-ХХ-века.-Святополк-не-Окаянный.jpg"/>
          <p:cNvPicPr>
            <a:picLocks noChangeAspect="1" noChangeArrowheads="1"/>
          </p:cNvPicPr>
          <p:nvPr/>
        </p:nvPicPr>
        <p:blipFill>
          <a:blip r:embed="rId2"/>
          <a:srcRect/>
          <a:stretch>
            <a:fillRect/>
          </a:stretch>
        </p:blipFill>
        <p:spPr bwMode="auto">
          <a:xfrm>
            <a:off x="857224" y="3929066"/>
            <a:ext cx="2355205" cy="2608301"/>
          </a:xfrm>
          <a:prstGeom prst="rect">
            <a:avLst/>
          </a:prstGeom>
          <a:ln>
            <a:noFill/>
          </a:ln>
          <a:effectLst>
            <a:softEdge rad="112500"/>
          </a:effectLst>
        </p:spPr>
      </p:pic>
      <p:pic>
        <p:nvPicPr>
          <p:cNvPr id="2051" name="Picture 3" descr="C:\Documents and Settings\Кира и Оля гав гав )\Рабочий стол\Кирочка\xupaSeLYkT0.jpg"/>
          <p:cNvPicPr>
            <a:picLocks noChangeAspect="1" noChangeArrowheads="1"/>
          </p:cNvPicPr>
          <p:nvPr/>
        </p:nvPicPr>
        <p:blipFill>
          <a:blip r:embed="rId3"/>
          <a:srcRect/>
          <a:stretch>
            <a:fillRect/>
          </a:stretch>
        </p:blipFill>
        <p:spPr bwMode="auto">
          <a:xfrm>
            <a:off x="6072198" y="3929066"/>
            <a:ext cx="2214578" cy="2571768"/>
          </a:xfrm>
          <a:prstGeom prst="rect">
            <a:avLst/>
          </a:prstGeom>
          <a:ln>
            <a:noFill/>
          </a:ln>
          <a:effectLst>
            <a:softEdge rad="112500"/>
          </a:effectLst>
        </p:spPr>
      </p:pic>
      <p:pic>
        <p:nvPicPr>
          <p:cNvPr id="2053" name="Picture 5" descr="C:\Documents and Settings\Кира и Оля гав гав )\Рабочий стол\Кирочка\yaroslav_mudry.jpg"/>
          <p:cNvPicPr>
            <a:picLocks noChangeAspect="1" noChangeArrowheads="1"/>
          </p:cNvPicPr>
          <p:nvPr/>
        </p:nvPicPr>
        <p:blipFill>
          <a:blip r:embed="rId4"/>
          <a:srcRect/>
          <a:stretch>
            <a:fillRect/>
          </a:stretch>
        </p:blipFill>
        <p:spPr bwMode="auto">
          <a:xfrm>
            <a:off x="3643306" y="3929066"/>
            <a:ext cx="2071702" cy="2571767"/>
          </a:xfrm>
          <a:prstGeom prst="rect">
            <a:avLst/>
          </a:prstGeom>
          <a:ln>
            <a:noFill/>
          </a:ln>
          <a:effectLst>
            <a:softEdge rad="112500"/>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428596" y="214289"/>
            <a:ext cx="8229600" cy="6643711"/>
          </a:xfrm>
        </p:spPr>
        <p:txBody>
          <a:bodyPr>
            <a:normAutofit fontScale="92500" lnSpcReduction="20000"/>
          </a:bodyPr>
          <a:lstStyle/>
          <a:p>
            <a:r>
              <a:rPr lang="ru-RU" sz="2400" dirty="0" smtClean="0"/>
              <a:t>Главным внешнеполитическим событием правления Ярослава стал окончательный разгром печенегов. В 1036 г</a:t>
            </a:r>
            <a:r>
              <a:rPr lang="ru-RU" sz="2400" b="1" dirty="0" smtClean="0"/>
              <a:t>.</a:t>
            </a:r>
            <a:r>
              <a:rPr lang="ru-RU" sz="2400" dirty="0" smtClean="0"/>
              <a:t> под стенами Киева кочевники были наголову разбиты княжеской ратью, после чего уже больше не рисковали нападать на русские земли.</a:t>
            </a:r>
          </a:p>
          <a:p>
            <a:pPr>
              <a:buNone/>
            </a:pPr>
            <a:endParaRPr lang="ru-RU" dirty="0" smtClean="0"/>
          </a:p>
          <a:p>
            <a:endParaRPr lang="ru-RU" dirty="0" smtClean="0"/>
          </a:p>
          <a:p>
            <a:endParaRPr lang="ru-RU" dirty="0" smtClean="0"/>
          </a:p>
          <a:p>
            <a:endParaRPr lang="ru-RU" dirty="0" smtClean="0"/>
          </a:p>
          <a:p>
            <a:pPr>
              <a:buNone/>
            </a:pPr>
            <a:endParaRPr lang="ru-RU" dirty="0" smtClean="0"/>
          </a:p>
          <a:p>
            <a:pPr>
              <a:buNone/>
            </a:pPr>
            <a:endParaRPr lang="ru-RU" dirty="0" smtClean="0"/>
          </a:p>
          <a:p>
            <a:r>
              <a:rPr lang="ru-RU" dirty="0" smtClean="0"/>
              <a:t>Разгром печенегов, а также удачные боевые действия в Прибалтике сделали Ярослава знаменитым далеко за пределами Руси. Свидетельством его высокого авторитета среди европейских правителей являются династические</a:t>
            </a:r>
            <a:r>
              <a:rPr lang="ru-RU" i="1" dirty="0" smtClean="0"/>
              <a:t> </a:t>
            </a:r>
            <a:r>
              <a:rPr lang="ru-RU" dirty="0" smtClean="0"/>
              <a:t>браки детей великого князя с представителями королевских фамилий Польши, Норвегии, Венгрии, Византии и Германских государств. Сам же Ярослав Владимирович был женат на шведской принцессе.</a:t>
            </a:r>
          </a:p>
          <a:p>
            <a:endParaRPr lang="ru-RU" dirty="0"/>
          </a:p>
        </p:txBody>
      </p:sp>
      <p:pic>
        <p:nvPicPr>
          <p:cNvPr id="3074" name="Picture 2" descr="C:\Documents and Settings\Кира и Оля гав гав )\Рабочий стол\Кирочка\image074.jpg"/>
          <p:cNvPicPr>
            <a:picLocks noChangeAspect="1" noChangeArrowheads="1"/>
          </p:cNvPicPr>
          <p:nvPr/>
        </p:nvPicPr>
        <p:blipFill>
          <a:blip r:embed="rId2"/>
          <a:srcRect/>
          <a:stretch>
            <a:fillRect/>
          </a:stretch>
        </p:blipFill>
        <p:spPr bwMode="auto">
          <a:xfrm>
            <a:off x="1285852" y="1571612"/>
            <a:ext cx="4071998" cy="2361758"/>
          </a:xfrm>
          <a:prstGeom prst="rect">
            <a:avLst/>
          </a:prstGeom>
          <a:ln>
            <a:noFill/>
          </a:ln>
          <a:effectLst>
            <a:softEdge rad="112500"/>
          </a:effectLst>
        </p:spPr>
      </p:pic>
      <p:pic>
        <p:nvPicPr>
          <p:cNvPr id="6" name="Picture 2" descr="C:\Documents and Settings\Кира и Оля гав гав )\Рабочий стол\Кирочка\Ярослав_Мудрый_и_Ингигерд_Транковского.jpg"/>
          <p:cNvPicPr>
            <a:picLocks noChangeAspect="1" noChangeArrowheads="1"/>
          </p:cNvPicPr>
          <p:nvPr/>
        </p:nvPicPr>
        <p:blipFill>
          <a:blip r:embed="rId3"/>
          <a:srcRect/>
          <a:stretch>
            <a:fillRect/>
          </a:stretch>
        </p:blipFill>
        <p:spPr bwMode="auto">
          <a:xfrm>
            <a:off x="5500694" y="1428736"/>
            <a:ext cx="2286016" cy="2489733"/>
          </a:xfrm>
          <a:prstGeom prst="rect">
            <a:avLst/>
          </a:prstGeom>
          <a:ln>
            <a:noFill/>
          </a:ln>
          <a:effectLst>
            <a:softEdge rad="112500"/>
          </a:effectLst>
        </p:spPr>
      </p:pic>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8229600" cy="4572000"/>
          </a:xfrm>
        </p:spPr>
        <p:txBody>
          <a:bodyPr>
            <a:normAutofit/>
          </a:bodyPr>
          <a:lstStyle/>
          <a:p>
            <a:r>
              <a:rPr lang="ru-RU" dirty="0" smtClean="0"/>
              <a:t>Факт 35-летнего великого княжения Ярослава является наглядным свидетельством политической прочности киевского престола в тот период. При Ярославе, прозванном впоследствии Мудрым, древнерусская государственность получила новую опору – первый писанный свод законов</a:t>
            </a:r>
            <a:r>
              <a:rPr lang="ru-RU" b="1" dirty="0" smtClean="0"/>
              <a:t> «Русскую правду»</a:t>
            </a:r>
            <a:r>
              <a:rPr lang="ru-RU" dirty="0" smtClean="0"/>
              <a:t>.</a:t>
            </a:r>
            <a:endParaRPr lang="ru-RU" dirty="0"/>
          </a:p>
        </p:txBody>
      </p:sp>
      <p:pic>
        <p:nvPicPr>
          <p:cNvPr id="5" name="Picture 2" descr="C:\Documents and Settings\Кира и Оля гав гав )\Рабочий стол\Кирочка\image060.jpg"/>
          <p:cNvPicPr>
            <a:picLocks noChangeAspect="1" noChangeArrowheads="1"/>
          </p:cNvPicPr>
          <p:nvPr/>
        </p:nvPicPr>
        <p:blipFill>
          <a:blip r:embed="rId2"/>
          <a:srcRect/>
          <a:stretch>
            <a:fillRect/>
          </a:stretch>
        </p:blipFill>
        <p:spPr bwMode="auto">
          <a:xfrm>
            <a:off x="2714612" y="2928934"/>
            <a:ext cx="5000660" cy="3677734"/>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38768"/>
          </a:xfrm>
        </p:spPr>
        <p:txBody>
          <a:bodyPr/>
          <a:lstStyle/>
          <a:p>
            <a:r>
              <a:rPr lang="ru-RU" dirty="0" smtClean="0"/>
              <a:t>Согласно «Русской правде» древнерусское общество представляло собой своеобразную социальную пирамиду.</a:t>
            </a:r>
            <a:endParaRPr lang="ru-RU" dirty="0"/>
          </a:p>
        </p:txBody>
      </p:sp>
      <p:pic>
        <p:nvPicPr>
          <p:cNvPr id="5123" name="Picture 3" descr="C:\Documents and Settings\Кира и Оля гав гав )\Рабочий стол\Кирочка\image702.gif"/>
          <p:cNvPicPr>
            <a:picLocks noChangeAspect="1" noChangeArrowheads="1"/>
          </p:cNvPicPr>
          <p:nvPr/>
        </p:nvPicPr>
        <p:blipFill>
          <a:blip r:embed="rId2"/>
          <a:srcRect/>
          <a:stretch>
            <a:fillRect/>
          </a:stretch>
        </p:blipFill>
        <p:spPr bwMode="auto">
          <a:xfrm>
            <a:off x="2571736" y="2857496"/>
            <a:ext cx="5268159" cy="2571768"/>
          </a:xfrm>
          <a:prstGeom prst="rect">
            <a:avLst/>
          </a:prstGeom>
          <a:noFill/>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881710"/>
          </a:xfrm>
        </p:spPr>
        <p:txBody>
          <a:bodyPr numCol="2">
            <a:normAutofit/>
          </a:bodyPr>
          <a:lstStyle/>
          <a:p>
            <a:r>
              <a:rPr lang="ru-RU" sz="2400" dirty="0" smtClean="0"/>
              <a:t>Экономическая стабильность державы, определенная правовая защищенность населения и отсутствие внешней угрозы способствовали динамичному экономическому и </a:t>
            </a:r>
            <a:r>
              <a:rPr lang="ru-RU" sz="2400" b="1" dirty="0" smtClean="0"/>
              <a:t>культурному развитию Руси</a:t>
            </a:r>
            <a:r>
              <a:rPr lang="ru-RU" sz="2400" dirty="0" smtClean="0"/>
              <a:t>. В древнерусских городах сооружались прекрасные каменные храмы.</a:t>
            </a:r>
          </a:p>
          <a:p>
            <a:endParaRPr lang="ru-RU" sz="2400" dirty="0" smtClean="0"/>
          </a:p>
          <a:p>
            <a:endParaRPr lang="ru-RU" sz="2400" dirty="0" smtClean="0"/>
          </a:p>
          <a:p>
            <a:r>
              <a:rPr lang="ru-RU" sz="2400" dirty="0" smtClean="0"/>
              <a:t>Первый каменный храм в Киеве – Десятинная церковь – был сооружен еще при Владимире I, однако наиболее интенсивное строительство началось при Ярославе Мудром.</a:t>
            </a:r>
            <a:endParaRPr lang="ru-RU" sz="2400" dirty="0"/>
          </a:p>
        </p:txBody>
      </p:sp>
      <p:pic>
        <p:nvPicPr>
          <p:cNvPr id="6146" name="Picture 2" descr="C:\Documents and Settings\Кира и Оля гав гав )\Рабочий стол\Кирочка\image062.jpg"/>
          <p:cNvPicPr>
            <a:picLocks noChangeAspect="1" noChangeArrowheads="1"/>
          </p:cNvPicPr>
          <p:nvPr/>
        </p:nvPicPr>
        <p:blipFill>
          <a:blip r:embed="rId2"/>
          <a:srcRect/>
          <a:stretch>
            <a:fillRect/>
          </a:stretch>
        </p:blipFill>
        <p:spPr bwMode="auto">
          <a:xfrm>
            <a:off x="4929190" y="3286124"/>
            <a:ext cx="2928958" cy="3291948"/>
          </a:xfrm>
          <a:prstGeom prst="rect">
            <a:avLst/>
          </a:prstGeom>
          <a:ln>
            <a:noFill/>
          </a:ln>
          <a:effectLst>
            <a:softEdge rad="112500"/>
          </a:effectLst>
        </p:spPr>
      </p:pic>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785794"/>
            <a:ext cx="9001156" cy="5310206"/>
          </a:xfrm>
        </p:spPr>
        <p:txBody>
          <a:bodyPr numCol="3">
            <a:normAutofit/>
          </a:bodyPr>
          <a:lstStyle/>
          <a:p>
            <a:r>
              <a:rPr lang="ru-RU" i="1" dirty="0" smtClean="0"/>
              <a:t>Золотые ворота в Киеве. 1037 г.  </a:t>
            </a:r>
          </a:p>
          <a:p>
            <a:pPr>
              <a:buNone/>
            </a:pPr>
            <a:r>
              <a:rPr lang="ru-RU" i="1" dirty="0" smtClean="0"/>
              <a:t>   Восстановлены в 1983 г.</a:t>
            </a:r>
          </a:p>
          <a:p>
            <a:endParaRPr lang="ru-RU" i="1" dirty="0" smtClean="0"/>
          </a:p>
          <a:p>
            <a:endParaRPr lang="ru-RU" i="1" dirty="0" smtClean="0"/>
          </a:p>
          <a:p>
            <a:endParaRPr lang="ru-RU" i="1" dirty="0" smtClean="0"/>
          </a:p>
          <a:p>
            <a:endParaRPr lang="ru-RU" i="1" dirty="0" smtClean="0"/>
          </a:p>
          <a:p>
            <a:pPr>
              <a:buNone/>
            </a:pPr>
            <a:endParaRPr lang="ru-RU" i="1" dirty="0" smtClean="0"/>
          </a:p>
          <a:p>
            <a:pPr>
              <a:buNone/>
            </a:pPr>
            <a:endParaRPr lang="ru-RU" i="1" dirty="0" smtClean="0"/>
          </a:p>
          <a:p>
            <a:pPr>
              <a:buNone/>
            </a:pPr>
            <a:endParaRPr lang="ru-RU" i="1" dirty="0" smtClean="0"/>
          </a:p>
          <a:p>
            <a:r>
              <a:rPr lang="ru-RU" i="1" dirty="0" smtClean="0"/>
              <a:t>Софийский собор в Новгороде – древнейший  из сохранившихся на территории России соборов</a:t>
            </a:r>
          </a:p>
          <a:p>
            <a:endParaRPr lang="ru-RU" i="1" dirty="0" smtClean="0"/>
          </a:p>
          <a:p>
            <a:endParaRPr lang="ru-RU" i="1" dirty="0" smtClean="0"/>
          </a:p>
          <a:p>
            <a:pPr>
              <a:buNone/>
            </a:pPr>
            <a:endParaRPr lang="ru-RU" i="1" dirty="0" smtClean="0"/>
          </a:p>
          <a:p>
            <a:pPr>
              <a:buNone/>
            </a:pPr>
            <a:endParaRPr lang="ru-RU" i="1" dirty="0" smtClean="0"/>
          </a:p>
          <a:p>
            <a:pPr>
              <a:buNone/>
            </a:pPr>
            <a:endParaRPr lang="ru-RU" i="1" dirty="0" smtClean="0"/>
          </a:p>
          <a:p>
            <a:pPr>
              <a:buNone/>
            </a:pPr>
            <a:endParaRPr lang="ru-RU" i="1" dirty="0" smtClean="0"/>
          </a:p>
          <a:p>
            <a:r>
              <a:rPr lang="ru-RU" i="1" dirty="0" err="1" smtClean="0"/>
              <a:t>Спасо-Преображенский</a:t>
            </a:r>
            <a:r>
              <a:rPr lang="ru-RU" i="1" dirty="0" smtClean="0"/>
              <a:t> собор в Чернигове. Начат до 1036 г.</a:t>
            </a:r>
            <a:br>
              <a:rPr lang="ru-RU" i="1" dirty="0" smtClean="0"/>
            </a:br>
            <a:r>
              <a:rPr lang="ru-RU" dirty="0" smtClean="0"/>
              <a:t/>
            </a:r>
            <a:br>
              <a:rPr lang="ru-RU" dirty="0" smtClean="0"/>
            </a:br>
            <a:endParaRPr lang="ru-RU" dirty="0"/>
          </a:p>
        </p:txBody>
      </p:sp>
      <p:pic>
        <p:nvPicPr>
          <p:cNvPr id="8194" name="Picture 2" descr="C:\Documents and Settings\Кира и Оля гав гав )\Рабочий стол\Кирочка\image063.jpg"/>
          <p:cNvPicPr>
            <a:picLocks noChangeAspect="1" noChangeArrowheads="1"/>
          </p:cNvPicPr>
          <p:nvPr/>
        </p:nvPicPr>
        <p:blipFill>
          <a:blip r:embed="rId2"/>
          <a:srcRect/>
          <a:stretch>
            <a:fillRect/>
          </a:stretch>
        </p:blipFill>
        <p:spPr bwMode="auto">
          <a:xfrm>
            <a:off x="428596" y="2786058"/>
            <a:ext cx="2643206" cy="2438265"/>
          </a:xfrm>
          <a:prstGeom prst="rect">
            <a:avLst/>
          </a:prstGeom>
          <a:ln>
            <a:noFill/>
          </a:ln>
          <a:effectLst>
            <a:softEdge rad="112500"/>
          </a:effectLst>
        </p:spPr>
      </p:pic>
      <p:pic>
        <p:nvPicPr>
          <p:cNvPr id="8195" name="Picture 3" descr="C:\Documents and Settings\Кира и Оля гав гав )\Рабочий стол\Кирочка\image064.jpg"/>
          <p:cNvPicPr>
            <a:picLocks noChangeAspect="1" noChangeArrowheads="1"/>
          </p:cNvPicPr>
          <p:nvPr/>
        </p:nvPicPr>
        <p:blipFill>
          <a:blip r:embed="rId3"/>
          <a:srcRect/>
          <a:stretch>
            <a:fillRect/>
          </a:stretch>
        </p:blipFill>
        <p:spPr bwMode="auto">
          <a:xfrm>
            <a:off x="3357554" y="3786190"/>
            <a:ext cx="2646724" cy="2583124"/>
          </a:xfrm>
          <a:prstGeom prst="rect">
            <a:avLst/>
          </a:prstGeom>
          <a:ln>
            <a:noFill/>
          </a:ln>
          <a:effectLst>
            <a:softEdge rad="112500"/>
          </a:effectLst>
        </p:spPr>
      </p:pic>
      <p:pic>
        <p:nvPicPr>
          <p:cNvPr id="8196" name="Picture 4" descr="C:\Documents and Settings\Кира и Оля гав гав )\Рабочий стол\Кирочка\image065.jpg"/>
          <p:cNvPicPr>
            <a:picLocks noChangeAspect="1" noChangeArrowheads="1"/>
          </p:cNvPicPr>
          <p:nvPr/>
        </p:nvPicPr>
        <p:blipFill>
          <a:blip r:embed="rId4"/>
          <a:srcRect/>
          <a:stretch>
            <a:fillRect/>
          </a:stretch>
        </p:blipFill>
        <p:spPr bwMode="auto">
          <a:xfrm>
            <a:off x="6286512" y="3143248"/>
            <a:ext cx="2571768" cy="2485589"/>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idx="1"/>
          </p:nvPr>
        </p:nvSpPr>
        <p:spPr>
          <a:xfrm>
            <a:off x="457200" y="357188"/>
            <a:ext cx="8229600" cy="5738812"/>
          </a:xfrm>
        </p:spPr>
        <p:txBody>
          <a:bodyPr>
            <a:normAutofit/>
          </a:bodyPr>
          <a:lstStyle/>
          <a:p>
            <a:pPr algn="just"/>
            <a:r>
              <a:rPr lang="ru-RU" sz="2000" dirty="0" smtClean="0"/>
              <a:t>В Киев приглашались глубоко знающие свой предмет ученые богословы и философы из стран христианского мира. На Руси появились первые профессиональные переводчики. Началась активная работа с книгами зарубежных авторов. Появляются философско-мировоззренческие и литературные произведения отечественных авторов. </a:t>
            </a:r>
          </a:p>
          <a:p>
            <a:pPr algn="just"/>
            <a:r>
              <a:rPr lang="ru-RU" sz="2000" dirty="0" smtClean="0"/>
              <a:t>В киевском храме святой Софии была создана первая на Руси библиотека, фонды которой включали большое количество научных, философских и художественных произведений на греческом языке и латыни. Самой древней из дошедших до нас переписанных в Киеве книг является знаменитое«Остромирово Евангелие» (1056-1057).</a:t>
            </a:r>
            <a:endParaRPr lang="ru-RU" sz="2000" dirty="0"/>
          </a:p>
        </p:txBody>
      </p:sp>
      <p:pic>
        <p:nvPicPr>
          <p:cNvPr id="9218" name="Picture 2" descr="C:\Documents and Settings\Кира и Оля гав гав )\Рабочий стол\Кирочка\image066.jpg"/>
          <p:cNvPicPr>
            <a:picLocks noChangeAspect="1" noChangeArrowheads="1"/>
          </p:cNvPicPr>
          <p:nvPr/>
        </p:nvPicPr>
        <p:blipFill>
          <a:blip r:embed="rId2"/>
          <a:srcRect/>
          <a:stretch>
            <a:fillRect/>
          </a:stretch>
        </p:blipFill>
        <p:spPr bwMode="auto">
          <a:xfrm>
            <a:off x="4714876" y="3857628"/>
            <a:ext cx="3393468" cy="2611277"/>
          </a:xfrm>
          <a:prstGeom prst="rect">
            <a:avLst/>
          </a:prstGeom>
          <a:ln>
            <a:noFill/>
          </a:ln>
          <a:effectLst>
            <a:softEdge rad="112500"/>
          </a:effectLst>
        </p:spPr>
      </p:pic>
    </p:spTree>
  </p:cSld>
  <p:clrMapOvr>
    <a:masterClrMapping/>
  </p:clrMapOvr>
  <p:transition>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114</TotalTime>
  <Words>386</Words>
  <PresentationFormat>Экран (4:3)</PresentationFormat>
  <Paragraphs>43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Ярослав Мудрый и расцвет Русского государства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Ярослав Мудрый и расцвет русского государства</dc:title>
  <cp:lastModifiedBy>Ольга</cp:lastModifiedBy>
  <cp:revision>13</cp:revision>
  <dcterms:modified xsi:type="dcterms:W3CDTF">2015-04-26T19:23:12Z</dcterms:modified>
</cp:coreProperties>
</file>