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7" r:id="rId3"/>
    <p:sldId id="257" r:id="rId4"/>
    <p:sldId id="258" r:id="rId5"/>
    <p:sldId id="260" r:id="rId6"/>
    <p:sldId id="263" r:id="rId7"/>
    <p:sldId id="264" r:id="rId8"/>
    <p:sldId id="265" r:id="rId9"/>
    <p:sldId id="266" r:id="rId10"/>
    <p:sldId id="267" r:id="rId11"/>
    <p:sldId id="277" r:id="rId12"/>
    <p:sldId id="278" r:id="rId13"/>
    <p:sldId id="279" r:id="rId14"/>
    <p:sldId id="280" r:id="rId15"/>
    <p:sldId id="281" r:id="rId16"/>
    <p:sldId id="269" r:id="rId17"/>
    <p:sldId id="270" r:id="rId18"/>
    <p:sldId id="273" r:id="rId19"/>
    <p:sldId id="276" r:id="rId20"/>
    <p:sldId id="283" r:id="rId21"/>
    <p:sldId id="286" r:id="rId22"/>
    <p:sldId id="28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1" autoAdjust="0"/>
  </p:normalViewPr>
  <p:slideViewPr>
    <p:cSldViewPr>
      <p:cViewPr varScale="1">
        <p:scale>
          <a:sx n="87" d="100"/>
          <a:sy n="87" d="100"/>
        </p:scale>
        <p:origin x="-354" y="-78"/>
      </p:cViewPr>
      <p:guideLst>
        <p:guide orient="horz" pos="2160"/>
        <p:guide pos="2880"/>
      </p:guideLst>
    </p:cSldViewPr>
  </p:slideViewPr>
  <p:outlineViewPr>
    <p:cViewPr>
      <p:scale>
        <a:sx n="33" d="100"/>
        <a:sy n="33" d="100"/>
      </p:scale>
      <p:origin x="0" y="263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F55DE-43D4-4EF0-A8F9-2968FD192354}" type="datetimeFigureOut">
              <a:rPr lang="ru-RU" smtClean="0"/>
              <a:pPr/>
              <a:t>26.04.2015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39491-FC93-44A4-8352-D2C19478007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DB39491-FC93-44A4-8352-D2C19478007E}"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EA53788-55B6-4D7E-BE8B-0290381B1852}" type="datetimeFigureOut">
              <a:rPr lang="ru-RU" smtClean="0"/>
              <a:pPr/>
              <a:t>26.04.2015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5F69525-B4ED-4830-B70F-A0D41F0F8E4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EA53788-55B6-4D7E-BE8B-0290381B1852}" type="datetimeFigureOut">
              <a:rPr lang="ru-RU" smtClean="0"/>
              <a:pPr/>
              <a:t>26.04.2015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5F69525-B4ED-4830-B70F-A0D41F0F8E4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EA53788-55B6-4D7E-BE8B-0290381B1852}" type="datetimeFigureOut">
              <a:rPr lang="ru-RU" smtClean="0"/>
              <a:pPr/>
              <a:t>26.04.2015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F5F69525-B4ED-4830-B70F-A0D41F0F8E4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EA53788-55B6-4D7E-BE8B-0290381B1852}" type="datetimeFigureOut">
              <a:rPr lang="ru-RU" smtClean="0"/>
              <a:pPr/>
              <a:t>26.04.2015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5F69525-B4ED-4830-B70F-A0D41F0F8E4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EA53788-55B6-4D7E-BE8B-0290381B1852}" type="datetimeFigureOut">
              <a:rPr lang="ru-RU" smtClean="0"/>
              <a:pPr/>
              <a:t>26.04.2015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5F69525-B4ED-4830-B70F-A0D41F0F8E4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EA53788-55B6-4D7E-BE8B-0290381B1852}" type="datetimeFigureOut">
              <a:rPr lang="ru-RU" smtClean="0"/>
              <a:pPr/>
              <a:t>26.04.2015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5F69525-B4ED-4830-B70F-A0D41F0F8E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7400" y="228600"/>
            <a:ext cx="6781800" cy="3172968"/>
          </a:xfrm>
        </p:spPr>
        <p:txBody>
          <a:bodyPr/>
          <a:lstStyle/>
          <a:p>
            <a:r>
              <a:rPr lang="ru-RU" dirty="0" smtClean="0">
                <a:latin typeface="Times New Roman" pitchFamily="18" charset="0"/>
                <a:cs typeface="Times New Roman" pitchFamily="18" charset="0"/>
              </a:rPr>
              <a:t>Консультация для воспитателей на тему: </a:t>
            </a:r>
            <a:r>
              <a:rPr lang="ru-RU" dirty="0" smtClean="0"/>
              <a:t/>
            </a:r>
            <a:br>
              <a:rPr lang="ru-RU" dirty="0" smtClean="0"/>
            </a:b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667000" y="3733800"/>
            <a:ext cx="6096000" cy="2895600"/>
          </a:xfrm>
        </p:spPr>
        <p:txBody>
          <a:bodyPr>
            <a:normAutofit lnSpcReduction="10000"/>
          </a:bodyPr>
          <a:lstStyle/>
          <a:p>
            <a:endParaRPr lang="ru-RU" b="1" dirty="0" smtClean="0"/>
          </a:p>
          <a:p>
            <a:r>
              <a:rPr lang="ru-RU" b="1" dirty="0" smtClean="0">
                <a:latin typeface="Times New Roman" pitchFamily="18" charset="0"/>
                <a:cs typeface="Times New Roman" pitchFamily="18" charset="0"/>
              </a:rPr>
              <a:t>«ЭТИКЕТ В ПРОЦЕССЕ ОВЛАДЕНИЯ ДОШКОЛЬНИКАМИ</a:t>
            </a:r>
          </a:p>
          <a:p>
            <a:r>
              <a:rPr lang="ru-RU" b="1" dirty="0" smtClean="0">
                <a:latin typeface="Times New Roman" pitchFamily="18" charset="0"/>
                <a:cs typeface="Times New Roman" pitchFamily="18" charset="0"/>
              </a:rPr>
              <a:t>СОЦИАЛЬНОЙ РОЛЬЮ. СТОЛОВЫЙ ЭТИКЕТ»</a:t>
            </a:r>
          </a:p>
          <a:p>
            <a:r>
              <a:rPr lang="ru-RU" b="1" dirty="0" smtClean="0">
                <a:latin typeface="Times New Roman" pitchFamily="18" charset="0"/>
                <a:cs typeface="Times New Roman" pitchFamily="18" charset="0"/>
              </a:rPr>
              <a:t>Подготовила и провела воспитатель</a:t>
            </a:r>
            <a:endParaRPr lang="en-US"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Высшей квалификационной категории:</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Гасанова Мая </a:t>
            </a:r>
            <a:r>
              <a:rPr lang="ru-RU" b="1" dirty="0" err="1" smtClean="0">
                <a:latin typeface="Times New Roman" pitchFamily="18" charset="0"/>
                <a:cs typeface="Times New Roman" pitchFamily="18" charset="0"/>
              </a:rPr>
              <a:t>Фируддиновна</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5"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1" end="1"/>
                                            </p:txEl>
                                          </p:spTgt>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2" end="2"/>
                                            </p:txEl>
                                          </p:spTgt>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3" end="3"/>
                                            </p:txEl>
                                          </p:spTgt>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4" end="4"/>
                                            </p:txEl>
                                          </p:spTgt>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В связи с этим обучение правилам столового этикета необходимо сочетать с занятиями по развитию мелкой моторики.</a:t>
            </a:r>
            <a:endParaRPr lang="ru-RU" sz="2000" dirty="0"/>
          </a:p>
        </p:txBody>
      </p:sp>
      <p:pic>
        <p:nvPicPr>
          <p:cNvPr id="4" name="Содержимое 3" descr="d063d8b7c1471349d2847c26ce4e4d8c_XL.jpg"/>
          <p:cNvPicPr>
            <a:picLocks noGrp="1" noChangeAspect="1"/>
          </p:cNvPicPr>
          <p:nvPr>
            <p:ph idx="1"/>
          </p:nvPr>
        </p:nvPicPr>
        <p:blipFill>
          <a:blip r:embed="rId2" cstate="print"/>
          <a:stretch>
            <a:fillRect/>
          </a:stretch>
        </p:blipFill>
        <p:spPr>
          <a:xfrm>
            <a:off x="845608" y="1609725"/>
            <a:ext cx="6462184" cy="4846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16" presetClass="entr" presetSubtype="2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594360"/>
          </a:xfrm>
        </p:spPr>
        <p:txBody>
          <a:bodyPr/>
          <a:lstStyle/>
          <a:p>
            <a:r>
              <a:rPr lang="ru-RU" dirty="0" smtClean="0"/>
              <a:t>ЗАДАЧИ:</a:t>
            </a:r>
            <a:endParaRPr lang="ru-RU" dirty="0"/>
          </a:p>
        </p:txBody>
      </p:sp>
      <p:sp>
        <p:nvSpPr>
          <p:cNvPr id="1025" name="Rectangle 1"/>
          <p:cNvSpPr>
            <a:spLocks noChangeArrowheads="1"/>
          </p:cNvSpPr>
          <p:nvPr/>
        </p:nvSpPr>
        <p:spPr bwMode="auto">
          <a:xfrm>
            <a:off x="381000" y="1764641"/>
            <a:ext cx="74676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2000" i="1" dirty="0" smtClean="0">
              <a:latin typeface="Times New Roman" pitchFamily="18" charset="0"/>
              <a:cs typeface="Times New Roman" pitchFamily="18" charset="0"/>
            </a:endParaRPr>
          </a:p>
          <a:p>
            <a:r>
              <a:rPr lang="en-US" sz="1600" dirty="0" smtClean="0"/>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Вторая младшая группа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Учить сохранять правильную позу во время еды.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Приучать пользоваться ложкой, вилкой, бумажной салфеткой.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Учить тому, что, чем и как едят.</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Познакомить с разновидностями посуды,</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учить сервировать стол к чаю.</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228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Привлекать внимание к заданному взрослым образцу правильного общения во время приема пищи</a:t>
            </a:r>
            <a:r>
              <a:rPr lang="ru-RU" sz="1600" i="1" dirty="0" smtClean="0">
                <a:latin typeface="Times New Roman" pitchFamily="18" charset="0"/>
                <a:ea typeface="Times New Roman" pitchFamily="18" charset="0"/>
                <a:cs typeface="Times New Roman" pitchFamily="18" charset="0"/>
              </a:rPr>
              <a:t>.</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Обращать внимание на красоту правильно сервированного стола, вызывая ответный эмоциональный отклик.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35" presetClass="entr" presetSubtype="0" fill="hold" grpId="0" nodeType="withEffect">
                                  <p:stCondLst>
                                    <p:cond delay="0"/>
                                  </p:stCondLst>
                                  <p:childTnLst>
                                    <p:set>
                                      <p:cBhvr>
                                        <p:cTn id="13" dur="1" fill="hold">
                                          <p:stCondLst>
                                            <p:cond delay="0"/>
                                          </p:stCondLst>
                                        </p:cTn>
                                        <p:tgtEl>
                                          <p:spTgt spid="1025">
                                            <p:txEl>
                                              <p:pRg st="1" end="1"/>
                                            </p:txEl>
                                          </p:spTgt>
                                        </p:tgtEl>
                                        <p:attrNameLst>
                                          <p:attrName>style.visibility</p:attrName>
                                        </p:attrNameLst>
                                      </p:cBhvr>
                                      <p:to>
                                        <p:strVal val="visible"/>
                                      </p:to>
                                    </p:set>
                                    <p:animEffect transition="in" filter="fade">
                                      <p:cBhvr>
                                        <p:cTn id="14" dur="2000"/>
                                        <p:tgtEl>
                                          <p:spTgt spid="1025">
                                            <p:txEl>
                                              <p:pRg st="1" end="1"/>
                                            </p:txEl>
                                          </p:spTgt>
                                        </p:tgtEl>
                                      </p:cBhvr>
                                    </p:animEffect>
                                    <p:anim calcmode="lin" valueType="num">
                                      <p:cBhvr>
                                        <p:cTn id="15" dur="2000" fill="hold"/>
                                        <p:tgtEl>
                                          <p:spTgt spid="1025">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1025">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1025">
                                            <p:txEl>
                                              <p:pRg st="1" end="1"/>
                                            </p:txEl>
                                          </p:spTgt>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025">
                                            <p:txEl>
                                              <p:pRg st="2" end="2"/>
                                            </p:txEl>
                                          </p:spTgt>
                                        </p:tgtEl>
                                        <p:attrNameLst>
                                          <p:attrName>style.visibility</p:attrName>
                                        </p:attrNameLst>
                                      </p:cBhvr>
                                      <p:to>
                                        <p:strVal val="visible"/>
                                      </p:to>
                                    </p:set>
                                    <p:animEffect transition="in" filter="fade">
                                      <p:cBhvr>
                                        <p:cTn id="20" dur="2000"/>
                                        <p:tgtEl>
                                          <p:spTgt spid="1025">
                                            <p:txEl>
                                              <p:pRg st="2" end="2"/>
                                            </p:txEl>
                                          </p:spTgt>
                                        </p:tgtEl>
                                      </p:cBhvr>
                                    </p:animEffect>
                                    <p:anim calcmode="lin" valueType="num">
                                      <p:cBhvr>
                                        <p:cTn id="21" dur="2000" fill="hold"/>
                                        <p:tgtEl>
                                          <p:spTgt spid="1025">
                                            <p:txEl>
                                              <p:pRg st="2" end="2"/>
                                            </p:txEl>
                                          </p:spTgt>
                                        </p:tgtEl>
                                        <p:attrNameLst>
                                          <p:attrName>style.rotation</p:attrName>
                                        </p:attrNameLst>
                                      </p:cBhvr>
                                      <p:tavLst>
                                        <p:tav tm="0">
                                          <p:val>
                                            <p:fltVal val="720"/>
                                          </p:val>
                                        </p:tav>
                                        <p:tav tm="100000">
                                          <p:val>
                                            <p:fltVal val="0"/>
                                          </p:val>
                                        </p:tav>
                                      </p:tavLst>
                                    </p:anim>
                                    <p:anim calcmode="lin" valueType="num">
                                      <p:cBhvr>
                                        <p:cTn id="22" dur="2000" fill="hold"/>
                                        <p:tgtEl>
                                          <p:spTgt spid="1025">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1025">
                                            <p:txEl>
                                              <p:pRg st="2" end="2"/>
                                            </p:txEl>
                                          </p:spTgt>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1025">
                                            <p:txEl>
                                              <p:pRg st="3" end="3"/>
                                            </p:txEl>
                                          </p:spTgt>
                                        </p:tgtEl>
                                        <p:attrNameLst>
                                          <p:attrName>style.visibility</p:attrName>
                                        </p:attrNameLst>
                                      </p:cBhvr>
                                      <p:to>
                                        <p:strVal val="visible"/>
                                      </p:to>
                                    </p:set>
                                    <p:animEffect transition="in" filter="fade">
                                      <p:cBhvr>
                                        <p:cTn id="26" dur="2000"/>
                                        <p:tgtEl>
                                          <p:spTgt spid="1025">
                                            <p:txEl>
                                              <p:pRg st="3" end="3"/>
                                            </p:txEl>
                                          </p:spTgt>
                                        </p:tgtEl>
                                      </p:cBhvr>
                                    </p:animEffect>
                                    <p:anim calcmode="lin" valueType="num">
                                      <p:cBhvr>
                                        <p:cTn id="27" dur="2000" fill="hold"/>
                                        <p:tgtEl>
                                          <p:spTgt spid="1025">
                                            <p:txEl>
                                              <p:pRg st="3" end="3"/>
                                            </p:txEl>
                                          </p:spTgt>
                                        </p:tgtEl>
                                        <p:attrNameLst>
                                          <p:attrName>style.rotation</p:attrName>
                                        </p:attrNameLst>
                                      </p:cBhvr>
                                      <p:tavLst>
                                        <p:tav tm="0">
                                          <p:val>
                                            <p:fltVal val="720"/>
                                          </p:val>
                                        </p:tav>
                                        <p:tav tm="100000">
                                          <p:val>
                                            <p:fltVal val="0"/>
                                          </p:val>
                                        </p:tav>
                                      </p:tavLst>
                                    </p:anim>
                                    <p:anim calcmode="lin" valueType="num">
                                      <p:cBhvr>
                                        <p:cTn id="28" dur="2000" fill="hold"/>
                                        <p:tgtEl>
                                          <p:spTgt spid="1025">
                                            <p:txEl>
                                              <p:pRg st="3" end="3"/>
                                            </p:txEl>
                                          </p:spTgt>
                                        </p:tgtEl>
                                        <p:attrNameLst>
                                          <p:attrName>ppt_h</p:attrName>
                                        </p:attrNameLst>
                                      </p:cBhvr>
                                      <p:tavLst>
                                        <p:tav tm="0">
                                          <p:val>
                                            <p:fltVal val="0"/>
                                          </p:val>
                                        </p:tav>
                                        <p:tav tm="100000">
                                          <p:val>
                                            <p:strVal val="#ppt_h"/>
                                          </p:val>
                                        </p:tav>
                                      </p:tavLst>
                                    </p:anim>
                                    <p:anim calcmode="lin" valueType="num">
                                      <p:cBhvr>
                                        <p:cTn id="29" dur="2000" fill="hold"/>
                                        <p:tgtEl>
                                          <p:spTgt spid="1025">
                                            <p:txEl>
                                              <p:pRg st="3" end="3"/>
                                            </p:txEl>
                                          </p:spTgt>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1025">
                                            <p:txEl>
                                              <p:pRg st="4" end="4"/>
                                            </p:txEl>
                                          </p:spTgt>
                                        </p:tgtEl>
                                        <p:attrNameLst>
                                          <p:attrName>style.visibility</p:attrName>
                                        </p:attrNameLst>
                                      </p:cBhvr>
                                      <p:to>
                                        <p:strVal val="visible"/>
                                      </p:to>
                                    </p:set>
                                    <p:animEffect transition="in" filter="fade">
                                      <p:cBhvr>
                                        <p:cTn id="32" dur="2000"/>
                                        <p:tgtEl>
                                          <p:spTgt spid="1025">
                                            <p:txEl>
                                              <p:pRg st="4" end="4"/>
                                            </p:txEl>
                                          </p:spTgt>
                                        </p:tgtEl>
                                      </p:cBhvr>
                                    </p:animEffect>
                                    <p:anim calcmode="lin" valueType="num">
                                      <p:cBhvr>
                                        <p:cTn id="33" dur="2000" fill="hold"/>
                                        <p:tgtEl>
                                          <p:spTgt spid="1025">
                                            <p:txEl>
                                              <p:pRg st="4" end="4"/>
                                            </p:txEl>
                                          </p:spTgt>
                                        </p:tgtEl>
                                        <p:attrNameLst>
                                          <p:attrName>style.rotation</p:attrName>
                                        </p:attrNameLst>
                                      </p:cBhvr>
                                      <p:tavLst>
                                        <p:tav tm="0">
                                          <p:val>
                                            <p:fltVal val="720"/>
                                          </p:val>
                                        </p:tav>
                                        <p:tav tm="100000">
                                          <p:val>
                                            <p:fltVal val="0"/>
                                          </p:val>
                                        </p:tav>
                                      </p:tavLst>
                                    </p:anim>
                                    <p:anim calcmode="lin" valueType="num">
                                      <p:cBhvr>
                                        <p:cTn id="34" dur="2000" fill="hold"/>
                                        <p:tgtEl>
                                          <p:spTgt spid="1025">
                                            <p:txEl>
                                              <p:pRg st="4" end="4"/>
                                            </p:txEl>
                                          </p:spTgt>
                                        </p:tgtEl>
                                        <p:attrNameLst>
                                          <p:attrName>ppt_h</p:attrName>
                                        </p:attrNameLst>
                                      </p:cBhvr>
                                      <p:tavLst>
                                        <p:tav tm="0">
                                          <p:val>
                                            <p:fltVal val="0"/>
                                          </p:val>
                                        </p:tav>
                                        <p:tav tm="100000">
                                          <p:val>
                                            <p:strVal val="#ppt_h"/>
                                          </p:val>
                                        </p:tav>
                                      </p:tavLst>
                                    </p:anim>
                                    <p:anim calcmode="lin" valueType="num">
                                      <p:cBhvr>
                                        <p:cTn id="35" dur="2000" fill="hold"/>
                                        <p:tgtEl>
                                          <p:spTgt spid="1025">
                                            <p:txEl>
                                              <p:pRg st="4" end="4"/>
                                            </p:txEl>
                                          </p:spTgt>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1025">
                                            <p:txEl>
                                              <p:pRg st="5" end="5"/>
                                            </p:txEl>
                                          </p:spTgt>
                                        </p:tgtEl>
                                        <p:attrNameLst>
                                          <p:attrName>style.visibility</p:attrName>
                                        </p:attrNameLst>
                                      </p:cBhvr>
                                      <p:to>
                                        <p:strVal val="visible"/>
                                      </p:to>
                                    </p:set>
                                    <p:animEffect transition="in" filter="fade">
                                      <p:cBhvr>
                                        <p:cTn id="38" dur="2000"/>
                                        <p:tgtEl>
                                          <p:spTgt spid="1025">
                                            <p:txEl>
                                              <p:pRg st="5" end="5"/>
                                            </p:txEl>
                                          </p:spTgt>
                                        </p:tgtEl>
                                      </p:cBhvr>
                                    </p:animEffect>
                                    <p:anim calcmode="lin" valueType="num">
                                      <p:cBhvr>
                                        <p:cTn id="39" dur="2000" fill="hold"/>
                                        <p:tgtEl>
                                          <p:spTgt spid="1025">
                                            <p:txEl>
                                              <p:pRg st="5" end="5"/>
                                            </p:txEl>
                                          </p:spTgt>
                                        </p:tgtEl>
                                        <p:attrNameLst>
                                          <p:attrName>style.rotation</p:attrName>
                                        </p:attrNameLst>
                                      </p:cBhvr>
                                      <p:tavLst>
                                        <p:tav tm="0">
                                          <p:val>
                                            <p:fltVal val="720"/>
                                          </p:val>
                                        </p:tav>
                                        <p:tav tm="100000">
                                          <p:val>
                                            <p:fltVal val="0"/>
                                          </p:val>
                                        </p:tav>
                                      </p:tavLst>
                                    </p:anim>
                                    <p:anim calcmode="lin" valueType="num">
                                      <p:cBhvr>
                                        <p:cTn id="40" dur="2000" fill="hold"/>
                                        <p:tgtEl>
                                          <p:spTgt spid="1025">
                                            <p:txEl>
                                              <p:pRg st="5" end="5"/>
                                            </p:txEl>
                                          </p:spTgt>
                                        </p:tgtEl>
                                        <p:attrNameLst>
                                          <p:attrName>ppt_h</p:attrName>
                                        </p:attrNameLst>
                                      </p:cBhvr>
                                      <p:tavLst>
                                        <p:tav tm="0">
                                          <p:val>
                                            <p:fltVal val="0"/>
                                          </p:val>
                                        </p:tav>
                                        <p:tav tm="100000">
                                          <p:val>
                                            <p:strVal val="#ppt_h"/>
                                          </p:val>
                                        </p:tav>
                                      </p:tavLst>
                                    </p:anim>
                                    <p:anim calcmode="lin" valueType="num">
                                      <p:cBhvr>
                                        <p:cTn id="41" dur="2000" fill="hold"/>
                                        <p:tgtEl>
                                          <p:spTgt spid="1025">
                                            <p:txEl>
                                              <p:pRg st="5" end="5"/>
                                            </p:txEl>
                                          </p:spTgt>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1025">
                                            <p:txEl>
                                              <p:pRg st="6" end="6"/>
                                            </p:txEl>
                                          </p:spTgt>
                                        </p:tgtEl>
                                        <p:attrNameLst>
                                          <p:attrName>style.visibility</p:attrName>
                                        </p:attrNameLst>
                                      </p:cBhvr>
                                      <p:to>
                                        <p:strVal val="visible"/>
                                      </p:to>
                                    </p:set>
                                    <p:animEffect transition="in" filter="fade">
                                      <p:cBhvr>
                                        <p:cTn id="44" dur="2000"/>
                                        <p:tgtEl>
                                          <p:spTgt spid="1025">
                                            <p:txEl>
                                              <p:pRg st="6" end="6"/>
                                            </p:txEl>
                                          </p:spTgt>
                                        </p:tgtEl>
                                      </p:cBhvr>
                                    </p:animEffect>
                                    <p:anim calcmode="lin" valueType="num">
                                      <p:cBhvr>
                                        <p:cTn id="45" dur="2000" fill="hold"/>
                                        <p:tgtEl>
                                          <p:spTgt spid="1025">
                                            <p:txEl>
                                              <p:pRg st="6" end="6"/>
                                            </p:txEl>
                                          </p:spTgt>
                                        </p:tgtEl>
                                        <p:attrNameLst>
                                          <p:attrName>style.rotation</p:attrName>
                                        </p:attrNameLst>
                                      </p:cBhvr>
                                      <p:tavLst>
                                        <p:tav tm="0">
                                          <p:val>
                                            <p:fltVal val="720"/>
                                          </p:val>
                                        </p:tav>
                                        <p:tav tm="100000">
                                          <p:val>
                                            <p:fltVal val="0"/>
                                          </p:val>
                                        </p:tav>
                                      </p:tavLst>
                                    </p:anim>
                                    <p:anim calcmode="lin" valueType="num">
                                      <p:cBhvr>
                                        <p:cTn id="46" dur="2000" fill="hold"/>
                                        <p:tgtEl>
                                          <p:spTgt spid="1025">
                                            <p:txEl>
                                              <p:pRg st="6" end="6"/>
                                            </p:txEl>
                                          </p:spTgt>
                                        </p:tgtEl>
                                        <p:attrNameLst>
                                          <p:attrName>ppt_h</p:attrName>
                                        </p:attrNameLst>
                                      </p:cBhvr>
                                      <p:tavLst>
                                        <p:tav tm="0">
                                          <p:val>
                                            <p:fltVal val="0"/>
                                          </p:val>
                                        </p:tav>
                                        <p:tav tm="100000">
                                          <p:val>
                                            <p:strVal val="#ppt_h"/>
                                          </p:val>
                                        </p:tav>
                                      </p:tavLst>
                                    </p:anim>
                                    <p:anim calcmode="lin" valueType="num">
                                      <p:cBhvr>
                                        <p:cTn id="47" dur="2000" fill="hold"/>
                                        <p:tgtEl>
                                          <p:spTgt spid="1025">
                                            <p:txEl>
                                              <p:pRg st="6" end="6"/>
                                            </p:txEl>
                                          </p:spTgt>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0"/>
                                  </p:stCondLst>
                                  <p:childTnLst>
                                    <p:set>
                                      <p:cBhvr>
                                        <p:cTn id="49" dur="1" fill="hold">
                                          <p:stCondLst>
                                            <p:cond delay="0"/>
                                          </p:stCondLst>
                                        </p:cTn>
                                        <p:tgtEl>
                                          <p:spTgt spid="1025">
                                            <p:txEl>
                                              <p:pRg st="7" end="7"/>
                                            </p:txEl>
                                          </p:spTgt>
                                        </p:tgtEl>
                                        <p:attrNameLst>
                                          <p:attrName>style.visibility</p:attrName>
                                        </p:attrNameLst>
                                      </p:cBhvr>
                                      <p:to>
                                        <p:strVal val="visible"/>
                                      </p:to>
                                    </p:set>
                                    <p:animEffect transition="in" filter="fade">
                                      <p:cBhvr>
                                        <p:cTn id="50" dur="2000"/>
                                        <p:tgtEl>
                                          <p:spTgt spid="1025">
                                            <p:txEl>
                                              <p:pRg st="7" end="7"/>
                                            </p:txEl>
                                          </p:spTgt>
                                        </p:tgtEl>
                                      </p:cBhvr>
                                    </p:animEffect>
                                    <p:anim calcmode="lin" valueType="num">
                                      <p:cBhvr>
                                        <p:cTn id="51" dur="2000" fill="hold"/>
                                        <p:tgtEl>
                                          <p:spTgt spid="1025">
                                            <p:txEl>
                                              <p:pRg st="7" end="7"/>
                                            </p:txEl>
                                          </p:spTgt>
                                        </p:tgtEl>
                                        <p:attrNameLst>
                                          <p:attrName>style.rotation</p:attrName>
                                        </p:attrNameLst>
                                      </p:cBhvr>
                                      <p:tavLst>
                                        <p:tav tm="0">
                                          <p:val>
                                            <p:fltVal val="720"/>
                                          </p:val>
                                        </p:tav>
                                        <p:tav tm="100000">
                                          <p:val>
                                            <p:fltVal val="0"/>
                                          </p:val>
                                        </p:tav>
                                      </p:tavLst>
                                    </p:anim>
                                    <p:anim calcmode="lin" valueType="num">
                                      <p:cBhvr>
                                        <p:cTn id="52" dur="2000" fill="hold"/>
                                        <p:tgtEl>
                                          <p:spTgt spid="1025">
                                            <p:txEl>
                                              <p:pRg st="7" end="7"/>
                                            </p:txEl>
                                          </p:spTgt>
                                        </p:tgtEl>
                                        <p:attrNameLst>
                                          <p:attrName>ppt_h</p:attrName>
                                        </p:attrNameLst>
                                      </p:cBhvr>
                                      <p:tavLst>
                                        <p:tav tm="0">
                                          <p:val>
                                            <p:fltVal val="0"/>
                                          </p:val>
                                        </p:tav>
                                        <p:tav tm="100000">
                                          <p:val>
                                            <p:strVal val="#ppt_h"/>
                                          </p:val>
                                        </p:tav>
                                      </p:tavLst>
                                    </p:anim>
                                    <p:anim calcmode="lin" valueType="num">
                                      <p:cBhvr>
                                        <p:cTn id="53" dur="2000" fill="hold"/>
                                        <p:tgtEl>
                                          <p:spTgt spid="1025">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685800"/>
            <a:ext cx="7239000" cy="5486400"/>
          </a:xfrm>
        </p:spPr>
        <p:txBody>
          <a:bodyPr>
            <a:normAutofit fontScale="85000" lnSpcReduction="20000"/>
          </a:bodyPr>
          <a:lstStyle/>
          <a:p>
            <a:r>
              <a:rPr lang="ru-RU" sz="2900" b="1" dirty="0" smtClean="0">
                <a:latin typeface="Times New Roman" pitchFamily="18" charset="0"/>
                <a:cs typeface="Times New Roman" pitchFamily="18" charset="0"/>
              </a:rPr>
              <a:t>Средняя группа:</a:t>
            </a:r>
          </a:p>
          <a:p>
            <a:pPr>
              <a:buNone/>
            </a:pPr>
            <a:endParaRPr lang="ru-RU" sz="2900" dirty="0" smtClean="0">
              <a:latin typeface="Times New Roman" pitchFamily="18" charset="0"/>
              <a:cs typeface="Times New Roman" pitchFamily="18" charset="0"/>
            </a:endParaRPr>
          </a:p>
          <a:p>
            <a:pPr lvl="0"/>
            <a:r>
              <a:rPr lang="ru-RU" sz="2900" dirty="0" smtClean="0">
                <a:latin typeface="Times New Roman" pitchFamily="18" charset="0"/>
                <a:cs typeface="Times New Roman" pitchFamily="18" charset="0"/>
              </a:rPr>
              <a:t>Продолжать учить сохранять правильную позу во время еды.</a:t>
            </a:r>
          </a:p>
          <a:p>
            <a:r>
              <a:rPr lang="ru-RU" sz="2900" dirty="0" smtClean="0">
                <a:latin typeface="Times New Roman" pitchFamily="18" charset="0"/>
                <a:cs typeface="Times New Roman" pitchFamily="18" charset="0"/>
              </a:rPr>
              <a:t>Совершенствовать умение пользоваться ложкой, вилкой, бумажной салфеткой</a:t>
            </a:r>
            <a:endParaRPr lang="ru-RU" sz="2400" i="1" dirty="0" smtClean="0">
              <a:latin typeface="Times New Roman" pitchFamily="18" charset="0"/>
              <a:cs typeface="Times New Roman" pitchFamily="18" charset="0"/>
            </a:endParaRPr>
          </a:p>
          <a:p>
            <a:pPr lvl="0"/>
            <a:r>
              <a:rPr lang="ru-RU" sz="2900" dirty="0" smtClean="0">
                <a:latin typeface="Times New Roman" pitchFamily="18" charset="0"/>
                <a:cs typeface="Times New Roman" pitchFamily="18" charset="0"/>
              </a:rPr>
              <a:t> Учить пользоваться ножом и салфеткой из ткани.</a:t>
            </a:r>
          </a:p>
          <a:p>
            <a:pPr lvl="0"/>
            <a:r>
              <a:rPr lang="ru-RU" sz="2900" dirty="0" smtClean="0">
                <a:latin typeface="Times New Roman" pitchFamily="18" charset="0"/>
                <a:cs typeface="Times New Roman" pitchFamily="18" charset="0"/>
              </a:rPr>
              <a:t>Учить способам общения за столом, демонстрировать специальные речевые формулы.</a:t>
            </a:r>
            <a:endParaRPr lang="ru-RU" sz="2900" i="1" dirty="0" smtClean="0">
              <a:latin typeface="Times New Roman" pitchFamily="18" charset="0"/>
              <a:cs typeface="Times New Roman" pitchFamily="18" charset="0"/>
            </a:endParaRPr>
          </a:p>
          <a:p>
            <a:pPr lvl="0"/>
            <a:r>
              <a:rPr lang="ru-RU" sz="2900" dirty="0" smtClean="0">
                <a:latin typeface="Times New Roman" pitchFamily="18" charset="0"/>
                <a:cs typeface="Times New Roman" pitchFamily="18" charset="0"/>
              </a:rPr>
              <a:t>Знакомить с тем, что, как и чем едят.</a:t>
            </a:r>
          </a:p>
          <a:p>
            <a:pPr lvl="0"/>
            <a:r>
              <a:rPr lang="ru-RU" sz="2900" dirty="0" smtClean="0">
                <a:latin typeface="Times New Roman" pitchFamily="18" charset="0"/>
                <a:cs typeface="Times New Roman" pitchFamily="18" charset="0"/>
              </a:rPr>
              <a:t>Расширять знания о сервировке стола и столовых приборах.</a:t>
            </a:r>
            <a:endParaRPr lang="ru-RU" sz="2900" i="1"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Формировать эстетическое отношение к сервировке стола, упражнять в умении украшать стол.</a:t>
            </a:r>
            <a:endParaRPr lang="ru-RU" sz="2900" i="1" dirty="0" smtClean="0">
              <a:latin typeface="Times New Roman" pitchFamily="18" charset="0"/>
              <a:cs typeface="Times New Roman" pitchFamily="18" charset="0"/>
            </a:endParaRPr>
          </a:p>
          <a:p>
            <a:pPr lvl="0">
              <a:buNone/>
            </a:pPr>
            <a:endParaRPr lang="ru-RU" sz="29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2" end="2"/>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3" end="3"/>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4" end="4"/>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5" end="5"/>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6" end="6"/>
                                            </p:tx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p:cTn id="67"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7" end="7"/>
                                            </p:txEl>
                                          </p:spTgt>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p:cTn id="7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8600"/>
            <a:ext cx="7239000" cy="6227136"/>
          </a:xfrm>
        </p:spPr>
        <p:txBody>
          <a:bodyPr>
            <a:normAutofit/>
          </a:bodyPr>
          <a:lstStyle/>
          <a:p>
            <a:r>
              <a:rPr lang="ru-RU" b="1" dirty="0" smtClean="0">
                <a:latin typeface="Times New Roman" pitchFamily="18" charset="0"/>
                <a:cs typeface="Times New Roman" pitchFamily="18" charset="0"/>
              </a:rPr>
              <a:t>Старшая группа:</a:t>
            </a:r>
            <a:endParaRPr lang="ru-RU"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Закреплять умение сохранять правильную позу во время еды.</a:t>
            </a:r>
          </a:p>
          <a:p>
            <a:pPr lvl="0"/>
            <a:r>
              <a:rPr lang="ru-RU" dirty="0" smtClean="0">
                <a:latin typeface="Times New Roman" pitchFamily="18" charset="0"/>
                <a:cs typeface="Times New Roman" pitchFamily="18" charset="0"/>
              </a:rPr>
              <a:t>Совершенствовать умение пользоваться столовыми приборами.</a:t>
            </a:r>
            <a:endParaRPr lang="ru-RU" i="1"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Продолжать знакомить с тем, что, как и чем едят.</a:t>
            </a:r>
          </a:p>
          <a:p>
            <a:r>
              <a:rPr lang="ru-RU" dirty="0" smtClean="0">
                <a:latin typeface="Times New Roman" pitchFamily="18" charset="0"/>
                <a:cs typeface="Times New Roman" pitchFamily="18" charset="0"/>
              </a:rPr>
              <a:t>Совершенствовать навыки общения за столом.</a:t>
            </a:r>
            <a:endParaRPr lang="ru-RU" i="1"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  Формировать умение подбирать скатерти и салфетки, посуду, элементы украшения стола.</a:t>
            </a:r>
          </a:p>
          <a:p>
            <a:r>
              <a:rPr lang="ru-RU" dirty="0" smtClean="0">
                <a:latin typeface="Times New Roman" pitchFamily="18" charset="0"/>
                <a:cs typeface="Times New Roman" pitchFamily="18" charset="0"/>
              </a:rPr>
              <a:t>Развивать эстетическое восприятие и эстетический вкус; упражнять в различных</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способах украшения стола.</a:t>
            </a:r>
            <a:endParaRPr lang="ru-RU" i="1" dirty="0" smtClean="0">
              <a:latin typeface="Times New Roman" pitchFamily="18" charset="0"/>
              <a:cs typeface="Times New Roman" pitchFamily="18" charset="0"/>
            </a:endParaRPr>
          </a:p>
          <a:p>
            <a:pPr lvl="0">
              <a:buNone/>
            </a:pP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33400"/>
            <a:ext cx="7239000" cy="5922336"/>
          </a:xfrm>
        </p:spPr>
        <p:txBody>
          <a:bodyPr>
            <a:normAutofit/>
          </a:bodyPr>
          <a:lstStyle/>
          <a:p>
            <a:r>
              <a:rPr lang="ru-RU" b="1" dirty="0" smtClean="0">
                <a:latin typeface="Times New Roman" pitchFamily="18" charset="0"/>
                <a:cs typeface="Times New Roman" pitchFamily="18" charset="0"/>
              </a:rPr>
              <a:t>Подготовительная к школе группа:</a:t>
            </a:r>
            <a:endParaRPr lang="ru-RU"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Продолжать закреплять умение сохранять правильную позу во время еды.</a:t>
            </a:r>
          </a:p>
          <a:p>
            <a:pPr lvl="0"/>
            <a:r>
              <a:rPr lang="ru-RU" dirty="0" smtClean="0">
                <a:latin typeface="Times New Roman" pitchFamily="18" charset="0"/>
                <a:cs typeface="Times New Roman" pitchFamily="18" charset="0"/>
              </a:rPr>
              <a:t>Совершенствовать умение сервировать стол в соответствии с ситуацией.</a:t>
            </a:r>
            <a:endParaRPr lang="ru-RU" i="1"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Совершенствовать теоретические знания о том, что, как и чем едят, и соответствующие практические знания.</a:t>
            </a:r>
          </a:p>
          <a:p>
            <a:pPr lvl="0"/>
            <a:r>
              <a:rPr lang="ru-RU" dirty="0" smtClean="0">
                <a:latin typeface="Times New Roman" pitchFamily="18" charset="0"/>
                <a:cs typeface="Times New Roman" pitchFamily="18" charset="0"/>
              </a:rPr>
              <a:t>Совершенствовать навыки общения за столом.</a:t>
            </a:r>
          </a:p>
          <a:p>
            <a:r>
              <a:rPr lang="ru-RU" dirty="0" smtClean="0">
                <a:latin typeface="Times New Roman" pitchFamily="18" charset="0"/>
                <a:cs typeface="Times New Roman" pitchFamily="18" charset="0"/>
              </a:rPr>
              <a:t>Продолжать формировать эстетический вкус, упражнять в умении сервировать стол, используя результаты своей творческой продуктивной деятельности.</a:t>
            </a:r>
            <a:endParaRPr lang="ru-RU" i="1" dirty="0" smtClean="0">
              <a:latin typeface="Times New Roman" pitchFamily="18" charset="0"/>
              <a:cs typeface="Times New Roman" pitchFamily="18" charset="0"/>
            </a:endParaRPr>
          </a:p>
          <a:p>
            <a:pPr lvl="0"/>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2400"/>
            <a:ext cx="7239000" cy="6303336"/>
          </a:xfrm>
        </p:spPr>
        <p:txBody>
          <a:bodyPr>
            <a:normAutofit/>
          </a:bodyPr>
          <a:lstStyle/>
          <a:p>
            <a:pPr>
              <a:buNone/>
            </a:pPr>
            <a:r>
              <a:rPr lang="ru-RU" b="1" dirty="0" smtClean="0"/>
              <a:t>ЭТАПЫ ОВЛЕДЕНИЯ ПРАВИЛАМИ СТОЛОВОГО ЭТИКЕТА</a:t>
            </a:r>
          </a:p>
          <a:p>
            <a:pPr>
              <a:buNone/>
            </a:pPr>
            <a:endParaRPr lang="ru-RU" b="1" dirty="0" smtClean="0"/>
          </a:p>
          <a:p>
            <a:r>
              <a:rPr lang="ru-RU" sz="2800" dirty="0" smtClean="0">
                <a:latin typeface="Times New Roman" pitchFamily="18" charset="0"/>
                <a:cs typeface="Times New Roman" pitchFamily="18" charset="0"/>
              </a:rPr>
              <a:t>1 этап. Знакомство с правилом, корректировка имеющихся  знаний</a:t>
            </a:r>
            <a:r>
              <a:rPr lang="ru-RU" sz="2800" i="1" dirty="0" smtClean="0">
                <a:latin typeface="Times New Roman" pitchFamily="18" charset="0"/>
                <a:cs typeface="Times New Roman" pitchFamily="18" charset="0"/>
              </a:rPr>
              <a:t>.</a:t>
            </a:r>
          </a:p>
          <a:p>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2 этап. Закрепление знаний.</a:t>
            </a:r>
            <a:endParaRPr lang="ru-RU" sz="2800" i="1"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3 этап. Самостоятельное выполнение правил в соответствии с жизненными ситуациями и обстоятельствами.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2" end="2"/>
                                            </p:tx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3" end="3"/>
                                            </p:tx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8200"/>
          </a:xfrm>
        </p:spPr>
        <p:txBody>
          <a:bodyPr>
            <a:noAutofit/>
          </a:bodyPr>
          <a:lstStyle/>
          <a:p>
            <a:r>
              <a:rPr lang="ru-RU" sz="2400" dirty="0" smtClean="0">
                <a:latin typeface="Times New Roman" pitchFamily="18" charset="0"/>
                <a:cs typeface="Times New Roman" pitchFamily="18" charset="0"/>
              </a:rPr>
              <a:t>ОСНОВНЫЕ МЕТОДЫ И ПРИЕМЫ, ИСПОЛЬЗУЕМЫЕ НА ЗАНЯТИЯХ ПО ЭТИКЕТУ</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152400" y="1143000"/>
            <a:ext cx="7924800" cy="5715000"/>
          </a:xfrm>
        </p:spPr>
        <p:txBody>
          <a:bodyPr>
            <a:normAutofit/>
          </a:bodyPr>
          <a:lstStyle/>
          <a:p>
            <a:r>
              <a:rPr lang="ru-RU" dirty="0" smtClean="0">
                <a:latin typeface="Times New Roman" pitchFamily="18" charset="0"/>
                <a:cs typeface="Times New Roman" pitchFamily="18" charset="0"/>
              </a:rPr>
              <a:t>1. Взаимодействие со сказочными персонажами</a:t>
            </a:r>
          </a:p>
          <a:p>
            <a:r>
              <a:rPr lang="ru-RU" dirty="0" smtClean="0">
                <a:latin typeface="Times New Roman" pitchFamily="18" charset="0"/>
                <a:cs typeface="Times New Roman" pitchFamily="18" charset="0"/>
              </a:rPr>
              <a:t>2. Словесные приемы</a:t>
            </a:r>
            <a:endParaRPr lang="ru-RU" i="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3. Игровые приемы</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 Наблюдения</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 Использование театра</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6. Художественное слово</a:t>
            </a:r>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7. Музыка</a:t>
            </a:r>
          </a:p>
          <a:p>
            <a:r>
              <a:rPr lang="ru-RU" dirty="0" smtClean="0">
                <a:latin typeface="Times New Roman" pitchFamily="18" charset="0"/>
                <a:cs typeface="Times New Roman" pitchFamily="18" charset="0"/>
              </a:rPr>
              <a:t>8. Метод проектов</a:t>
            </a:r>
            <a:endParaRPr lang="ru-RU" i="1"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par>
                                <p:cTn id="21" presetID="25"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1" end="1"/>
                                            </p:txEl>
                                          </p:spTgt>
                                        </p:tgtEl>
                                      </p:cBhvr>
                                    </p:animEffect>
                                  </p:childTnLst>
                                </p:cTn>
                              </p:par>
                              <p:par>
                                <p:cTn id="31" presetID="25"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xEl>
                                              <p:pRg st="2" end="2"/>
                                            </p:txEl>
                                          </p:spTgt>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xEl>
                                              <p:pRg st="4" end="4"/>
                                            </p:txEl>
                                          </p:spTgt>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5" end="5"/>
                                            </p:txEl>
                                          </p:spTgt>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
                                            <p:txEl>
                                              <p:pRg st="6" end="6"/>
                                            </p:txEl>
                                          </p:spTgt>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6"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1000"/>
            <a:ext cx="4495800" cy="2895600"/>
          </a:xfrm>
        </p:spPr>
        <p:txBody>
          <a:bodyPr>
            <a:normAutofit/>
          </a:bodyPr>
          <a:lstStyle/>
          <a:p>
            <a:r>
              <a:rPr lang="ru-RU" sz="2200" dirty="0" smtClean="0">
                <a:solidFill>
                  <a:schemeClr val="tx1"/>
                </a:solidFill>
                <a:latin typeface="Times New Roman" pitchFamily="18" charset="0"/>
                <a:cs typeface="Times New Roman" pitchFamily="18" charset="0"/>
              </a:rPr>
              <a:t>9. Наглядные приемы</a:t>
            </a:r>
            <a:br>
              <a:rPr lang="ru-RU" sz="2200" dirty="0" smtClean="0">
                <a:solidFill>
                  <a:schemeClr val="tx1"/>
                </a:solidFill>
                <a:latin typeface="Times New Roman" pitchFamily="18" charset="0"/>
                <a:cs typeface="Times New Roman" pitchFamily="18" charset="0"/>
              </a:rPr>
            </a:br>
            <a:r>
              <a:rPr lang="ru-RU" dirty="0" smtClean="0"/>
              <a:t/>
            </a:r>
            <a:br>
              <a:rPr lang="ru-RU" dirty="0" smtClean="0"/>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Содержимое 3" descr="104354896_large_460326294100364755_enl.jpg"/>
          <p:cNvPicPr>
            <a:picLocks noGrp="1" noChangeAspect="1"/>
          </p:cNvPicPr>
          <p:nvPr>
            <p:ph idx="1"/>
          </p:nvPr>
        </p:nvPicPr>
        <p:blipFill>
          <a:blip r:embed="rId2" cstate="print"/>
          <a:stretch>
            <a:fillRect/>
          </a:stretch>
        </p:blipFill>
        <p:spPr>
          <a:xfrm>
            <a:off x="0" y="3449637"/>
            <a:ext cx="4853682" cy="3408363"/>
          </a:xfrm>
        </p:spPr>
      </p:pic>
      <p:pic>
        <p:nvPicPr>
          <p:cNvPr id="5" name="Рисунок 4" descr="1003877449 (1).jpg"/>
          <p:cNvPicPr>
            <a:picLocks noChangeAspect="1"/>
          </p:cNvPicPr>
          <p:nvPr/>
        </p:nvPicPr>
        <p:blipFill>
          <a:blip r:embed="rId3" cstate="print"/>
          <a:stretch>
            <a:fillRect/>
          </a:stretch>
        </p:blipFill>
        <p:spPr>
          <a:xfrm>
            <a:off x="4343401" y="0"/>
            <a:ext cx="4800599" cy="3600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2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5"/>
                                        </p:tgtEl>
                                      </p:cBhvr>
                                    </p:animEffect>
                                  </p:childTnLst>
                                </p:cTn>
                              </p:par>
                              <p:par>
                                <p:cTn id="18" presetID="25"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96000" cy="1676400"/>
          </a:xfrm>
        </p:spPr>
        <p:txBody>
          <a:bodyPr>
            <a:normAutofit/>
          </a:bodyPr>
          <a:lstStyle/>
          <a:p>
            <a:r>
              <a:rPr lang="ru-RU" sz="2200" dirty="0" smtClean="0">
                <a:solidFill>
                  <a:schemeClr val="tx1"/>
                </a:solidFill>
                <a:latin typeface="Times New Roman" pitchFamily="18" charset="0"/>
                <a:cs typeface="Times New Roman" pitchFamily="18" charset="0"/>
              </a:rPr>
              <a:t>10. Практические действия детей </a:t>
            </a:r>
            <a:r>
              <a:rPr lang="ru-RU" sz="1400" dirty="0" smtClean="0"/>
              <a:t/>
            </a:r>
            <a:br>
              <a:rPr lang="ru-RU" sz="1400" dirty="0" smtClean="0"/>
            </a:br>
            <a:r>
              <a:rPr lang="ru-RU" sz="1600" b="0" i="1" dirty="0" smtClean="0">
                <a:solidFill>
                  <a:schemeClr val="tx1"/>
                </a:solidFill>
                <a:latin typeface="Times New Roman" pitchFamily="18" charset="0"/>
                <a:cs typeface="Times New Roman" pitchFamily="18" charset="0"/>
              </a:rPr>
              <a:t> </a:t>
            </a:r>
            <a:r>
              <a:rPr lang="ru-RU" dirty="0" smtClean="0"/>
              <a:t> </a:t>
            </a:r>
            <a:br>
              <a:rPr lang="ru-RU" dirty="0" smtClean="0"/>
            </a:br>
            <a:endParaRPr lang="ru-RU" dirty="0"/>
          </a:p>
        </p:txBody>
      </p:sp>
      <p:pic>
        <p:nvPicPr>
          <p:cNvPr id="4" name="Содержимое 3" descr="1276564_0021.jpg"/>
          <p:cNvPicPr>
            <a:picLocks noGrp="1" noChangeAspect="1"/>
          </p:cNvPicPr>
          <p:nvPr>
            <p:ph idx="1"/>
          </p:nvPr>
        </p:nvPicPr>
        <p:blipFill>
          <a:blip r:embed="rId2" cstate="print"/>
          <a:stretch>
            <a:fillRect/>
          </a:stretch>
        </p:blipFill>
        <p:spPr>
          <a:xfrm>
            <a:off x="0" y="2011362"/>
            <a:ext cx="2819400" cy="4846638"/>
          </a:xfrm>
        </p:spPr>
      </p:pic>
      <p:pic>
        <p:nvPicPr>
          <p:cNvPr id="5" name="Рисунок 4" descr="85140557_53240538.jpg"/>
          <p:cNvPicPr>
            <a:picLocks noChangeAspect="1"/>
          </p:cNvPicPr>
          <p:nvPr/>
        </p:nvPicPr>
        <p:blipFill>
          <a:blip r:embed="rId3" cstate="print"/>
          <a:stretch>
            <a:fillRect/>
          </a:stretch>
        </p:blipFill>
        <p:spPr>
          <a:xfrm>
            <a:off x="2895600" y="1600201"/>
            <a:ext cx="2895600" cy="2651284"/>
          </a:xfrm>
          <a:prstGeom prst="rect">
            <a:avLst/>
          </a:prstGeom>
        </p:spPr>
      </p:pic>
      <p:pic>
        <p:nvPicPr>
          <p:cNvPr id="7" name="Рисунок 6" descr="1367353915584000_s.jpg"/>
          <p:cNvPicPr>
            <a:picLocks noChangeAspect="1"/>
          </p:cNvPicPr>
          <p:nvPr/>
        </p:nvPicPr>
        <p:blipFill>
          <a:blip r:embed="rId4" cstate="print"/>
          <a:stretch>
            <a:fillRect/>
          </a:stretch>
        </p:blipFill>
        <p:spPr>
          <a:xfrm>
            <a:off x="2895600" y="3810000"/>
            <a:ext cx="2895600" cy="3235262"/>
          </a:xfrm>
          <a:prstGeom prst="rect">
            <a:avLst/>
          </a:prstGeom>
        </p:spPr>
      </p:pic>
      <p:pic>
        <p:nvPicPr>
          <p:cNvPr id="8" name="Рисунок 7" descr="IMG_2800.JPG"/>
          <p:cNvPicPr>
            <a:picLocks noChangeAspect="1"/>
          </p:cNvPicPr>
          <p:nvPr/>
        </p:nvPicPr>
        <p:blipFill>
          <a:blip r:embed="rId5" cstate="print"/>
          <a:srcRect l="10882" b="17647"/>
          <a:stretch>
            <a:fillRect/>
          </a:stretch>
        </p:blipFill>
        <p:spPr>
          <a:xfrm>
            <a:off x="5791200" y="1905000"/>
            <a:ext cx="3352800" cy="4267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35" presetClass="exit" presetSubtype="0" fill="hold" nodeType="withEffect">
                                  <p:stCondLst>
                                    <p:cond delay="0"/>
                                  </p:stCondLst>
                                  <p:childTnLst>
                                    <p:animEffect transition="out" filter="fade">
                                      <p:cBhvr>
                                        <p:cTn id="10" dur="2000"/>
                                        <p:tgtEl>
                                          <p:spTgt spid="5"/>
                                        </p:tgtEl>
                                      </p:cBhvr>
                                    </p:animEffect>
                                    <p:anim calcmode="lin" valueType="num">
                                      <p:cBhvr>
                                        <p:cTn id="11" dur="2000"/>
                                        <p:tgtEl>
                                          <p:spTgt spid="5"/>
                                        </p:tgtEl>
                                        <p:attrNameLst>
                                          <p:attrName>style.rotation</p:attrName>
                                        </p:attrNameLst>
                                      </p:cBhvr>
                                      <p:tavLst>
                                        <p:tav tm="0">
                                          <p:val>
                                            <p:fltVal val="0"/>
                                          </p:val>
                                        </p:tav>
                                        <p:tav tm="100000">
                                          <p:val>
                                            <p:fltVal val="720"/>
                                          </p:val>
                                        </p:tav>
                                      </p:tavLst>
                                    </p:anim>
                                    <p:anim calcmode="lin" valueType="num">
                                      <p:cBhvr>
                                        <p:cTn id="12" dur="2000"/>
                                        <p:tgtEl>
                                          <p:spTgt spid="5"/>
                                        </p:tgtEl>
                                        <p:attrNameLst>
                                          <p:attrName>ppt_h</p:attrName>
                                        </p:attrNameLst>
                                      </p:cBhvr>
                                      <p:tavLst>
                                        <p:tav tm="0">
                                          <p:val>
                                            <p:strVal val="ppt_h"/>
                                          </p:val>
                                        </p:tav>
                                        <p:tav tm="100000">
                                          <p:val>
                                            <p:fltVal val="0"/>
                                          </p:val>
                                        </p:tav>
                                      </p:tavLst>
                                    </p:anim>
                                    <p:anim calcmode="lin" valueType="num">
                                      <p:cBhvr>
                                        <p:cTn id="13" dur="2000"/>
                                        <p:tgtEl>
                                          <p:spTgt spid="5"/>
                                        </p:tgtEl>
                                        <p:attrNameLst>
                                          <p:attrName>ppt_w</p:attrName>
                                        </p:attrNameLst>
                                      </p:cBhvr>
                                      <p:tavLst>
                                        <p:tav tm="0">
                                          <p:val>
                                            <p:strVal val="ppt_w"/>
                                          </p:val>
                                        </p:tav>
                                        <p:tav tm="100000">
                                          <p:val>
                                            <p:fltVal val="0"/>
                                          </p:val>
                                        </p:tav>
                                      </p:tavLst>
                                    </p:anim>
                                    <p:set>
                                      <p:cBhvr>
                                        <p:cTn id="14" dur="1" fill="hold">
                                          <p:stCondLst>
                                            <p:cond delay="1999"/>
                                          </p:stCondLst>
                                        </p:cTn>
                                        <p:tgtEl>
                                          <p:spTgt spid="5"/>
                                        </p:tgtEl>
                                        <p:attrNameLst>
                                          <p:attrName>style.visibility</p:attrName>
                                        </p:attrNameLst>
                                      </p:cBhvr>
                                      <p:to>
                                        <p:strVal val="hidden"/>
                                      </p:to>
                                    </p:set>
                                  </p:childTnLst>
                                </p:cTn>
                              </p:par>
                              <p:par>
                                <p:cTn id="15" presetID="3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style.rotation</p:attrName>
                                        </p:attrNameLst>
                                      </p:cBhvr>
                                      <p:tavLst>
                                        <p:tav tm="0">
                                          <p:val>
                                            <p:fltVal val="720"/>
                                          </p:val>
                                        </p:tav>
                                        <p:tav tm="100000">
                                          <p:val>
                                            <p:fltVal val="0"/>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ppt_w</p:attrName>
                                        </p:attrNameLst>
                                      </p:cBhvr>
                                      <p:tavLst>
                                        <p:tav tm="0">
                                          <p:val>
                                            <p:fltVal val="0"/>
                                          </p:val>
                                        </p:tav>
                                        <p:tav tm="100000">
                                          <p:val>
                                            <p:strVal val="#ppt_w"/>
                                          </p:val>
                                        </p:tav>
                                      </p:tavLst>
                                    </p:anim>
                                  </p:childTnLst>
                                </p:cTn>
                              </p:par>
                              <p:par>
                                <p:cTn id="21" presetID="5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Scale>
                                      <p:cBhvr>
                                        <p:cTn id="2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
                                        </p:tgtEl>
                                        <p:attrNameLst>
                                          <p:attrName>ppt_x</p:attrName>
                                          <p:attrName>ppt_y</p:attrName>
                                        </p:attrNameLst>
                                      </p:cBhvr>
                                    </p:animMotion>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838200"/>
          </a:xfrm>
        </p:spPr>
        <p:txBody>
          <a:bodyPr>
            <a:normAutofit/>
          </a:bodyPr>
          <a:lstStyle/>
          <a:p>
            <a:r>
              <a:rPr lang="ru-RU" sz="2400" dirty="0" smtClean="0">
                <a:solidFill>
                  <a:schemeClr val="tx1"/>
                </a:solidFill>
                <a:latin typeface="Times New Roman" pitchFamily="18" charset="0"/>
                <a:cs typeface="Times New Roman" pitchFamily="18" charset="0"/>
              </a:rPr>
              <a:t>Сервировка стола по схеме </a:t>
            </a:r>
            <a:r>
              <a:rPr lang="ru-RU" sz="2400" b="0" i="1" dirty="0" smtClean="0">
                <a:solidFill>
                  <a:schemeClr val="tx1"/>
                </a:solidFill>
                <a:latin typeface="Times New Roman" pitchFamily="18" charset="0"/>
                <a:cs typeface="Times New Roman" pitchFamily="18" charset="0"/>
              </a:rPr>
              <a:t>, составление схемы сервировки стола</a:t>
            </a:r>
            <a:endParaRPr lang="ru-RU" sz="2400" dirty="0">
              <a:solidFill>
                <a:schemeClr val="tx1"/>
              </a:solidFill>
              <a:latin typeface="Times New Roman" pitchFamily="18" charset="0"/>
              <a:cs typeface="Times New Roman" pitchFamily="18" charset="0"/>
            </a:endParaRPr>
          </a:p>
        </p:txBody>
      </p:sp>
      <p:pic>
        <p:nvPicPr>
          <p:cNvPr id="6" name="Содержимое 5" descr="1279632588_screenhunter_03-jul.-20-17.23.gif"/>
          <p:cNvPicPr>
            <a:picLocks noGrp="1" noChangeAspect="1"/>
          </p:cNvPicPr>
          <p:nvPr>
            <p:ph idx="1"/>
          </p:nvPr>
        </p:nvPicPr>
        <p:blipFill>
          <a:blip r:embed="rId2" cstate="print"/>
          <a:stretch>
            <a:fillRect/>
          </a:stretch>
        </p:blipFill>
        <p:spPr>
          <a:xfrm>
            <a:off x="457200" y="5004566"/>
            <a:ext cx="7239000" cy="1853434"/>
          </a:xfrm>
        </p:spPr>
      </p:pic>
      <p:pic>
        <p:nvPicPr>
          <p:cNvPr id="7" name="Рисунок 6" descr="Place_setting_mockup.gif"/>
          <p:cNvPicPr>
            <a:picLocks noChangeAspect="1"/>
          </p:cNvPicPr>
          <p:nvPr/>
        </p:nvPicPr>
        <p:blipFill>
          <a:blip r:embed="rId3" cstate="print"/>
          <a:stretch>
            <a:fillRect/>
          </a:stretch>
        </p:blipFill>
        <p:spPr>
          <a:xfrm>
            <a:off x="4038600" y="1828800"/>
            <a:ext cx="4000500" cy="2933700"/>
          </a:xfrm>
          <a:prstGeom prst="rect">
            <a:avLst/>
          </a:prstGeom>
        </p:spPr>
      </p:pic>
      <p:pic>
        <p:nvPicPr>
          <p:cNvPr id="8" name="Рисунок 7" descr="1281595463_shema-nakrivaniya1.jpg"/>
          <p:cNvPicPr>
            <a:picLocks noChangeAspect="1"/>
          </p:cNvPicPr>
          <p:nvPr/>
        </p:nvPicPr>
        <p:blipFill>
          <a:blip r:embed="rId4" cstate="print"/>
          <a:stretch>
            <a:fillRect/>
          </a:stretch>
        </p:blipFill>
        <p:spPr>
          <a:xfrm>
            <a:off x="304800" y="838200"/>
            <a:ext cx="287655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94360"/>
          </a:xfrm>
        </p:spPr>
        <p:txBody>
          <a:bodyPr/>
          <a:lstStyle/>
          <a:p>
            <a:r>
              <a:rPr lang="ru-RU" dirty="0" smtClean="0"/>
              <a:t>Категориальный аппарат</a:t>
            </a:r>
            <a:endParaRPr lang="ru-RU" dirty="0"/>
          </a:p>
        </p:txBody>
      </p:sp>
      <p:sp>
        <p:nvSpPr>
          <p:cNvPr id="3" name="Содержимое 2"/>
          <p:cNvSpPr>
            <a:spLocks noGrp="1"/>
          </p:cNvSpPr>
          <p:nvPr>
            <p:ph idx="1"/>
          </p:nvPr>
        </p:nvSpPr>
        <p:spPr>
          <a:xfrm>
            <a:off x="0" y="1066800"/>
            <a:ext cx="8153400" cy="5388936"/>
          </a:xfrm>
        </p:spPr>
        <p:txBody>
          <a:bodyPr>
            <a:normAutofit fontScale="25000" lnSpcReduction="20000"/>
          </a:bodyPr>
          <a:lstStyle/>
          <a:p>
            <a:pPr>
              <a:buNone/>
            </a:pPr>
            <a:r>
              <a:rPr lang="ru-RU" dirty="0" smtClean="0"/>
              <a:t> </a:t>
            </a:r>
            <a:r>
              <a:rPr lang="en-US" dirty="0" smtClean="0"/>
              <a:t>           </a:t>
            </a:r>
            <a:r>
              <a:rPr lang="ru-RU" sz="6400" dirty="0" smtClean="0">
                <a:latin typeface="Times New Roman" pitchFamily="18" charset="0"/>
                <a:cs typeface="Times New Roman" pitchFamily="18" charset="0"/>
              </a:rPr>
              <a:t>Понятие поведенческой культуры весьма разностороннее и включает в себя </a:t>
            </a:r>
            <a:r>
              <a:rPr lang="ru-RU" sz="6400" i="1" dirty="0" smtClean="0">
                <a:latin typeface="Times New Roman" pitchFamily="18" charset="0"/>
                <a:cs typeface="Times New Roman" pitchFamily="18" charset="0"/>
              </a:rPr>
              <a:t>обычаи</a:t>
            </a:r>
            <a:r>
              <a:rPr lang="ru-RU" sz="6400" dirty="0" smtClean="0">
                <a:latin typeface="Times New Roman" pitchFamily="18" charset="0"/>
                <a:cs typeface="Times New Roman" pitchFamily="18" charset="0"/>
              </a:rPr>
              <a:t>, </a:t>
            </a:r>
            <a:r>
              <a:rPr lang="ru-RU" sz="6400" i="1" dirty="0" smtClean="0">
                <a:latin typeface="Times New Roman" pitchFamily="18" charset="0"/>
                <a:cs typeface="Times New Roman" pitchFamily="18" charset="0"/>
              </a:rPr>
              <a:t>традиции, нравы, поведение, этикет, </a:t>
            </a:r>
            <a:r>
              <a:rPr lang="ru-RU" sz="6400" dirty="0" smtClean="0">
                <a:latin typeface="Times New Roman" pitchFamily="18" charset="0"/>
                <a:cs typeface="Times New Roman" pitchFamily="18" charset="0"/>
              </a:rPr>
              <a:t>а также связанные с поведением этические и эстетические взгляды.</a:t>
            </a:r>
          </a:p>
          <a:p>
            <a:pPr algn="just"/>
            <a:r>
              <a:rPr lang="ru-RU" sz="6400" b="1" dirty="0" smtClean="0">
                <a:latin typeface="Times New Roman" pitchFamily="18" charset="0"/>
                <a:cs typeface="Times New Roman" pitchFamily="18" charset="0"/>
              </a:rPr>
              <a:t>Поведение </a:t>
            </a:r>
            <a:r>
              <a:rPr lang="ru-RU" sz="6400" dirty="0" smtClean="0">
                <a:latin typeface="Times New Roman" pitchFamily="18" charset="0"/>
                <a:cs typeface="Times New Roman" pitchFamily="18" charset="0"/>
              </a:rPr>
              <a:t>- это образ жизни и действий, формируемый на основе нравов, обычаев, традиций и привычек.</a:t>
            </a:r>
          </a:p>
          <a:p>
            <a:pPr algn="just"/>
            <a:r>
              <a:rPr lang="ru-RU" sz="6400" b="1" dirty="0" smtClean="0">
                <a:latin typeface="Times New Roman" pitchFamily="18" charset="0"/>
                <a:cs typeface="Times New Roman" pitchFamily="18" charset="0"/>
              </a:rPr>
              <a:t>Нрав</a:t>
            </a:r>
            <a:r>
              <a:rPr lang="ru-RU" sz="6400" dirty="0" smtClean="0">
                <a:latin typeface="Times New Roman" pitchFamily="18" charset="0"/>
                <a:cs typeface="Times New Roman" pitchFamily="18" charset="0"/>
              </a:rPr>
              <a:t> – это характер, присущий человеку. </a:t>
            </a:r>
          </a:p>
          <a:p>
            <a:pPr algn="just"/>
            <a:r>
              <a:rPr lang="ru-RU" sz="6400" dirty="0" smtClean="0">
                <a:latin typeface="Times New Roman" pitchFamily="18" charset="0"/>
                <a:cs typeface="Times New Roman" pitchFamily="18" charset="0"/>
              </a:rPr>
              <a:t>Стереотипный способ поведения, стихийно передаваемый из поколения в поколение, называется </a:t>
            </a:r>
            <a:r>
              <a:rPr lang="ru-RU" sz="6400" b="1" dirty="0" smtClean="0">
                <a:latin typeface="Times New Roman" pitchFamily="18" charset="0"/>
                <a:cs typeface="Times New Roman" pitchFamily="18" charset="0"/>
              </a:rPr>
              <a:t>обычаем.</a:t>
            </a:r>
            <a:endParaRPr lang="ru-RU" sz="6400" dirty="0" smtClean="0">
              <a:latin typeface="Times New Roman" pitchFamily="18" charset="0"/>
              <a:cs typeface="Times New Roman" pitchFamily="18" charset="0"/>
            </a:endParaRPr>
          </a:p>
          <a:p>
            <a:pPr algn="just"/>
            <a:r>
              <a:rPr lang="ru-RU" sz="6400" b="1" dirty="0" smtClean="0">
                <a:latin typeface="Times New Roman" pitchFamily="18" charset="0"/>
                <a:cs typeface="Times New Roman" pitchFamily="18" charset="0"/>
              </a:rPr>
              <a:t>Традиция – это  </a:t>
            </a:r>
            <a:r>
              <a:rPr lang="ru-RU" sz="6400" dirty="0" smtClean="0">
                <a:latin typeface="Times New Roman" pitchFamily="18" charset="0"/>
                <a:cs typeface="Times New Roman" pitchFamily="18" charset="0"/>
              </a:rPr>
              <a:t>отличающийся особой устойчивостью обычай.</a:t>
            </a:r>
          </a:p>
          <a:p>
            <a:pPr algn="just"/>
            <a:r>
              <a:rPr lang="ru-RU" sz="6400" dirty="0" smtClean="0">
                <a:latin typeface="Times New Roman" pitchFamily="18" charset="0"/>
                <a:cs typeface="Times New Roman" pitchFamily="18" charset="0"/>
              </a:rPr>
              <a:t>Во второй половине 18 века в России получило распространение новое понятие поведенческой культуры -</a:t>
            </a:r>
            <a:r>
              <a:rPr lang="ru-RU" sz="6400" b="1" dirty="0" smtClean="0">
                <a:latin typeface="Times New Roman" pitchFamily="18" charset="0"/>
                <a:cs typeface="Times New Roman" pitchFamily="18" charset="0"/>
              </a:rPr>
              <a:t>  этикет. </a:t>
            </a:r>
            <a:r>
              <a:rPr lang="ru-RU" sz="6400" dirty="0" smtClean="0">
                <a:latin typeface="Times New Roman" pitchFamily="18" charset="0"/>
                <a:cs typeface="Times New Roman" pitchFamily="18" charset="0"/>
              </a:rPr>
              <a:t>Российский этикет складывался как своеобразное сочетание русских обычаев и традиций с европейскими поведенческими правилами.</a:t>
            </a:r>
          </a:p>
          <a:p>
            <a:pPr algn="just"/>
            <a:r>
              <a:rPr lang="ru-RU" sz="6400" b="1" dirty="0" smtClean="0">
                <a:latin typeface="Times New Roman" pitchFamily="18" charset="0"/>
                <a:cs typeface="Times New Roman" pitchFamily="18" charset="0"/>
              </a:rPr>
              <a:t>Этикет- </a:t>
            </a:r>
            <a:r>
              <a:rPr lang="ru-RU" sz="6400" dirty="0" smtClean="0">
                <a:latin typeface="Times New Roman" pitchFamily="18" charset="0"/>
                <a:cs typeface="Times New Roman" pitchFamily="18" charset="0"/>
              </a:rPr>
              <a:t>это</a:t>
            </a:r>
            <a:r>
              <a:rPr lang="ru-RU" sz="6400" b="1" dirty="0" smtClean="0">
                <a:latin typeface="Times New Roman" pitchFamily="18" charset="0"/>
                <a:cs typeface="Times New Roman" pitchFamily="18" charset="0"/>
              </a:rPr>
              <a:t> </a:t>
            </a:r>
            <a:r>
              <a:rPr lang="ru-RU" sz="6400" dirty="0" smtClean="0">
                <a:latin typeface="Times New Roman" pitchFamily="18" charset="0"/>
                <a:cs typeface="Times New Roman" pitchFamily="18" charset="0"/>
              </a:rPr>
              <a:t>установленный в обществе порядок поведения, включающий в себя совокупность поведенческих правил.</a:t>
            </a:r>
          </a:p>
          <a:p>
            <a:pPr algn="just"/>
            <a:endParaRPr lang="ru-RU" sz="6400" b="1" i="1" dirty="0" smtClean="0">
              <a:latin typeface="Times New Roman" pitchFamily="18" charset="0"/>
              <a:cs typeface="Times New Roman" pitchFamily="18" charset="0"/>
            </a:endParaRPr>
          </a:p>
          <a:p>
            <a:pPr algn="just"/>
            <a:r>
              <a:rPr lang="ru-RU" sz="6400" b="1" i="1" dirty="0" smtClean="0">
                <a:latin typeface="Times New Roman" pitchFamily="18" charset="0"/>
                <a:cs typeface="Times New Roman" pitchFamily="18" charset="0"/>
              </a:rPr>
              <a:t>В жизни общества этикет играет весьма важную роль, выполняя ряд функций: регулятивную, опознавательную, идентификационную, коммуникативную, этическую и эстетическую.</a:t>
            </a:r>
            <a:endParaRPr lang="ru-RU" sz="6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5"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par>
                                <p:cTn id="42" presetID="25" presetClass="entr" presetSubtype="0" fill="hold" grpId="0"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5" end="5"/>
                                            </p:txEl>
                                          </p:spTgt>
                                        </p:tgtEl>
                                      </p:cBhvr>
                                    </p:animEffect>
                                  </p:childTnLst>
                                </p:cTn>
                              </p:par>
                              <p:par>
                                <p:cTn id="72" presetID="25" presetClass="entr" presetSubtype="0" fill="hold" grpId="0" nodeType="with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6" end="6"/>
                                            </p:txEl>
                                          </p:spTgt>
                                        </p:tgtEl>
                                      </p:cBhvr>
                                    </p:animEffect>
                                  </p:childTnLst>
                                </p:cTn>
                              </p:par>
                              <p:par>
                                <p:cTn id="82" presetID="25" presetClass="entr" presetSubtype="0" fill="hold" grpId="0" nodeType="withEffect">
                                  <p:stCondLst>
                                    <p:cond delay="0"/>
                                  </p:stCondLst>
                                  <p:childTnLst>
                                    <p:set>
                                      <p:cBhvr>
                                        <p:cTn id="83" dur="1" fill="hold">
                                          <p:stCondLst>
                                            <p:cond delay="0"/>
                                          </p:stCondLst>
                                        </p:cTn>
                                        <p:tgtEl>
                                          <p:spTgt spid="3">
                                            <p:txEl>
                                              <p:pRg st="8" end="8"/>
                                            </p:txEl>
                                          </p:spTgt>
                                        </p:tgtEl>
                                        <p:attrNameLst>
                                          <p:attrName>style.visibility</p:attrName>
                                        </p:attrNameLst>
                                      </p:cBhvr>
                                      <p:to>
                                        <p:strVal val="visible"/>
                                      </p:to>
                                    </p:set>
                                    <p:anim calcmode="lin" valueType="num">
                                      <p:cBhvr>
                                        <p:cTn id="84"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87"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dirty="0" smtClean="0"/>
              <a:t>ТРЕБОВАНИЕ К ВОСПИТАТЕЛЮ</a:t>
            </a:r>
            <a:br>
              <a:rPr lang="ru-RU" dirty="0" smtClean="0"/>
            </a:br>
            <a:endParaRPr lang="ru-RU" dirty="0"/>
          </a:p>
        </p:txBody>
      </p:sp>
      <p:sp>
        <p:nvSpPr>
          <p:cNvPr id="3" name="Содержимое 2"/>
          <p:cNvSpPr>
            <a:spLocks noGrp="1"/>
          </p:cNvSpPr>
          <p:nvPr>
            <p:ph idx="1"/>
          </p:nvPr>
        </p:nvSpPr>
        <p:spPr/>
        <p:txBody>
          <a:bodyPr>
            <a:normAutofit/>
          </a:bodyPr>
          <a:lstStyle/>
          <a:p>
            <a:pPr lvl="0"/>
            <a:r>
              <a:rPr lang="ru-RU" dirty="0" smtClean="0">
                <a:latin typeface="Times New Roman" pitchFamily="18" charset="0"/>
                <a:cs typeface="Times New Roman" pitchFamily="18" charset="0"/>
              </a:rPr>
              <a:t>Компетентность</a:t>
            </a:r>
            <a:endParaRPr lang="ru-RU" i="1" dirty="0" smtClean="0">
              <a:latin typeface="Times New Roman" pitchFamily="18" charset="0"/>
              <a:cs typeface="Times New Roman" pitchFamily="18" charset="0"/>
            </a:endParaRPr>
          </a:p>
          <a:p>
            <a:pPr lvl="0"/>
            <a:r>
              <a:rPr lang="ru-RU" dirty="0" smtClean="0">
                <a:latin typeface="Times New Roman" pitchFamily="18" charset="0"/>
                <a:cs typeface="Times New Roman" pitchFamily="18" charset="0"/>
              </a:rPr>
              <a:t>Грамотный показ образца применения правила</a:t>
            </a:r>
          </a:p>
          <a:p>
            <a:pPr lvl="0"/>
            <a:r>
              <a:rPr lang="ru-RU" dirty="0" smtClean="0">
                <a:latin typeface="Times New Roman" pitchFamily="18" charset="0"/>
                <a:cs typeface="Times New Roman" pitchFamily="18" charset="0"/>
              </a:rPr>
              <a:t>Наличие общей культуры.</a:t>
            </a:r>
          </a:p>
          <a:p>
            <a:r>
              <a:rPr lang="ru-RU" dirty="0" smtClean="0">
                <a:latin typeface="Times New Roman" pitchFamily="18" charset="0"/>
                <a:cs typeface="Times New Roman" pitchFamily="18" charset="0"/>
              </a:rPr>
              <a:t>Доброжелательность</a:t>
            </a:r>
          </a:p>
          <a:p>
            <a:pPr lvl="0"/>
            <a:r>
              <a:rPr lang="ru-RU" dirty="0" smtClean="0">
                <a:latin typeface="Times New Roman" pitchFamily="18" charset="0"/>
                <a:cs typeface="Times New Roman" pitchFamily="18" charset="0"/>
              </a:rPr>
              <a:t>Умение взаимодействовать с ребенком.</a:t>
            </a:r>
          </a:p>
          <a:p>
            <a:pPr lvl="0"/>
            <a:r>
              <a:rPr lang="ru-RU" dirty="0" smtClean="0">
                <a:latin typeface="Times New Roman" pitchFamily="18" charset="0"/>
                <a:cs typeface="Times New Roman" pitchFamily="18" charset="0"/>
              </a:rPr>
              <a:t>Способности, необходимые в проведении просветительской работы среди родителей.</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
                                            <p:txEl>
                                              <p:pRg st="1" end="1"/>
                                            </p:txEl>
                                          </p:spTgt>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4" end="4"/>
                                            </p:txEl>
                                          </p:spTgt>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7200"/>
            <a:ext cx="7239000" cy="5998536"/>
          </a:xfrm>
        </p:spPr>
        <p:txBody>
          <a:bodyPr>
            <a:normAutofit/>
          </a:bodyPr>
          <a:lstStyle/>
          <a:p>
            <a:pPr algn="just"/>
            <a:r>
              <a:rPr lang="ru-RU" sz="2800" dirty="0" smtClean="0">
                <a:latin typeface="Times New Roman" pitchFamily="18" charset="0"/>
                <a:cs typeface="Times New Roman" pitchFamily="18" charset="0"/>
              </a:rPr>
              <a:t> Проводимая в течение нескольких лет систематическая работа дает хорошие результаты. Дети приобретают уверенность и способны достойно вести себя в разнообразных ситуациях приема пищи, хорошо владеют социальной ролью культурного человека за столом.</a:t>
            </a:r>
          </a:p>
          <a:p>
            <a:pPr algn="just"/>
            <a:r>
              <a:rPr lang="ru-RU" sz="2800" smtClean="0">
                <a:latin typeface="Times New Roman" pitchFamily="18" charset="0"/>
                <a:cs typeface="Times New Roman" pitchFamily="18" charset="0"/>
              </a:rPr>
              <a:t>Остается </a:t>
            </a:r>
            <a:r>
              <a:rPr lang="ru-RU" sz="2800" dirty="0" smtClean="0">
                <a:latin typeface="Times New Roman" pitchFamily="18" charset="0"/>
                <a:cs typeface="Times New Roman" pitchFamily="18" charset="0"/>
              </a:rPr>
              <a:t>надеяться на то, что они будут использовать эти знания в своей жизни.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7239000" cy="609600"/>
          </a:xfrm>
        </p:spPr>
        <p:txBody>
          <a:bodyPr>
            <a:normAutofit/>
          </a:bodyPr>
          <a:lstStyle/>
          <a:p>
            <a:r>
              <a:rPr lang="ru-RU" dirty="0" smtClean="0"/>
              <a:t>Спасибо за внимание!</a:t>
            </a:r>
            <a:endParaRPr lang="ru-RU" dirty="0"/>
          </a:p>
        </p:txBody>
      </p:sp>
      <p:sp>
        <p:nvSpPr>
          <p:cNvPr id="5" name="Содержимое 4"/>
          <p:cNvSpPr>
            <a:spLocks noGrp="1"/>
          </p:cNvSpPr>
          <p:nvPr>
            <p:ph idx="1"/>
          </p:nvPr>
        </p:nvSpPr>
        <p:spPr/>
        <p:txBody>
          <a:bodyPr/>
          <a:lstStyle/>
          <a:p>
            <a:r>
              <a:rPr lang="en-US" b="1" dirty="0" smtClean="0">
                <a:latin typeface="Times New Roman" pitchFamily="18" charset="0"/>
                <a:cs typeface="Times New Roman" pitchFamily="18" charset="0"/>
              </a:rPr>
              <a:t>C</a:t>
            </a:r>
            <a:r>
              <a:rPr lang="ru-RU" b="1" dirty="0" err="1" smtClean="0">
                <a:latin typeface="Times New Roman" pitchFamily="18" charset="0"/>
                <a:cs typeface="Times New Roman" pitchFamily="18" charset="0"/>
              </a:rPr>
              <a:t>писок</a:t>
            </a:r>
            <a:r>
              <a:rPr lang="ru-RU" b="1" dirty="0" smtClean="0">
                <a:latin typeface="Times New Roman" pitchFamily="18" charset="0"/>
                <a:cs typeface="Times New Roman" pitchFamily="18" charset="0"/>
              </a:rPr>
              <a:t> литературы:</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Курочкина И. Н. Современный этикет и воспитание культуры поведения у дошкольников, 2003 г.</a:t>
            </a:r>
          </a:p>
          <a:p>
            <a:pPr lvl="0"/>
            <a:r>
              <a:rPr lang="ru-RU" dirty="0" smtClean="0">
                <a:latin typeface="Times New Roman" pitchFamily="18" charset="0"/>
                <a:cs typeface="Times New Roman" pitchFamily="18" charset="0"/>
              </a:rPr>
              <a:t>Агапова И.А., Давыдова М.А.Правила этикета дошкольникам и младшим школьникам, 2011г.</a:t>
            </a:r>
          </a:p>
          <a:p>
            <a:pPr lvl="0"/>
            <a:r>
              <a:rPr lang="ru-RU" dirty="0" err="1" smtClean="0">
                <a:latin typeface="Times New Roman" pitchFamily="18" charset="0"/>
                <a:cs typeface="Times New Roman" pitchFamily="18" charset="0"/>
              </a:rPr>
              <a:t>Корчинова</a:t>
            </a:r>
            <a:r>
              <a:rPr lang="ru-RU" dirty="0" smtClean="0">
                <a:latin typeface="Times New Roman" pitchFamily="18" charset="0"/>
                <a:cs typeface="Times New Roman" pitchFamily="18" charset="0"/>
              </a:rPr>
              <a:t> О. В. Детский этикет, 2002г.</a:t>
            </a:r>
          </a:p>
          <a:p>
            <a:pPr lvl="0"/>
            <a:r>
              <a:rPr lang="ru-RU" dirty="0" smtClean="0">
                <a:latin typeface="Times New Roman" pitchFamily="18" charset="0"/>
                <a:cs typeface="Times New Roman" pitchFamily="18" charset="0"/>
              </a:rPr>
              <a:t>Интернет-ресурсы. </a:t>
            </a: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5">
                                            <p:txEl>
                                              <p:pRg st="0" end="0"/>
                                            </p:txEl>
                                          </p:spTgt>
                                        </p:tgtEl>
                                      </p:cBhvr>
                                    </p:animEffect>
                                  </p:childTnLst>
                                </p:cTn>
                              </p:par>
                              <p:par>
                                <p:cTn id="18" presetID="25"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3"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5">
                                            <p:txEl>
                                              <p:pRg st="1" end="1"/>
                                            </p:txEl>
                                          </p:spTgt>
                                        </p:tgtEl>
                                      </p:cBhvr>
                                    </p:animEffect>
                                  </p:childTnLst>
                                </p:cTn>
                              </p:par>
                              <p:par>
                                <p:cTn id="28" presetID="25" presetClass="entr" presetSubtype="0"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3"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xEl>
                                              <p:pRg st="2" end="2"/>
                                            </p:txEl>
                                          </p:spTgt>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3"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xEl>
                                              <p:pRg st="3" end="3"/>
                                            </p:txEl>
                                          </p:spTgt>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 calcmode="lin" valueType="num">
                                      <p:cBhvr>
                                        <p:cTn id="50"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3"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533400"/>
            <a:ext cx="7924800" cy="6019800"/>
          </a:xfrm>
        </p:spPr>
        <p:txBody>
          <a:bodyPr>
            <a:noAutofit/>
          </a:bodyPr>
          <a:lstStyle/>
          <a:p>
            <a:r>
              <a:rPr lang="ru-RU" sz="2400" dirty="0" smtClean="0">
                <a:solidFill>
                  <a:schemeClr val="tx1"/>
                </a:solidFill>
                <a:latin typeface="Times New Roman" pitchFamily="18" charset="0"/>
                <a:cs typeface="Times New Roman" pitchFamily="18" charset="0"/>
              </a:rPr>
              <a:t>Актуальность</a:t>
            </a:r>
            <a:r>
              <a:rPr lang="ru-RU" sz="1600" b="0" dirty="0" smtClean="0">
                <a:solidFill>
                  <a:schemeClr val="tx1"/>
                </a:solidFill>
                <a:latin typeface="Times New Roman" pitchFamily="18" charset="0"/>
                <a:cs typeface="Times New Roman" pitchFamily="18" charset="0"/>
              </a:rPr>
              <a:t/>
            </a:r>
            <a:br>
              <a:rPr lang="ru-RU" sz="1600" b="0" dirty="0" smtClean="0">
                <a:solidFill>
                  <a:schemeClr val="tx1"/>
                </a:solidFill>
                <a:latin typeface="Times New Roman" pitchFamily="18" charset="0"/>
                <a:cs typeface="Times New Roman" pitchFamily="18" charset="0"/>
              </a:rPr>
            </a:br>
            <a:r>
              <a:rPr lang="ru-RU" sz="1600" b="0" dirty="0" smtClean="0">
                <a:solidFill>
                  <a:schemeClr val="tx1"/>
                </a:solidFill>
                <a:latin typeface="Times New Roman" pitchFamily="18" charset="0"/>
                <a:cs typeface="Times New Roman" pitchFamily="18" charset="0"/>
              </a:rPr>
              <a:t> </a:t>
            </a:r>
            <a:br>
              <a:rPr lang="ru-RU" sz="1600" b="0" dirty="0" smtClean="0">
                <a:solidFill>
                  <a:schemeClr val="tx1"/>
                </a:solidFill>
                <a:latin typeface="Times New Roman" pitchFamily="18" charset="0"/>
                <a:cs typeface="Times New Roman" pitchFamily="18" charset="0"/>
              </a:rPr>
            </a:br>
            <a:r>
              <a:rPr lang="ru-RU" sz="1600" dirty="0" smtClean="0"/>
              <a:t> </a:t>
            </a:r>
            <a:r>
              <a:rPr lang="ru-RU" sz="1400" b="0" dirty="0" smtClean="0">
                <a:solidFill>
                  <a:schemeClr val="tx1"/>
                </a:solidFill>
                <a:latin typeface="Times New Roman" pitchFamily="18" charset="0"/>
                <a:cs typeface="Times New Roman" pitchFamily="18" charset="0"/>
              </a:rPr>
              <a:t>Ребенок – существо социальное с самого рождения. </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Вначале он имитирует поведение взрослых.</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затем принимает на себя какую-либо роль. </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На следующем этапе ребенок уже предвидит социальные ожидания окружающих и их реакцию на его действия в избранной роли.</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Таким образом, механизм взаимодействия с окружающей социальной действительностью заключается в пополнении «своего репертуара» различными ролями. Взрослеть – это определяться в системе социальных ролей.</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Одной из первых социальных ролей, которую ребенок берет на себя  является роль культурного человека, принимающего пищу. Правильное исполнение этой роли придает уверенность, помогает не растеряться на торжественном банкете или праздничном приеме, дает возможность творчески применять свои знания и умения в нестандартных ситуациях. Кроме того, человек, умеющий вести себя за столом, выглядит красивым и привлекательным, оставляет приятное впечатление о себе.</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           Несмотря на банальность, тема остается актуальной и сегодня. Именно поэтому я хотела уделить особое внимание обучению дошкольников  столовому этикету. </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
            </a:r>
            <a:br>
              <a:rPr lang="ru-RU" sz="1400" b="0" dirty="0" smtClean="0">
                <a:solidFill>
                  <a:schemeClr val="tx1"/>
                </a:solidFill>
                <a:latin typeface="Times New Roman" pitchFamily="18" charset="0"/>
                <a:cs typeface="Times New Roman" pitchFamily="18" charset="0"/>
              </a:rPr>
            </a:br>
            <a:r>
              <a:rPr lang="ru-RU" sz="1400" b="0" dirty="0" smtClean="0">
                <a:solidFill>
                  <a:schemeClr val="tx1"/>
                </a:solidFill>
                <a:latin typeface="Times New Roman" pitchFamily="18" charset="0"/>
                <a:cs typeface="Times New Roman" pitchFamily="18" charset="0"/>
              </a:rPr>
              <a:t>Поведение человека во время приема пищи регулируется правилами столового этикета, поэтому для успешного овладения детьми роли культурного человека за столом необходимо организовать обучение этим правилам. </a:t>
            </a:r>
            <a:br>
              <a:rPr lang="ru-RU" sz="1400" b="0" dirty="0" smtClean="0">
                <a:solidFill>
                  <a:schemeClr val="tx1"/>
                </a:solidFill>
                <a:latin typeface="Times New Roman" pitchFamily="18" charset="0"/>
                <a:cs typeface="Times New Roman" pitchFamily="18" charset="0"/>
              </a:rPr>
            </a:br>
            <a:endParaRPr lang="ru-RU" sz="1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solidFill>
                  <a:schemeClr val="tx1"/>
                </a:solidFill>
                <a:latin typeface="Times New Roman" pitchFamily="18" charset="0"/>
                <a:cs typeface="Times New Roman" pitchFamily="18" charset="0"/>
              </a:rPr>
              <a:t>В настоящее время правила столового этикета стали общепринятыми формулами поведения во время приема пищи. Их можно условно разделить на несколько групп:</a:t>
            </a:r>
            <a:endParaRPr lang="ru-RU" sz="18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lvl="0"/>
            <a:r>
              <a:rPr lang="ru-RU" sz="2000" b="1" dirty="0" smtClean="0">
                <a:latin typeface="Times New Roman" pitchFamily="18" charset="0"/>
                <a:cs typeface="Times New Roman" pitchFamily="18" charset="0"/>
              </a:rPr>
              <a:t>1. Как сидеть за столом</a:t>
            </a:r>
          </a:p>
        </p:txBody>
      </p:sp>
      <p:pic>
        <p:nvPicPr>
          <p:cNvPr id="4" name="Рисунок 3" descr="img1.jpg"/>
          <p:cNvPicPr>
            <a:picLocks noChangeAspect="1"/>
          </p:cNvPicPr>
          <p:nvPr/>
        </p:nvPicPr>
        <p:blipFill>
          <a:blip r:embed="rId2" cstate="print"/>
          <a:stretch>
            <a:fillRect/>
          </a:stretch>
        </p:blipFill>
        <p:spPr>
          <a:xfrm>
            <a:off x="838200" y="2171700"/>
            <a:ext cx="6248400" cy="4686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par>
                                <p:cTn id="19" presetID="2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36343.jpg"/>
          <p:cNvPicPr>
            <a:picLocks noGrp="1" noChangeAspect="1"/>
          </p:cNvPicPr>
          <p:nvPr>
            <p:ph idx="1"/>
          </p:nvPr>
        </p:nvPicPr>
        <p:blipFill>
          <a:blip r:embed="rId2" cstate="print"/>
          <a:stretch>
            <a:fillRect/>
          </a:stretch>
        </p:blipFill>
        <p:spPr>
          <a:xfrm>
            <a:off x="228600" y="3048000"/>
            <a:ext cx="4488873" cy="3657600"/>
          </a:xfrm>
        </p:spPr>
      </p:pic>
      <p:sp>
        <p:nvSpPr>
          <p:cNvPr id="5" name="Прямоугольник 4"/>
          <p:cNvSpPr/>
          <p:nvPr/>
        </p:nvSpPr>
        <p:spPr>
          <a:xfrm>
            <a:off x="609600" y="304800"/>
            <a:ext cx="7391400" cy="707886"/>
          </a:xfrm>
          <a:prstGeom prst="rect">
            <a:avLst/>
          </a:prstGeom>
        </p:spPr>
        <p:txBody>
          <a:bodyPr wrap="square">
            <a:spAutoFit/>
          </a:bodyPr>
          <a:lstStyle/>
          <a:p>
            <a:r>
              <a:rPr lang="ru-RU" sz="2000" b="1" dirty="0" smtClean="0">
                <a:solidFill>
                  <a:schemeClr val="tx1"/>
                </a:solidFill>
                <a:latin typeface="Times New Roman" pitchFamily="18" charset="0"/>
                <a:cs typeface="Times New Roman" pitchFamily="18" charset="0"/>
              </a:rPr>
              <a:t>2. Как пользоваться столовыми приборами и принадлежностями </a:t>
            </a:r>
            <a:endParaRPr lang="ru-RU" sz="2000" b="1" dirty="0"/>
          </a:p>
        </p:txBody>
      </p:sp>
      <p:pic>
        <p:nvPicPr>
          <p:cNvPr id="6" name="Содержимое 3" descr="0060.jpg"/>
          <p:cNvPicPr>
            <a:picLocks noChangeAspect="1"/>
          </p:cNvPicPr>
          <p:nvPr/>
        </p:nvPicPr>
        <p:blipFill>
          <a:blip r:embed="rId3" cstate="print"/>
          <a:stretch>
            <a:fillRect/>
          </a:stretch>
        </p:blipFill>
        <p:spPr>
          <a:xfrm>
            <a:off x="4648200" y="914400"/>
            <a:ext cx="4495799" cy="3317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par>
                                <p:cTn id="12" presetID="35"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style.rotation</p:attrName>
                                        </p:attrNameLst>
                                      </p:cBhvr>
                                      <p:tavLst>
                                        <p:tav tm="0">
                                          <p:val>
                                            <p:fltVal val="720"/>
                                          </p:val>
                                        </p:tav>
                                        <p:tav tm="100000">
                                          <p:val>
                                            <p:fltVal val="0"/>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 calcmode="lin" valueType="num">
                                      <p:cBhvr>
                                        <p:cTn id="23"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41960"/>
          </a:xfrm>
        </p:spPr>
        <p:txBody>
          <a:bodyPr>
            <a:normAutofit/>
          </a:bodyPr>
          <a:lstStyle/>
          <a:p>
            <a:r>
              <a:rPr lang="ru-RU" sz="1400" dirty="0" smtClean="0">
                <a:solidFill>
                  <a:schemeClr val="tx1"/>
                </a:solidFill>
                <a:latin typeface="Times New Roman" pitchFamily="18" charset="0"/>
                <a:cs typeface="Times New Roman" pitchFamily="18" charset="0"/>
              </a:rPr>
              <a:t>3. Что, чем и как есть</a:t>
            </a:r>
            <a:endParaRPr lang="ru-RU" sz="1400" dirty="0">
              <a:solidFill>
                <a:schemeClr val="tx1"/>
              </a:solidFill>
              <a:latin typeface="Times New Roman" pitchFamily="18" charset="0"/>
              <a:cs typeface="Times New Roman" pitchFamily="18" charset="0"/>
            </a:endParaRPr>
          </a:p>
        </p:txBody>
      </p:sp>
      <p:pic>
        <p:nvPicPr>
          <p:cNvPr id="4" name="Содержимое 3" descr="3d0ff1563869.jpg"/>
          <p:cNvPicPr>
            <a:picLocks noGrp="1" noChangeAspect="1"/>
          </p:cNvPicPr>
          <p:nvPr>
            <p:ph idx="1"/>
          </p:nvPr>
        </p:nvPicPr>
        <p:blipFill>
          <a:blip r:embed="rId2" cstate="print"/>
          <a:stretch>
            <a:fillRect/>
          </a:stretch>
        </p:blipFill>
        <p:spPr>
          <a:xfrm>
            <a:off x="517186" y="1676399"/>
            <a:ext cx="7026614" cy="465210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5"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18160"/>
          </a:xfrm>
        </p:spPr>
        <p:txBody>
          <a:bodyPr>
            <a:normAutofit/>
          </a:bodyPr>
          <a:lstStyle/>
          <a:p>
            <a:r>
              <a:rPr lang="ru-RU" sz="1400" dirty="0" smtClean="0">
                <a:solidFill>
                  <a:schemeClr val="tx1"/>
                </a:solidFill>
              </a:rPr>
              <a:t>4. Как общаться за столом</a:t>
            </a:r>
            <a:endParaRPr lang="ru-RU" sz="1400" dirty="0">
              <a:solidFill>
                <a:schemeClr val="tx1"/>
              </a:solidFill>
              <a:latin typeface="Times New Roman" pitchFamily="18" charset="0"/>
              <a:cs typeface="Times New Roman" pitchFamily="18" charset="0"/>
            </a:endParaRPr>
          </a:p>
        </p:txBody>
      </p:sp>
      <p:pic>
        <p:nvPicPr>
          <p:cNvPr id="4" name="Содержимое 3" descr="depositphotos_5456972-Vector-cute-kids-eat.jpg"/>
          <p:cNvPicPr>
            <a:picLocks noGrp="1" noChangeAspect="1"/>
          </p:cNvPicPr>
          <p:nvPr>
            <p:ph idx="1"/>
          </p:nvPr>
        </p:nvPicPr>
        <p:blipFill>
          <a:blip r:embed="rId2" cstate="print"/>
          <a:stretch>
            <a:fillRect/>
          </a:stretch>
        </p:blipFill>
        <p:spPr>
          <a:xfrm>
            <a:off x="457200" y="1860636"/>
            <a:ext cx="7239000" cy="434481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239000" cy="381000"/>
          </a:xfrm>
        </p:spPr>
        <p:txBody>
          <a:bodyPr>
            <a:normAutofit/>
          </a:bodyPr>
          <a:lstStyle/>
          <a:p>
            <a:r>
              <a:rPr lang="ru-RU" sz="1400" dirty="0" smtClean="0">
                <a:solidFill>
                  <a:schemeClr val="tx1"/>
                </a:solidFill>
              </a:rPr>
              <a:t>5. Как правильно и красиво сервировать стол</a:t>
            </a:r>
            <a:endParaRPr lang="ru-RU" sz="1400" dirty="0">
              <a:solidFill>
                <a:schemeClr val="tx1"/>
              </a:solidFill>
              <a:latin typeface="Times New Roman" pitchFamily="18" charset="0"/>
              <a:cs typeface="Times New Roman" pitchFamily="18" charset="0"/>
            </a:endParaRPr>
          </a:p>
        </p:txBody>
      </p:sp>
      <p:pic>
        <p:nvPicPr>
          <p:cNvPr id="4" name="Содержимое 3" descr="42009_html_2b3f92.jpg"/>
          <p:cNvPicPr>
            <a:picLocks noGrp="1" noChangeAspect="1"/>
          </p:cNvPicPr>
          <p:nvPr>
            <p:ph idx="1"/>
          </p:nvPr>
        </p:nvPicPr>
        <p:blipFill>
          <a:blip r:embed="rId2" cstate="print"/>
          <a:stretch>
            <a:fillRect/>
          </a:stretch>
        </p:blipFill>
        <p:spPr>
          <a:xfrm>
            <a:off x="1" y="3298934"/>
            <a:ext cx="5334000" cy="3559066"/>
          </a:xfrm>
        </p:spPr>
      </p:pic>
      <p:pic>
        <p:nvPicPr>
          <p:cNvPr id="6" name="Рисунок 5" descr="IMG_2736.JPG"/>
          <p:cNvPicPr>
            <a:picLocks noChangeAspect="1"/>
          </p:cNvPicPr>
          <p:nvPr/>
        </p:nvPicPr>
        <p:blipFill>
          <a:blip r:embed="rId3" cstate="print"/>
          <a:stretch>
            <a:fillRect/>
          </a:stretch>
        </p:blipFill>
        <p:spPr>
          <a:xfrm>
            <a:off x="4876800" y="685800"/>
            <a:ext cx="42672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5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34"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from="(-#ppt_w/2)" to="(#ppt_x)" calcmode="lin" valueType="num">
                                      <p:cBhvr>
                                        <p:cTn id="22" dur="600" fill="hold">
                                          <p:stCondLst>
                                            <p:cond delay="0"/>
                                          </p:stCondLst>
                                        </p:cTn>
                                        <p:tgtEl>
                                          <p:spTgt spid="4"/>
                                        </p:tgtEl>
                                        <p:attrNameLst>
                                          <p:attrName>ppt_x</p:attrName>
                                        </p:attrNameLst>
                                      </p:cBhvr>
                                    </p:anim>
                                    <p:anim from="0" to="-1.0" calcmode="lin" valueType="num">
                                      <p:cBhvr>
                                        <p:cTn id="23" dur="200" decel="50000" autoRev="1" fill="hold">
                                          <p:stCondLst>
                                            <p:cond delay="600"/>
                                          </p:stCondLst>
                                        </p:cTn>
                                        <p:tgtEl>
                                          <p:spTgt spid="4"/>
                                        </p:tgtEl>
                                        <p:attrNameLst>
                                          <p:attrName>xshear</p:attrName>
                                        </p:attrNameLst>
                                      </p:cBhvr>
                                    </p:anim>
                                    <p:animScale>
                                      <p:cBhvr>
                                        <p:cTn id="24" dur="200" decel="100000" autoRev="1" fill="hold">
                                          <p:stCondLst>
                                            <p:cond delay="600"/>
                                          </p:stCondLst>
                                        </p:cTn>
                                        <p:tgtEl>
                                          <p:spTgt spid="4"/>
                                        </p:tgtEl>
                                      </p:cBhvr>
                                      <p:from x="100000" y="100000"/>
                                      <p:to x="80000" y="100000"/>
                                    </p:animScale>
                                    <p:anim by="(#ppt_h/3+#ppt_w*0.1)" calcmode="lin" valueType="num">
                                      <p:cBhvr additive="sum">
                                        <p:cTn id="25" dur="200" decel="100000" autoRev="1" fill="hold">
                                          <p:stCondLst>
                                            <p:cond delay="600"/>
                                          </p:stCondLst>
                                        </p:cTn>
                                        <p:tgtEl>
                                          <p:spTgt spid="4"/>
                                        </p:tgtEl>
                                        <p:attrNameLst>
                                          <p:attrName>ppt_x</p:attrName>
                                        </p:attrNameLst>
                                      </p:cBhvr>
                                    </p:anim>
                                  </p:childTnLst>
                                </p:cTn>
                              </p:par>
                              <p:par>
                                <p:cTn id="26" presetID="41" presetClass="entr" presetSubtype="0" fill="hold" grpId="1" nodeType="with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46760"/>
          </a:xfrm>
        </p:spPr>
        <p:txBody>
          <a:bodyPr>
            <a:normAutofit/>
          </a:bodyPr>
          <a:lstStyle/>
          <a:p>
            <a:r>
              <a:rPr lang="ru-RU" sz="2000" dirty="0" smtClean="0"/>
              <a:t>Проблемы в овладении этикетом</a:t>
            </a:r>
            <a:r>
              <a:rPr lang="ru-RU" sz="1600" dirty="0" smtClean="0"/>
              <a:t/>
            </a:r>
            <a:br>
              <a:rPr lang="ru-RU" sz="1600" dirty="0" smtClean="0"/>
            </a:br>
            <a:endParaRPr lang="ru-RU" sz="16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14400"/>
            <a:ext cx="7239000" cy="5541336"/>
          </a:xfrm>
        </p:spPr>
        <p:txBody>
          <a:bodyPr>
            <a:normAutofit/>
          </a:bodyPr>
          <a:lstStyle/>
          <a:p>
            <a:pPr algn="just"/>
            <a:r>
              <a:rPr lang="ru-RU" sz="1600" dirty="0" smtClean="0">
                <a:latin typeface="Times New Roman" pitchFamily="18" charset="0"/>
                <a:cs typeface="Times New Roman" pitchFamily="18" charset="0"/>
              </a:rPr>
              <a:t>Знание правила и даже его понимание далеко не всегда обеспечивают его выполнение. Запоминание правила и его словесное воспроизведение также не гарантирует того, что человек будет руководствоваться им в практической деятельности; в своих высказываниях и суждениях ребенок может основываться на заученных правилах и нормах, а в реальной практике все делать вопреки им. Чтобы правило стало осознанным, оно должно стать эмоционально привлекательным, личностно значимым мотивом действия ребенка. </a:t>
            </a:r>
          </a:p>
          <a:p>
            <a:pPr algn="just"/>
            <a:r>
              <a:rPr lang="ru-RU" sz="1600" dirty="0" smtClean="0">
                <a:latin typeface="Times New Roman" pitchFamily="18" charset="0"/>
                <a:cs typeface="Times New Roman" pitchFamily="18" charset="0"/>
              </a:rPr>
              <a:t>В педагогической и психологической литературе можно найти несколько продуктивных решений этого вопроса. Одно из них связано с </a:t>
            </a:r>
            <a:r>
              <a:rPr lang="ru-RU" sz="1600" b="1" dirty="0" smtClean="0">
                <a:latin typeface="Times New Roman" pitchFamily="18" charset="0"/>
                <a:cs typeface="Times New Roman" pitchFamily="18" charset="0"/>
              </a:rPr>
              <a:t>«мотивирующей силой» детского коллектива</a:t>
            </a:r>
            <a:r>
              <a:rPr lang="ru-RU" sz="1600" dirty="0" smtClean="0">
                <a:latin typeface="Times New Roman" pitchFamily="18" charset="0"/>
                <a:cs typeface="Times New Roman" pitchFamily="18" charset="0"/>
              </a:rPr>
              <a:t>; другое </a:t>
            </a:r>
            <a:r>
              <a:rPr lang="ru-RU" sz="1600" b="1" dirty="0" smtClean="0">
                <a:latin typeface="Times New Roman" pitchFamily="18" charset="0"/>
                <a:cs typeface="Times New Roman" pitchFamily="18" charset="0"/>
              </a:rPr>
              <a:t>– с признанием и поддержкой взрослого</a:t>
            </a:r>
            <a:r>
              <a:rPr lang="ru-RU" sz="1600" dirty="0" smtClean="0">
                <a:latin typeface="Times New Roman" pitchFamily="18" charset="0"/>
                <a:cs typeface="Times New Roman" pitchFamily="18" charset="0"/>
              </a:rPr>
              <a:t>; третье основывается </a:t>
            </a:r>
            <a:r>
              <a:rPr lang="ru-RU" sz="1600" b="1" dirty="0" smtClean="0">
                <a:latin typeface="Times New Roman" pitchFamily="18" charset="0"/>
                <a:cs typeface="Times New Roman" pitchFamily="18" charset="0"/>
              </a:rPr>
              <a:t>на ценности и привлекательности для ребенка отдельных литературных персонажей</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      Кроме того, говоря об усвоении правил столового этикета, которые включают в себя орудийные действия, необходимо коснуться вопроса </a:t>
            </a:r>
            <a:r>
              <a:rPr lang="ru-RU" sz="1600" b="1" dirty="0" smtClean="0">
                <a:latin typeface="Times New Roman" pitchFamily="18" charset="0"/>
                <a:cs typeface="Times New Roman" pitchFamily="18" charset="0"/>
              </a:rPr>
              <a:t>развития мелкой моторики и координации частей тела ребенка</a:t>
            </a:r>
            <a:r>
              <a:rPr lang="ru-RU" sz="1600" dirty="0" smtClean="0">
                <a:latin typeface="Times New Roman" pitchFamily="18" charset="0"/>
                <a:cs typeface="Times New Roman" pitchFamily="18" charset="0"/>
              </a:rPr>
              <a:t>. Уровень их развития имеет важное значение в формировании ручной умелости. </a:t>
            </a: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25"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990</TotalTime>
  <Words>659</Words>
  <Application>Microsoft Office PowerPoint</Application>
  <PresentationFormat>Экран (4:3)</PresentationFormat>
  <Paragraphs>93</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Консультация для воспитателей на тему:  </vt:lpstr>
      <vt:lpstr>Категориальный аппарат</vt:lpstr>
      <vt:lpstr>Актуальность    Ребенок – существо социальное с самого рождения.  Вначале он имитирует поведение взрослых. затем принимает на себя какую-либо роль.  На следующем этапе ребенок уже предвидит социальные ожидания окружающих и их реакцию на его действия в избранной роли. Таким образом, механизм взаимодействия с окружающей социальной действительностью заключается в пополнении «своего репертуара» различными ролями. Взрослеть – это определяться в системе социальных ролей.  Одной из первых социальных ролей, которую ребенок берет на себя  является роль культурного человека, принимающего пищу. Правильное исполнение этой роли придает уверенность, помогает не растеряться на торжественном банкете или праздничном приеме, дает возможность творчески применять свои знания и умения в нестандартных ситуациях. Кроме того, человек, умеющий вести себя за столом, выглядит красивым и привлекательным, оставляет приятное впечатление о себе.            Несмотря на банальность, тема остается актуальной и сегодня. Именно поэтому я хотела уделить особое внимание обучению дошкольников  столовому этикету.   Поведение человека во время приема пищи регулируется правилами столового этикета, поэтому для успешного овладения детьми роли культурного человека за столом необходимо организовать обучение этим правилам.  </vt:lpstr>
      <vt:lpstr>В настоящее время правила столового этикета стали общепринятыми формулами поведения во время приема пищи. Их можно условно разделить на несколько групп:</vt:lpstr>
      <vt:lpstr>Слайд 5</vt:lpstr>
      <vt:lpstr>3. Что, чем и как есть</vt:lpstr>
      <vt:lpstr>4. Как общаться за столом</vt:lpstr>
      <vt:lpstr>5. Как правильно и красиво сервировать стол</vt:lpstr>
      <vt:lpstr>Проблемы в овладении этикетом </vt:lpstr>
      <vt:lpstr>В связи с этим обучение правилам столового этикета необходимо сочетать с занятиями по развитию мелкой моторики.</vt:lpstr>
      <vt:lpstr>ЗАДАЧИ:</vt:lpstr>
      <vt:lpstr>Слайд 12</vt:lpstr>
      <vt:lpstr>Слайд 13</vt:lpstr>
      <vt:lpstr>Слайд 14</vt:lpstr>
      <vt:lpstr>Слайд 15</vt:lpstr>
      <vt:lpstr>ОСНОВНЫЕ МЕТОДЫ И ПРИЕМЫ, ИСПОЛЬЗУЕМЫЕ НА ЗАНЯТИЯХ ПО ЭТИКЕТУ</vt:lpstr>
      <vt:lpstr>9. Наглядные приемы    </vt:lpstr>
      <vt:lpstr>10. Практические действия детей     </vt:lpstr>
      <vt:lpstr>Сервировка стола по схеме , составление схемы сервировки стола</vt:lpstr>
      <vt:lpstr>  ТРЕБОВАНИЕ К ВОСПИТАТЕЛЮ </vt:lpstr>
      <vt:lpstr>Слайд 21</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воспитателей на тему:</dc:title>
  <dc:creator>Эмиль</dc:creator>
  <cp:lastModifiedBy>Эмиль</cp:lastModifiedBy>
  <cp:revision>98</cp:revision>
  <dcterms:created xsi:type="dcterms:W3CDTF">2015-02-04T04:12:36Z</dcterms:created>
  <dcterms:modified xsi:type="dcterms:W3CDTF">2015-04-25T21:45:58Z</dcterms:modified>
</cp:coreProperties>
</file>