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1" r:id="rId6"/>
    <p:sldId id="263" r:id="rId7"/>
    <p:sldId id="262" r:id="rId8"/>
    <p:sldId id="260" r:id="rId9"/>
    <p:sldId id="259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68" r:id="rId19"/>
    <p:sldId id="266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6085-A43B-4D8B-8EEC-F2F5D045DE31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7675-F700-4F53-AD01-8016E27D0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C254F-5C17-4665-9333-F80F5CB3AAF6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3AB0-4C71-4F21-A797-910C6DE69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78E0-53A8-4DCD-B86B-A3B34F007954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E877-ED99-456A-8F18-AC9F9C642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4030-62E7-4CC8-A530-0C8FB2746A73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A594-32FB-40FA-828C-51C4E1C33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B2C2-0A3B-4B8E-9352-E1D4E8FC2CF9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D0A9-0B74-4FB1-90F2-5CF892DC7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045-A939-4F49-85B8-79D34BF646CD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A8F2-C452-4FC9-91E4-7EA35DD1E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D330-E5B6-4431-ABA0-AF5D365E086A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2E92-C0A2-4C22-AC43-B45077F88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32FA-A79C-4365-A141-C7A833F8BB90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A99F-5F96-4C5A-91C8-2546C298D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D2F1-42E7-4182-B979-17CFFC506023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52EF4-E63D-4900-9A71-5951AA9E5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52A2-27A6-4BD0-88A4-146BB4EC0106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18E8-F907-48D1-8A48-85A387D3A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60F29-325C-428C-9049-23E45F01F27A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958B-1BD4-4B65-92A4-414772D8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076D14-65A2-49D2-A253-2DABEE8C2D1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B92DF5-4066-4AB3-A18A-44075B7B8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6"/>
          <p:cNvSpPr>
            <a:spLocks noGrp="1"/>
          </p:cNvSpPr>
          <p:nvPr>
            <p:ph type="title"/>
          </p:nvPr>
        </p:nvSpPr>
        <p:spPr>
          <a:xfrm>
            <a:off x="1258888" y="3357563"/>
            <a:ext cx="7427912" cy="2808287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«</a:t>
            </a:r>
            <a:r>
              <a:rPr lang="ru-RU" sz="3600" b="1" smtClean="0">
                <a:solidFill>
                  <a:srgbClr val="FF0000"/>
                </a:solidFill>
              </a:rPr>
              <a:t>Создание единого пространства</a:t>
            </a:r>
            <a:br>
              <a:rPr lang="ru-RU" sz="36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FF0000"/>
                </a:solidFill>
              </a:rPr>
              <a:t>развития и воспитания детей</a:t>
            </a:r>
            <a:br>
              <a:rPr lang="ru-RU" sz="36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FF0000"/>
                </a:solidFill>
              </a:rPr>
              <a:t>через формирование взаимодействия </a:t>
            </a:r>
            <a:br>
              <a:rPr lang="ru-RU" sz="36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FF0000"/>
                </a:solidFill>
              </a:rPr>
              <a:t>педагог </a:t>
            </a:r>
            <a:r>
              <a:rPr lang="en-US" sz="3600" b="1" smtClean="0">
                <a:solidFill>
                  <a:srgbClr val="FF0000"/>
                </a:solidFill>
              </a:rPr>
              <a:t>+ </a:t>
            </a:r>
            <a:r>
              <a:rPr lang="ru-RU" sz="3600" b="1" smtClean="0">
                <a:solidFill>
                  <a:srgbClr val="FF0000"/>
                </a:solidFill>
              </a:rPr>
              <a:t>ребенок </a:t>
            </a:r>
            <a:r>
              <a:rPr lang="en-US" sz="3600" b="1" smtClean="0">
                <a:solidFill>
                  <a:srgbClr val="FF0000"/>
                </a:solidFill>
              </a:rPr>
              <a:t>+</a:t>
            </a:r>
            <a:r>
              <a:rPr lang="ru-RU" sz="3600" b="1" smtClean="0">
                <a:solidFill>
                  <a:srgbClr val="FF0000"/>
                </a:solidFill>
              </a:rPr>
              <a:t> родитель»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8229600" cy="4392613"/>
          </a:xfrm>
        </p:spPr>
        <p:txBody>
          <a:bodyPr/>
          <a:lstStyle/>
          <a:p>
            <a:r>
              <a:rPr lang="ru-RU" sz="4000" b="1" smtClean="0">
                <a:solidFill>
                  <a:srgbClr val="00B050"/>
                </a:solidFill>
                <a:latin typeface="Monotype Corsiva" pitchFamily="66" charset="0"/>
              </a:rPr>
              <a:t>ПРАКТИЧЕСКАЯ </a:t>
            </a:r>
            <a:br>
              <a:rPr lang="ru-RU" sz="4000" b="1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00B050"/>
                </a:solidFill>
                <a:latin typeface="Monotype Corsiva" pitchFamily="66" charset="0"/>
              </a:rPr>
              <a:t>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13700" cy="4392613"/>
          </a:xfrm>
        </p:spPr>
        <p:txBody>
          <a:bodyPr/>
          <a:lstStyle/>
          <a:p>
            <a:pPr algn="l"/>
            <a:r>
              <a:rPr lang="ru-RU" sz="4800" b="1" dirty="0" smtClean="0">
                <a:solidFill>
                  <a:srgbClr val="00B050"/>
                </a:solidFill>
                <a:latin typeface="Georgia" pitchFamily="18" charset="0"/>
              </a:rPr>
              <a:t>      «Вопрос – ответ»</a:t>
            </a:r>
            <a:br>
              <a:rPr lang="ru-RU" sz="4800" b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 </a:t>
            </a:r>
            <a:endParaRPr lang="ru-RU" sz="20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3456384"/>
          </a:xfrm>
        </p:spPr>
        <p:txBody>
          <a:bodyPr/>
          <a:lstStyle/>
          <a:p>
            <a:r>
              <a:rPr lang="ru-RU" dirty="0"/>
              <a:t>1. Как вы понимаете, что такое работа с  родителями?</a:t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29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3312368"/>
          </a:xfrm>
        </p:spPr>
        <p:txBody>
          <a:bodyPr/>
          <a:lstStyle/>
          <a:p>
            <a:r>
              <a:rPr lang="ru-RU" dirty="0"/>
              <a:t>- Как вы понимаете, что такое общение с педагогом?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5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3672408"/>
          </a:xfrm>
        </p:spPr>
        <p:txBody>
          <a:bodyPr/>
          <a:lstStyle/>
          <a:p>
            <a:r>
              <a:rPr lang="ru-RU" dirty="0"/>
              <a:t>- Перечислите  формы работы, которые используют педагоги при </a:t>
            </a:r>
            <a:br>
              <a:rPr lang="ru-RU" dirty="0"/>
            </a:br>
            <a:r>
              <a:rPr lang="ru-RU" dirty="0"/>
              <a:t>    работе с вами?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3816424"/>
          </a:xfrm>
        </p:spPr>
        <p:txBody>
          <a:bodyPr/>
          <a:lstStyle/>
          <a:p>
            <a:r>
              <a:rPr lang="ru-RU" dirty="0"/>
              <a:t>- Перечислите  формы работы с родителями.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4320480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- </a:t>
            </a:r>
            <a:r>
              <a:rPr lang="ru-RU" sz="4000" dirty="0"/>
              <a:t>Считаете ли вы эффективными такие формы работы с родителями,</a:t>
            </a:r>
            <a:br>
              <a:rPr lang="ru-RU" sz="4000" dirty="0"/>
            </a:br>
            <a:r>
              <a:rPr lang="ru-RU" sz="4000" dirty="0"/>
              <a:t>   как День открытых дверей, открытые занятия, выпуск газеты. Что это дает педагогам и родителям?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842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960440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КОЛЛАЖ</a:t>
            </a:r>
            <a:b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i="1" dirty="0">
                <a:solidFill>
                  <a:srgbClr val="FF0000"/>
                </a:solidFill>
                <a:latin typeface="Arial Black" pitchFamily="34" charset="0"/>
              </a:rPr>
              <a:t>«Современные дети, родители, педагоги  - какие они?»</a:t>
            </a:r>
          </a:p>
        </p:txBody>
      </p:sp>
    </p:spTree>
    <p:extLst>
      <p:ext uri="{BB962C8B-B14F-4D97-AF65-F5344CB8AC3E}">
        <p14:creationId xmlns:p14="http://schemas.microsoft.com/office/powerpoint/2010/main" val="14096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013700" cy="439261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ПРАКТИКУМ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«Учимся общаться»</a:t>
            </a:r>
          </a:p>
        </p:txBody>
      </p:sp>
    </p:spTree>
    <p:extLst>
      <p:ext uri="{BB962C8B-B14F-4D97-AF65-F5344CB8AC3E}">
        <p14:creationId xmlns:p14="http://schemas.microsoft.com/office/powerpoint/2010/main" val="3629100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8229600" cy="4392613"/>
          </a:xfrm>
        </p:spPr>
        <p:txBody>
          <a:bodyPr/>
          <a:lstStyle/>
          <a:p>
            <a:r>
              <a:rPr lang="ru-RU" sz="4800" i="1" dirty="0" smtClean="0">
                <a:solidFill>
                  <a:srgbClr val="FF0000"/>
                </a:solidFill>
                <a:latin typeface="Arial Black" pitchFamily="34" charset="0"/>
              </a:rPr>
              <a:t>ПЕДАГОГИЧЕСКИЕ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1989138"/>
            <a:ext cx="8686800" cy="4535487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Цель</a:t>
            </a:r>
            <a:r>
              <a:rPr lang="ru-RU" sz="2400" b="1" dirty="0" smtClean="0">
                <a:solidFill>
                  <a:srgbClr val="FF0000"/>
                </a:solidFill>
              </a:rPr>
              <a:t>: </a:t>
            </a:r>
            <a:r>
              <a:rPr lang="ru-RU" sz="2400" dirty="0" smtClean="0"/>
              <a:t>Активизация взаимодействия родителей детей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и педагогов.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smtClean="0">
                <a:solidFill>
                  <a:srgbClr val="FF0000"/>
                </a:solidFill>
              </a:rPr>
              <a:t>Задачи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1.Уточнить</a:t>
            </a:r>
            <a:r>
              <a:rPr lang="ru-RU" sz="2400" dirty="0" smtClean="0"/>
              <a:t>, обобщить знания о нормативно- правовом</a:t>
            </a:r>
            <a:br>
              <a:rPr lang="ru-RU" sz="2400" dirty="0" smtClean="0"/>
            </a:br>
            <a:r>
              <a:rPr lang="ru-RU" sz="2400" dirty="0" smtClean="0"/>
              <a:t>    обеспечении взаимодействия ДОУ с родителями;</a:t>
            </a:r>
            <a:br>
              <a:rPr lang="ru-RU" sz="2400" dirty="0" smtClean="0"/>
            </a:br>
            <a:r>
              <a:rPr lang="ru-RU" sz="2400" dirty="0" smtClean="0"/>
              <a:t>2. Обобщить, расширить знания о формах, методах, </a:t>
            </a:r>
            <a:br>
              <a:rPr lang="ru-RU" sz="2400" dirty="0" smtClean="0"/>
            </a:br>
            <a:r>
              <a:rPr lang="ru-RU" sz="2400" dirty="0" smtClean="0"/>
              <a:t>     направлениях и содержании работы с родителями в ДОУ</a:t>
            </a:r>
            <a:br>
              <a:rPr lang="ru-RU" sz="2400" dirty="0" smtClean="0"/>
            </a:br>
            <a:r>
              <a:rPr lang="ru-RU" sz="2400" dirty="0" smtClean="0"/>
              <a:t>     по различным направлениям детской деятельности;</a:t>
            </a:r>
            <a:br>
              <a:rPr lang="ru-RU" sz="2400" dirty="0" smtClean="0"/>
            </a:br>
            <a:r>
              <a:rPr lang="ru-RU" sz="2400" dirty="0" smtClean="0"/>
              <a:t>3. Активизировать деятельность по использованию </a:t>
            </a:r>
            <a:br>
              <a:rPr lang="ru-RU" sz="2400" dirty="0" smtClean="0"/>
            </a:br>
            <a:r>
              <a:rPr lang="ru-RU" sz="2400" dirty="0" smtClean="0"/>
              <a:t>     нетрадиционных форм взаимодействия с родителями в</a:t>
            </a:r>
            <a:br>
              <a:rPr lang="ru-RU" sz="2400" dirty="0" smtClean="0"/>
            </a:br>
            <a:r>
              <a:rPr lang="ru-RU" sz="2400" dirty="0" smtClean="0"/>
              <a:t>    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3456384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рефлексия</a:t>
            </a:r>
            <a:endParaRPr lang="ru-RU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060575"/>
            <a:ext cx="8229600" cy="4537075"/>
          </a:xfrm>
        </p:spPr>
        <p:txBody>
          <a:bodyPr/>
          <a:lstStyle/>
          <a:p>
            <a:r>
              <a:rPr lang="ru-RU" sz="2800" smtClean="0"/>
              <a:t>Семья и детский сад, имея свои особые функции, </a:t>
            </a:r>
            <a:br>
              <a:rPr lang="ru-RU" sz="2800" smtClean="0"/>
            </a:br>
            <a:r>
              <a:rPr lang="ru-RU" sz="2800" smtClean="0"/>
              <a:t>не могут заменить друг друга. </a:t>
            </a:r>
            <a:br>
              <a:rPr lang="ru-RU" sz="2800" smtClean="0"/>
            </a:br>
            <a:r>
              <a:rPr lang="ru-RU" sz="2800" smtClean="0"/>
              <a:t>Поэтому так важно установить доверительный контакт между родителями и сотрудниками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8263" cy="6323012"/>
          </a:xfrm>
        </p:spPr>
        <p:txBody>
          <a:bodyPr/>
          <a:lstStyle/>
          <a:p>
            <a:r>
              <a:rPr lang="ru-RU" sz="2800" b="1" smtClean="0"/>
              <a:t>Закон «Об образовании», Типовое положение о дошкольном образовательном учреждении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400" b="1" smtClean="0"/>
              <a:t>Основная задача</a:t>
            </a:r>
            <a:r>
              <a:rPr lang="ru-RU" sz="2400" smtClean="0"/>
              <a:t>: Взаимодействие с семьей для обеспечения полноценного развития ребенка. Для обеспечения благоприятных условий жизни и воспитания ребенка, формирования основ полноценной, гармоничной личности необходимо укрепление и развитие тесной связи  и взаимодействия детского сада и семьи.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8263" cy="6323012"/>
          </a:xfrm>
        </p:spPr>
        <p:txBody>
          <a:bodyPr/>
          <a:lstStyle/>
          <a:p>
            <a:r>
              <a:rPr lang="ru-RU" sz="2800" b="1" smtClean="0"/>
              <a:t>Закон «Об образовании»</a:t>
            </a:r>
            <a:br>
              <a:rPr lang="ru-RU" sz="2800" b="1" smtClean="0"/>
            </a:br>
            <a:r>
              <a:rPr lang="ru-RU" sz="2800" b="1" smtClean="0"/>
              <a:t>ст. 18</a:t>
            </a:r>
            <a:br>
              <a:rPr lang="ru-RU" sz="2800" b="1" smtClean="0"/>
            </a:br>
            <a:r>
              <a:rPr lang="ru-RU" sz="2400" smtClean="0"/>
              <a:t>«Родители являются первыми педагогами. Они обязаны заложить основы физического, нравственного интеллектуального развития личности ребенка в раннем детском возрасте. Для воспитания детей дошкольного возраста, охраны и укрепления их физического и психического здоровья, развития индивидуальных способностей – в помощь семье действует сеть дошкольных образовательных учреждений»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8263" cy="6323012"/>
          </a:xfrm>
        </p:spPr>
        <p:txBody>
          <a:bodyPr/>
          <a:lstStyle/>
          <a:p>
            <a:r>
              <a:rPr lang="ru-RU" sz="2800" b="1" smtClean="0"/>
              <a:t>Семейный кодекс РФ ст.63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Родители несут ответственность за воспитание, здоровье, физическое, психическое, духовное и нравственное развитие ребенка. Обеспечение интересов детей должно быть предметом основной заботы их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8263" cy="6323012"/>
          </a:xfrm>
        </p:spPr>
        <p:txBody>
          <a:bodyPr/>
          <a:lstStyle/>
          <a:p>
            <a:r>
              <a:rPr lang="ru-RU" sz="2800" b="1" smtClean="0"/>
              <a:t>Концепция дошкольного воспитания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400" smtClean="0"/>
              <a:t>Семья и  детский сад в хронологическом ряду связаны формой преемственности, что обеспечивает непрерывное воспитание и обучение детей.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algn="l"/>
            <a:r>
              <a:rPr lang="ru-RU" sz="2000" smtClean="0"/>
              <a:t>Интеграция образовательных задач ДОУ и  семьи означает создание единого образовательного пространства развития ребенка, которое поддерживается как детским садом, так и семьей.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Принципы такой работы: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smtClean="0"/>
              <a:t>1. Непрерывность и единство общественного и семейного воспитания;</a:t>
            </a:r>
            <a:br>
              <a:rPr lang="ru-RU" sz="2000" smtClean="0"/>
            </a:br>
            <a:r>
              <a:rPr lang="ru-RU" sz="2000" smtClean="0"/>
              <a:t>2. Системность в работе;</a:t>
            </a:r>
            <a:br>
              <a:rPr lang="ru-RU" sz="2000" smtClean="0"/>
            </a:br>
            <a:r>
              <a:rPr lang="ru-RU" sz="2000" smtClean="0"/>
              <a:t>3. Плановость;</a:t>
            </a:r>
            <a:br>
              <a:rPr lang="ru-RU" sz="2000" smtClean="0"/>
            </a:br>
            <a:r>
              <a:rPr lang="ru-RU" sz="2000" smtClean="0"/>
              <a:t>4. Доверие и сотрудничество между педагогами и родителями.</a:t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8229600" cy="4392613"/>
          </a:xfrm>
        </p:spPr>
        <p:txBody>
          <a:bodyPr/>
          <a:lstStyle/>
          <a:p>
            <a:pPr algn="l"/>
            <a:r>
              <a:rPr lang="ru-RU" sz="2000" b="1" smtClean="0"/>
              <a:t>               Индикаторы эффективной работы детского сада с семьей:</a:t>
            </a:r>
            <a:br>
              <a:rPr lang="ru-RU" sz="2000" b="1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1. Возникновение дискуссий по инициативе родителей;</a:t>
            </a:r>
            <a:br>
              <a:rPr lang="ru-RU" sz="2000" smtClean="0"/>
            </a:br>
            <a:r>
              <a:rPr lang="ru-RU" sz="2000" smtClean="0"/>
              <a:t>2.  Увеличение числа вопросов к педагогу, касающихся формирования</a:t>
            </a:r>
            <a:br>
              <a:rPr lang="ru-RU" sz="2000" smtClean="0"/>
            </a:br>
            <a:r>
              <a:rPr lang="ru-RU" sz="2000" smtClean="0"/>
              <a:t>      личности ребенка, его внутреннего мира;</a:t>
            </a:r>
            <a:br>
              <a:rPr lang="ru-RU" sz="2000" smtClean="0"/>
            </a:br>
            <a:r>
              <a:rPr lang="ru-RU" sz="2000" smtClean="0"/>
              <a:t>3. Размышления родителей о правильности используемых ими  методов</a:t>
            </a:r>
            <a:br>
              <a:rPr lang="ru-RU" sz="2000" smtClean="0"/>
            </a:br>
            <a:r>
              <a:rPr lang="ru-RU" sz="2000" smtClean="0"/>
              <a:t>     воспитания;</a:t>
            </a:r>
            <a:br>
              <a:rPr lang="ru-RU" sz="2000" smtClean="0"/>
            </a:br>
            <a:r>
              <a:rPr lang="ru-RU" sz="2000" smtClean="0"/>
              <a:t>4. Повышение активности родителей при анализе педагогических </a:t>
            </a:r>
            <a:br>
              <a:rPr lang="ru-RU" sz="2000" smtClean="0"/>
            </a:br>
            <a:r>
              <a:rPr lang="ru-RU" sz="2000" smtClean="0"/>
              <a:t>     ситуаций.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244</TotalTime>
  <Words>128</Words>
  <Application>Microsoft Office PowerPoint</Application>
  <PresentationFormat>Экран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Шаблон 2</vt:lpstr>
      <vt:lpstr>«Создание единого пространства развития и воспитания детей через формирование взаимодействия  педагог + ребенок + родитель»</vt:lpstr>
      <vt:lpstr>Цель: Активизация взаимодействия родителей детей              и педагогов. Задачи: 1.Уточнить, обобщить знания о нормативно- правовом     обеспечении взаимодействия ДОУ с родителями; 2. Обобщить, расширить знания о формах, методах,       направлениях и содержании работы с родителями в ДОУ      по различным направлениям детской деятельности; 3. Активизировать деятельность по использованию       нетрадиционных форм взаимодействия с родителями в      ДОУ.</vt:lpstr>
      <vt:lpstr>Семья и детский сад, имея свои особые функции,  не могут заменить друг друга.  Поэтому так важно установить доверительный контакт между родителями и сотрудниками ДОУ</vt:lpstr>
      <vt:lpstr>Закон «Об образовании», Типовое положение о дошкольном образовательном учреждении  Основная задача: Взаимодействие с семьей для обеспечения полноценного развития ребенка. Для обеспечения благоприятных условий жизни и воспитания ребенка, формирования основ полноценной, гармоничной личности необходимо укрепление и развитие тесной связи  и взаимодействия детского сада и семьи. </vt:lpstr>
      <vt:lpstr>Закон «Об образовании» ст. 18 «Родители являются первыми педагогами. Они обязаны заложить основы физического, нравственного интеллектуального развития личности ребенка в раннем детском возрасте. Для воспитания детей дошкольного возраста, охраны и укрепления их физического и психического здоровья, развития индивидуальных способностей – в помощь семье действует сеть дошкольных образовательных учреждений»</vt:lpstr>
      <vt:lpstr>Семейный кодекс РФ ст.63  Родители несут ответственность за воспитание, здоровье, физическое, психическое, духовное и нравственное развитие ребенка. Обеспечение интересов детей должно быть предметом основной заботы их родителей</vt:lpstr>
      <vt:lpstr>Концепция дошкольного воспитания  Семья и  детский сад в хронологическом ряду связаны формой преемственности, что обеспечивает непрерывное воспитание и обучение детей.</vt:lpstr>
      <vt:lpstr>Интеграция образовательных задач ДОУ и  семьи означает создание единого образовательного пространства развития ребенка, которое поддерживается как детским садом, так и семьей.  Принципы такой работы:  1. Непрерывность и единство общественного и семейного воспитания; 2. Системность в работе; 3. Плановость; 4. Доверие и сотрудничество между педагогами и родителями. </vt:lpstr>
      <vt:lpstr>               Индикаторы эффективной работы детского сада с семьей:  1. Возникновение дискуссий по инициативе родителей; 2.  Увеличение числа вопросов к педагогу, касающихся формирования       личности ребенка, его внутреннего мира; 3. Размышления родителей о правильности используемых ими  методов      воспитания; 4. Повышение активности родителей при анализе педагогических       ситуаций.</vt:lpstr>
      <vt:lpstr>ПРАКТИЧЕСКАЯ  ЧАСТЬ</vt:lpstr>
      <vt:lpstr>      «Вопрос – ответ»  </vt:lpstr>
      <vt:lpstr>1. Как вы понимаете, что такое работа с  родителями?  </vt:lpstr>
      <vt:lpstr>- Как вы понимаете, что такое общение с педагогом? </vt:lpstr>
      <vt:lpstr>- Перечислите  формы работы, которые используют педагоги при      работе с вами? </vt:lpstr>
      <vt:lpstr>- Перечислите  формы работы с родителями. </vt:lpstr>
      <vt:lpstr>  - Считаете ли вы эффективными такие формы работы с родителями,    как День открытых дверей, открытые занятия, выпуск газеты. Что это дает педагогам и родителям?  </vt:lpstr>
      <vt:lpstr> КОЛЛАЖ   «Современные дети, родители, педагоги  - какие они?»</vt:lpstr>
      <vt:lpstr>ПРАКТИКУМ  «Учимся общаться»</vt:lpstr>
      <vt:lpstr>ПЕДАГОГИЧЕСКИЕ СИТУАЦИИ</vt:lpstr>
      <vt:lpstr>рефлексия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единого пространства развития и воспитания детей через формирование взаимодействия  педагог + ребенок + родитель»</dc:title>
  <dc:creator>Q</dc:creator>
  <cp:lastModifiedBy>Q</cp:lastModifiedBy>
  <cp:revision>21</cp:revision>
  <dcterms:created xsi:type="dcterms:W3CDTF">2015-03-23T09:02:05Z</dcterms:created>
  <dcterms:modified xsi:type="dcterms:W3CDTF">2015-03-26T07:13:24Z</dcterms:modified>
</cp:coreProperties>
</file>