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74" r:id="rId12"/>
    <p:sldId id="267" r:id="rId13"/>
    <p:sldId id="268" r:id="rId14"/>
    <p:sldId id="269" r:id="rId15"/>
    <p:sldId id="270" r:id="rId16"/>
    <p:sldId id="271" r:id="rId17"/>
    <p:sldId id="272" r:id="rId18"/>
    <p:sldId id="273" r:id="rId19"/>
    <p:sldId id="275" r:id="rId20"/>
    <p:sldId id="276" r:id="rId21"/>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330"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7EAF463A-BC7C-46EE-9F1E-7F377CCA4891}" type="datetimeFigureOut">
              <a:rPr lang="en-US" smtClean="0"/>
              <a:pPr/>
              <a:t>11/22/2010</a:t>
            </a:fld>
            <a:endParaRPr lang="en-US"/>
          </a:p>
        </p:txBody>
      </p:sp>
      <p:sp>
        <p:nvSpPr>
          <p:cNvPr id="17" name="Нижний колонтитул 16"/>
          <p:cNvSpPr>
            <a:spLocks noGrp="1"/>
          </p:cNvSpPr>
          <p:nvPr>
            <p:ph type="ftr" sz="quarter" idx="11"/>
          </p:nvPr>
        </p:nvSpPr>
        <p:spPr/>
        <p:txBody>
          <a:bodyPr/>
          <a:lstStyle/>
          <a:p>
            <a:endParaRPr lang="en-US"/>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483448D-3A78-4528-A469-B745A65DA480}" type="slidenum">
              <a:rPr lang="en-US" smtClean="0"/>
              <a:pPr/>
              <a:t>‹#›</a:t>
            </a:fld>
            <a:endParaRPr lang="en-US"/>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11/22/2010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A483448D-3A78-4528-A469-B745A65DA480}" type="slidenum">
              <a:rPr lang="en-US" smtClean="0"/>
              <a:pPr/>
              <a:t>‹#›</a:t>
            </a:fld>
            <a:endParaRPr lang="en-US"/>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11/22/2010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11/22/2010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a:xfrm>
            <a:off x="4361688" y="1026372"/>
            <a:ext cx="457200" cy="441325"/>
          </a:xfrm>
        </p:spPr>
        <p:txBody>
          <a:bodyPr/>
          <a:lstStyle/>
          <a:p>
            <a:fld id="{A483448D-3A78-4528-A469-B745A65DA480}" type="slidenum">
              <a:rPr lang="en-US" smtClean="0"/>
              <a:pPr/>
              <a:t>‹#›</a:t>
            </a:fld>
            <a:endParaRPr lang="en-US"/>
          </a:p>
        </p:txBody>
      </p:sp>
      <p:sp>
        <p:nvSpPr>
          <p:cNvPr id="8" name="Содержимое 7"/>
          <p:cNvSpPr>
            <a:spLocks noGrp="1"/>
          </p:cNvSpPr>
          <p:nvPr>
            <p:ph sz="quarter" idx="1"/>
          </p:nvPr>
        </p:nvSpPr>
        <p:spPr>
          <a:xfrm>
            <a:off x="301752" y="1527048"/>
            <a:ext cx="850392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en-US"/>
          </a:p>
        </p:txBody>
      </p:sp>
      <p:sp>
        <p:nvSpPr>
          <p:cNvPr id="4" name="Дата 3"/>
          <p:cNvSpPr>
            <a:spLocks noGrp="1"/>
          </p:cNvSpPr>
          <p:nvPr>
            <p:ph type="dt" sz="half" idx="10"/>
          </p:nvPr>
        </p:nvSpPr>
        <p:spPr/>
        <p:txBody>
          <a:bodyPr/>
          <a:lstStyle/>
          <a:p>
            <a:fld id="{7EAF463A-BC7C-46EE-9F1E-7F377CCA4891}" type="datetimeFigureOut">
              <a:rPr lang="en-US" smtClean="0"/>
              <a:pPr/>
              <a:t>11/22/2010</a:t>
            </a:fld>
            <a:endParaRPr lang="en-US"/>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483448D-3A78-4528-A469-B745A65DA480}" type="slidenum">
              <a:rPr lang="en-US" smtClean="0"/>
              <a:pPr/>
              <a:t>‹#›</a:t>
            </a:fld>
            <a:endParaRPr lang="en-US"/>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7EAF463A-BC7C-46EE-9F1E-7F377CCA4891}" type="datetimeFigureOut">
              <a:rPr lang="en-US" smtClean="0"/>
              <a:pPr/>
              <a:t>11/22/2010</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Содержимое 9"/>
          <p:cNvSpPr>
            <a:spLocks noGrp="1"/>
          </p:cNvSpPr>
          <p:nvPr>
            <p:ph sz="half" idx="1"/>
          </p:nvPr>
        </p:nvSpPr>
        <p:spPr>
          <a:xfrm>
            <a:off x="301752"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Содержимое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7EAF463A-BC7C-46EE-9F1E-7F377CCA4891}" type="datetimeFigureOut">
              <a:rPr lang="en-US" smtClean="0"/>
              <a:pPr/>
              <a:t>11/22/2010</a:t>
            </a:fld>
            <a:endParaRPr lang="en-US"/>
          </a:p>
        </p:txBody>
      </p:sp>
      <p:sp>
        <p:nvSpPr>
          <p:cNvPr id="8" name="Нижний колонтитул 7"/>
          <p:cNvSpPr>
            <a:spLocks noGrp="1"/>
          </p:cNvSpPr>
          <p:nvPr>
            <p:ph type="ftr" sz="quarter" idx="11"/>
          </p:nvPr>
        </p:nvSpPr>
        <p:spPr>
          <a:xfrm>
            <a:off x="304800" y="6409944"/>
            <a:ext cx="3581400" cy="365760"/>
          </a:xfrm>
        </p:spPr>
        <p:txBody>
          <a:bodyPr/>
          <a:lstStyle/>
          <a:p>
            <a:endParaRPr lang="en-US"/>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Содержимое 23"/>
          <p:cNvSpPr>
            <a:spLocks noGrp="1"/>
          </p:cNvSpPr>
          <p:nvPr>
            <p:ph sz="quarter" idx="2"/>
          </p:nvPr>
        </p:nvSpPr>
        <p:spPr>
          <a:xfrm>
            <a:off x="301752" y="2471383"/>
            <a:ext cx="4041648" cy="381840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Содержимое 25"/>
          <p:cNvSpPr>
            <a:spLocks noGrp="1"/>
          </p:cNvSpPr>
          <p:nvPr>
            <p:ph sz="quarter" idx="4"/>
          </p:nvPr>
        </p:nvSpPr>
        <p:spPr>
          <a:xfrm>
            <a:off x="4800600" y="2471383"/>
            <a:ext cx="4038600" cy="382219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A483448D-3A78-4528-A469-B745A65DA480}" type="slidenum">
              <a:rPr lang="en-US" smtClean="0"/>
              <a:pPr/>
              <a:t>‹#›</a:t>
            </a:fld>
            <a:endParaRPr lang="en-US"/>
          </a:p>
        </p:txBody>
      </p:sp>
      <p:sp>
        <p:nvSpPr>
          <p:cNvPr id="23" name="Заголовок 22"/>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7EAF463A-BC7C-46EE-9F1E-7F377CCA4891}" type="datetimeFigureOut">
              <a:rPr lang="en-US" smtClean="0"/>
              <a:pPr/>
              <a:t>11/22/2010</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a:xfrm>
            <a:off x="4343400" y="1036020"/>
            <a:ext cx="457200" cy="441325"/>
          </a:xfrm>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7EAF463A-BC7C-46EE-9F1E-7F377CCA4891}" type="datetimeFigureOut">
              <a:rPr lang="en-US" smtClean="0"/>
              <a:pPr/>
              <a:t>11/22/2010</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Содержимое 19"/>
          <p:cNvSpPr>
            <a:spLocks noGrp="1"/>
          </p:cNvSpPr>
          <p:nvPr>
            <p:ph sz="quarter" idx="1"/>
          </p:nvPr>
        </p:nvSpPr>
        <p:spPr>
          <a:xfrm>
            <a:off x="3124200" y="685800"/>
            <a:ext cx="5638800" cy="5410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483448D-3A78-4528-A469-B745A65DA480}" type="slidenum">
              <a:rPr lang="en-US" smtClean="0"/>
              <a:pPr/>
              <a:t>‹#›</a:t>
            </a:fld>
            <a:endParaRPr lang="en-US"/>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11/22/2010</a:t>
            </a:fld>
            <a:endParaRPr lang="en-US"/>
          </a:p>
        </p:txBody>
      </p:sp>
      <p:sp>
        <p:nvSpPr>
          <p:cNvPr id="6" name="Нижний колонтитул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A483448D-3A78-4528-A469-B745A65DA480}" type="slidenum">
              <a:rPr lang="en-US" smtClean="0"/>
              <a:pPr/>
              <a:t>‹#›</a:t>
            </a:fld>
            <a:endParaRPr lang="en-US"/>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7EAF463A-BC7C-46EE-9F1E-7F377CCA4891}" type="datetimeFigureOut">
              <a:rPr lang="en-US" smtClean="0"/>
              <a:pPr/>
              <a:t>11/22/2010</a:t>
            </a:fld>
            <a:endParaRPr lang="en-US"/>
          </a:p>
        </p:txBody>
      </p:sp>
      <p:sp>
        <p:nvSpPr>
          <p:cNvPr id="6" name="Нижний колонтитул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EAF463A-BC7C-46EE-9F1E-7F377CCA4891}" type="datetimeFigureOut">
              <a:rPr lang="en-US" smtClean="0"/>
              <a:pPr/>
              <a:t>11/22/2010</a:t>
            </a:fld>
            <a:endParaRPr lang="en-US"/>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483448D-3A78-4528-A469-B745A65DA480}" type="slidenum">
              <a:rPr lang="en-US" smtClean="0"/>
              <a:pPr/>
              <a:t>‹#›</a:t>
            </a:fld>
            <a:endParaRPr lang="en-US"/>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nanya.ru/articles/40559.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nanya.ru/articles/7674.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nanya.ru/articles/40380.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304800" y="2743200"/>
            <a:ext cx="8610600" cy="3505200"/>
          </a:xfrm>
        </p:spPr>
        <p:txBody>
          <a:bodyPr>
            <a:normAutofit/>
          </a:bodyPr>
          <a:lstStyle/>
          <a:p>
            <a:r>
              <a:rPr lang="ru-RU" sz="3600" dirty="0" smtClean="0"/>
              <a:t>Рекомендации для воспитателей</a:t>
            </a:r>
          </a:p>
          <a:p>
            <a:endParaRPr lang="ru-RU" sz="3600" dirty="0" smtClean="0"/>
          </a:p>
          <a:p>
            <a:r>
              <a:rPr lang="ru-RU" dirty="0" smtClean="0"/>
              <a:t>Составил старший воспитатель</a:t>
            </a:r>
          </a:p>
          <a:p>
            <a:r>
              <a:rPr lang="ru-RU" sz="1400" dirty="0" smtClean="0"/>
              <a:t>Муниципального дошкольного образовательного учреждения Детский сад </a:t>
            </a:r>
            <a:r>
              <a:rPr lang="ru-RU" sz="2400" dirty="0" smtClean="0"/>
              <a:t>2</a:t>
            </a:r>
            <a:r>
              <a:rPr lang="ru-RU" sz="1400" dirty="0" smtClean="0"/>
              <a:t> категории комбинированного вида «Золотой ключик» городского поселения «Рабочий поселок Ванино» муниципального района Хабаровского края, </a:t>
            </a:r>
            <a:r>
              <a:rPr lang="ru-RU" sz="1400" dirty="0" err="1" smtClean="0"/>
              <a:t>Жиронкина</a:t>
            </a:r>
            <a:r>
              <a:rPr lang="ru-RU" sz="1400" dirty="0" smtClean="0"/>
              <a:t> О.В.</a:t>
            </a:r>
          </a:p>
          <a:p>
            <a:endParaRPr lang="ru-RU" sz="3600" dirty="0"/>
          </a:p>
        </p:txBody>
      </p:sp>
      <p:sp>
        <p:nvSpPr>
          <p:cNvPr id="2" name="Заголовок 1"/>
          <p:cNvSpPr>
            <a:spLocks noGrp="1"/>
          </p:cNvSpPr>
          <p:nvPr>
            <p:ph type="title"/>
          </p:nvPr>
        </p:nvSpPr>
        <p:spPr/>
        <p:txBody>
          <a:bodyPr>
            <a:noAutofit/>
          </a:bodyPr>
          <a:lstStyle/>
          <a:p>
            <a:r>
              <a:rPr lang="ru-RU" sz="6000" dirty="0" smtClean="0"/>
              <a:t>Зимние каникулы в ДОУ</a:t>
            </a:r>
            <a:endParaRPr lang="ru-RU" sz="6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6629400"/>
          </a:xfrm>
        </p:spPr>
        <p:txBody>
          <a:bodyPr>
            <a:noAutofit/>
          </a:bodyPr>
          <a:lstStyle/>
          <a:p>
            <a:r>
              <a:rPr lang="ru-RU" sz="900" b="1" dirty="0" smtClean="0">
                <a:solidFill>
                  <a:schemeClr val="tx1"/>
                </a:solidFill>
              </a:rPr>
              <a:t>Эстафета «Ловкачи»</a:t>
            </a:r>
            <a:r>
              <a:rPr lang="ru-RU" sz="900" dirty="0" smtClean="0">
                <a:solidFill>
                  <a:schemeClr val="tx1"/>
                </a:solidFill>
              </a:rPr>
              <a:t/>
            </a:r>
            <a:br>
              <a:rPr lang="ru-RU" sz="900" dirty="0" smtClean="0">
                <a:solidFill>
                  <a:schemeClr val="tx1"/>
                </a:solidFill>
              </a:rPr>
            </a:br>
            <a:r>
              <a:rPr lang="ru-RU" sz="900" dirty="0" smtClean="0">
                <a:solidFill>
                  <a:schemeClr val="tx1"/>
                </a:solidFill>
              </a:rPr>
              <a:t>(подготовительная группа)</a:t>
            </a:r>
            <a:br>
              <a:rPr lang="ru-RU" sz="900" dirty="0" smtClean="0">
                <a:solidFill>
                  <a:schemeClr val="tx1"/>
                </a:solidFill>
              </a:rPr>
            </a:br>
            <a:r>
              <a:rPr lang="ru-RU" sz="900" dirty="0" smtClean="0">
                <a:solidFill>
                  <a:schemeClr val="tx1"/>
                </a:solidFill>
              </a:rPr>
              <a:t>Играющие делятся на 2—3 команды. По сигналу первые игроки из каж­дой команды бегут 2 м, подлезают под ворота (сделанные из 2 скрещенных лыжных палок), влезают на снежный вал шириной 30—40 см, бегут (или бы­стро идут по нему), потом спрыгивают. Как только ребенок спрыгнул с вала, начинает движение следующий игрок этой команды. Выигрывает та команда, которая быстрее всех закончит эстафету и не нарушит ее условий: не сбить ворота, не упасть наверху, не упасть при спрыгивании.</a:t>
            </a:r>
            <a:br>
              <a:rPr lang="ru-RU" sz="900" dirty="0" smtClean="0">
                <a:solidFill>
                  <a:schemeClr val="tx1"/>
                </a:solidFill>
              </a:rPr>
            </a:br>
            <a:r>
              <a:rPr lang="ru-RU" sz="900" dirty="0" smtClean="0">
                <a:solidFill>
                  <a:schemeClr val="tx1"/>
                </a:solidFill>
              </a:rPr>
              <a:t> </a:t>
            </a:r>
            <a:br>
              <a:rPr lang="ru-RU" sz="900" dirty="0" smtClean="0">
                <a:solidFill>
                  <a:schemeClr val="tx1"/>
                </a:solidFill>
              </a:rPr>
            </a:br>
            <a:r>
              <a:rPr lang="ru-RU" sz="900" b="1" dirty="0" smtClean="0">
                <a:solidFill>
                  <a:schemeClr val="tx1"/>
                </a:solidFill>
              </a:rPr>
              <a:t>Катание на санках с горы</a:t>
            </a:r>
            <a:r>
              <a:rPr lang="ru-RU" sz="900" dirty="0" smtClean="0">
                <a:solidFill>
                  <a:schemeClr val="tx1"/>
                </a:solidFill>
              </a:rPr>
              <a:t/>
            </a:r>
            <a:br>
              <a:rPr lang="ru-RU" sz="900" dirty="0" smtClean="0">
                <a:solidFill>
                  <a:schemeClr val="tx1"/>
                </a:solidFill>
              </a:rPr>
            </a:br>
            <a:r>
              <a:rPr lang="ru-RU" sz="900" dirty="0" smtClean="0">
                <a:solidFill>
                  <a:schemeClr val="tx1"/>
                </a:solidFill>
              </a:rPr>
              <a:t>(для всех групп)</a:t>
            </a:r>
            <a:br>
              <a:rPr lang="ru-RU" sz="900" dirty="0" smtClean="0">
                <a:solidFill>
                  <a:schemeClr val="tx1"/>
                </a:solidFill>
              </a:rPr>
            </a:br>
            <a:r>
              <a:rPr lang="ru-RU" sz="900" dirty="0" smtClean="0">
                <a:solidFill>
                  <a:schemeClr val="tx1"/>
                </a:solidFill>
              </a:rPr>
              <a:t>На середине ската горы на высоте вытянутой руки ребенка укрепляется веревка. На эту веревку вешается колокольчик или цветные ленты. Проезжая на санках, ребенок звонит в колокольчик или снимает ленты, флажки. Мож­но дать такое задание: взять флажок или ленту определенного цвета или во время скатывания с горки бросить снежок в ящик, стоящий сбоку.</a:t>
            </a:r>
            <a:br>
              <a:rPr lang="ru-RU" sz="900" dirty="0" smtClean="0">
                <a:solidFill>
                  <a:schemeClr val="tx1"/>
                </a:solidFill>
              </a:rPr>
            </a:br>
            <a:r>
              <a:rPr lang="ru-RU" sz="900" dirty="0" smtClean="0">
                <a:solidFill>
                  <a:schemeClr val="tx1"/>
                </a:solidFill>
              </a:rPr>
              <a:t> </a:t>
            </a:r>
            <a:br>
              <a:rPr lang="ru-RU" sz="900" dirty="0" smtClean="0">
                <a:solidFill>
                  <a:schemeClr val="tx1"/>
                </a:solidFill>
              </a:rPr>
            </a:br>
            <a:r>
              <a:rPr lang="ru-RU" sz="900" b="1" dirty="0" smtClean="0">
                <a:solidFill>
                  <a:schemeClr val="tx1"/>
                </a:solidFill>
              </a:rPr>
              <a:t>Кто выше подбросит снежок</a:t>
            </a:r>
            <a:r>
              <a:rPr lang="ru-RU" sz="900" dirty="0" smtClean="0">
                <a:solidFill>
                  <a:schemeClr val="tx1"/>
                </a:solidFill>
              </a:rPr>
              <a:t/>
            </a:r>
            <a:br>
              <a:rPr lang="ru-RU" sz="900" dirty="0" smtClean="0">
                <a:solidFill>
                  <a:schemeClr val="tx1"/>
                </a:solidFill>
              </a:rPr>
            </a:br>
            <a:r>
              <a:rPr lang="ru-RU" sz="900" dirty="0" smtClean="0">
                <a:solidFill>
                  <a:schemeClr val="tx1"/>
                </a:solidFill>
              </a:rPr>
              <a:t>(младшая, средняя и старшая группы)</a:t>
            </a:r>
            <a:br>
              <a:rPr lang="ru-RU" sz="900" dirty="0" smtClean="0">
                <a:solidFill>
                  <a:schemeClr val="tx1"/>
                </a:solidFill>
              </a:rPr>
            </a:br>
            <a:r>
              <a:rPr lang="ru-RU" sz="900" dirty="0" smtClean="0">
                <a:solidFill>
                  <a:schemeClr val="tx1"/>
                </a:solidFill>
              </a:rPr>
              <a:t>В игре принимают участие все дети. По команде дети начинают лепить снежки и подбрасывать их. Каждый выполняет задание 3 раза. Побеждает тот, кто все три раза подбросит снежок выше всех. Бросают 2 раза правой и 1 раз левой рукой.</a:t>
            </a:r>
            <a:br>
              <a:rPr lang="ru-RU" sz="900" dirty="0" smtClean="0">
                <a:solidFill>
                  <a:schemeClr val="tx1"/>
                </a:solidFill>
              </a:rPr>
            </a:br>
            <a:r>
              <a:rPr lang="ru-RU" sz="900" dirty="0" smtClean="0">
                <a:solidFill>
                  <a:schemeClr val="tx1"/>
                </a:solidFill>
              </a:rPr>
              <a:t> </a:t>
            </a:r>
            <a:br>
              <a:rPr lang="ru-RU" sz="900" dirty="0" smtClean="0">
                <a:solidFill>
                  <a:schemeClr val="tx1"/>
                </a:solidFill>
              </a:rPr>
            </a:br>
            <a:r>
              <a:rPr lang="ru-RU" sz="900" b="1" dirty="0" smtClean="0">
                <a:solidFill>
                  <a:schemeClr val="tx1"/>
                </a:solidFill>
              </a:rPr>
              <a:t>Самые быстрые санки</a:t>
            </a:r>
            <a:r>
              <a:rPr lang="ru-RU" sz="900" dirty="0" smtClean="0">
                <a:solidFill>
                  <a:schemeClr val="tx1"/>
                </a:solidFill>
              </a:rPr>
              <a:t/>
            </a:r>
            <a:br>
              <a:rPr lang="ru-RU" sz="900" dirty="0" smtClean="0">
                <a:solidFill>
                  <a:schemeClr val="tx1"/>
                </a:solidFill>
              </a:rPr>
            </a:br>
            <a:r>
              <a:rPr lang="ru-RU" sz="900" dirty="0" smtClean="0">
                <a:solidFill>
                  <a:schemeClr val="tx1"/>
                </a:solidFill>
              </a:rPr>
              <a:t>(старшая и подготовительная группы)</a:t>
            </a:r>
            <a:br>
              <a:rPr lang="ru-RU" sz="900" dirty="0" smtClean="0">
                <a:solidFill>
                  <a:schemeClr val="tx1"/>
                </a:solidFill>
              </a:rPr>
            </a:br>
            <a:r>
              <a:rPr lang="ru-RU" sz="900" dirty="0" smtClean="0">
                <a:solidFill>
                  <a:schemeClr val="tx1"/>
                </a:solidFill>
              </a:rPr>
              <a:t>2—3 детей садятся на санки спиной вперед (на одних санках может ехать один ребенок или двое детей). По команде дети начинает отталкиваться нога­ми и двигаться вперед. Расстояние от старта до финиша — 5 метров. Игру можно повторять 2—3 раза, с разными участниками.</a:t>
            </a:r>
            <a:br>
              <a:rPr lang="ru-RU" sz="900" dirty="0" smtClean="0">
                <a:solidFill>
                  <a:schemeClr val="tx1"/>
                </a:solidFill>
              </a:rPr>
            </a:br>
            <a:r>
              <a:rPr lang="ru-RU" sz="900" dirty="0" smtClean="0">
                <a:solidFill>
                  <a:schemeClr val="tx1"/>
                </a:solidFill>
              </a:rPr>
              <a:t> </a:t>
            </a:r>
            <a:br>
              <a:rPr lang="ru-RU" sz="900" dirty="0" smtClean="0">
                <a:solidFill>
                  <a:schemeClr val="tx1"/>
                </a:solidFill>
              </a:rPr>
            </a:br>
            <a:r>
              <a:rPr lang="ru-RU" sz="900" b="1" dirty="0" smtClean="0">
                <a:solidFill>
                  <a:schemeClr val="tx1"/>
                </a:solidFill>
              </a:rPr>
              <a:t>Кто наберет больше снежков?</a:t>
            </a:r>
            <a:r>
              <a:rPr lang="ru-RU" sz="900" dirty="0" smtClean="0">
                <a:solidFill>
                  <a:schemeClr val="tx1"/>
                </a:solidFill>
              </a:rPr>
              <a:t/>
            </a:r>
            <a:br>
              <a:rPr lang="ru-RU" sz="900" dirty="0" smtClean="0">
                <a:solidFill>
                  <a:schemeClr val="tx1"/>
                </a:solidFill>
              </a:rPr>
            </a:br>
            <a:r>
              <a:rPr lang="ru-RU" sz="900" dirty="0" smtClean="0">
                <a:solidFill>
                  <a:schemeClr val="tx1"/>
                </a:solidFill>
              </a:rPr>
              <a:t>(младшая и средняя группы)</a:t>
            </a:r>
            <a:br>
              <a:rPr lang="ru-RU" sz="900" dirty="0" smtClean="0">
                <a:solidFill>
                  <a:schemeClr val="tx1"/>
                </a:solidFill>
              </a:rPr>
            </a:br>
            <a:r>
              <a:rPr lang="ru-RU" sz="900" dirty="0" smtClean="0">
                <a:solidFill>
                  <a:schemeClr val="tx1"/>
                </a:solidFill>
              </a:rPr>
              <a:t>На ограниченном пространстве педагог рассыпает снежки. У каждого ребенка есть емкость для сбора снежков. По сигналу дети начинают собирать их. Тот, кто за установленное время больше всех набрал снежков, считается победителем.</a:t>
            </a:r>
            <a:br>
              <a:rPr lang="ru-RU" sz="900" dirty="0" smtClean="0">
                <a:solidFill>
                  <a:schemeClr val="tx1"/>
                </a:solidFill>
              </a:rPr>
            </a:br>
            <a:r>
              <a:rPr lang="ru-RU" sz="900" dirty="0" smtClean="0">
                <a:solidFill>
                  <a:schemeClr val="tx1"/>
                </a:solidFill>
              </a:rPr>
              <a:t> </a:t>
            </a:r>
            <a:br>
              <a:rPr lang="ru-RU" sz="900" dirty="0" smtClean="0">
                <a:solidFill>
                  <a:schemeClr val="tx1"/>
                </a:solidFill>
              </a:rPr>
            </a:br>
            <a:r>
              <a:rPr lang="ru-RU" sz="900" b="1" dirty="0" smtClean="0">
                <a:solidFill>
                  <a:schemeClr val="tx1"/>
                </a:solidFill>
              </a:rPr>
              <a:t>Попади в лунку</a:t>
            </a:r>
            <a:r>
              <a:rPr lang="ru-RU" sz="900" dirty="0" smtClean="0">
                <a:solidFill>
                  <a:schemeClr val="tx1"/>
                </a:solidFill>
              </a:rPr>
              <a:t/>
            </a:r>
            <a:br>
              <a:rPr lang="ru-RU" sz="900" dirty="0" smtClean="0">
                <a:solidFill>
                  <a:schemeClr val="tx1"/>
                </a:solidFill>
              </a:rPr>
            </a:br>
            <a:r>
              <a:rPr lang="ru-RU" sz="900" dirty="0" smtClean="0">
                <a:solidFill>
                  <a:schemeClr val="tx1"/>
                </a:solidFill>
              </a:rPr>
              <a:t>(средняя, старшая и подготовительная группы)</a:t>
            </a:r>
            <a:br>
              <a:rPr lang="ru-RU" sz="900" dirty="0" smtClean="0">
                <a:solidFill>
                  <a:schemeClr val="tx1"/>
                </a:solidFill>
              </a:rPr>
            </a:br>
            <a:r>
              <a:rPr lang="ru-RU" sz="900" dirty="0" smtClean="0">
                <a:solidFill>
                  <a:schemeClr val="tx1"/>
                </a:solidFill>
              </a:rPr>
              <a:t>Педагог делает в снегу несколько лунок, каждому ребенку дает мешочек с шариками. За установленное время дети забрасывают в лунку как можно больше шариков, затем подсчитывают итог.</a:t>
            </a:r>
            <a:br>
              <a:rPr lang="ru-RU" sz="900" dirty="0" smtClean="0">
                <a:solidFill>
                  <a:schemeClr val="tx1"/>
                </a:solidFill>
              </a:rPr>
            </a:br>
            <a:r>
              <a:rPr lang="ru-RU" sz="900" dirty="0" smtClean="0">
                <a:solidFill>
                  <a:schemeClr val="tx1"/>
                </a:solidFill>
              </a:rPr>
              <a:t> </a:t>
            </a:r>
            <a:br>
              <a:rPr lang="ru-RU" sz="900" dirty="0" smtClean="0">
                <a:solidFill>
                  <a:schemeClr val="tx1"/>
                </a:solidFill>
              </a:rPr>
            </a:br>
            <a:r>
              <a:rPr lang="ru-RU" sz="900" b="1" i="1" dirty="0" smtClean="0">
                <a:solidFill>
                  <a:schemeClr val="tx1"/>
                </a:solidFill>
              </a:rPr>
              <a:t> </a:t>
            </a:r>
            <a:r>
              <a:rPr lang="ru-RU" sz="900" dirty="0" smtClean="0">
                <a:solidFill>
                  <a:schemeClr val="tx1"/>
                </a:solidFill>
              </a:rPr>
              <a:t/>
            </a:r>
            <a:br>
              <a:rPr lang="ru-RU" sz="900" dirty="0" smtClean="0">
                <a:solidFill>
                  <a:schemeClr val="tx1"/>
                </a:solidFill>
              </a:rPr>
            </a:br>
            <a:r>
              <a:rPr lang="ru-RU" sz="900" b="1" i="1" dirty="0" smtClean="0">
                <a:solidFill>
                  <a:schemeClr val="tx1"/>
                </a:solidFill>
              </a:rPr>
              <a:t>На морозе необходимо постоянно двигаться. Делать это можно разными способами. Подойдут:</a:t>
            </a:r>
            <a:r>
              <a:rPr lang="ru-RU" sz="900" dirty="0" smtClean="0">
                <a:solidFill>
                  <a:schemeClr val="tx1"/>
                </a:solidFill>
              </a:rPr>
              <a:t/>
            </a:r>
            <a:br>
              <a:rPr lang="ru-RU" sz="900" dirty="0" smtClean="0">
                <a:solidFill>
                  <a:schemeClr val="tx1"/>
                </a:solidFill>
              </a:rPr>
            </a:br>
            <a:r>
              <a:rPr lang="ru-RU" sz="900" dirty="0" smtClean="0">
                <a:solidFill>
                  <a:schemeClr val="tx1"/>
                </a:solidFill>
              </a:rPr>
              <a:t>Ходьба и бег спинами друг к другу.</a:t>
            </a:r>
            <a:br>
              <a:rPr lang="ru-RU" sz="900" dirty="0" smtClean="0">
                <a:solidFill>
                  <a:schemeClr val="tx1"/>
                </a:solidFill>
              </a:rPr>
            </a:br>
            <a:r>
              <a:rPr lang="ru-RU" sz="900" dirty="0" smtClean="0">
                <a:solidFill>
                  <a:schemeClr val="tx1"/>
                </a:solidFill>
              </a:rPr>
              <a:t>Парный бег (взявшись за руки).</a:t>
            </a:r>
            <a:br>
              <a:rPr lang="ru-RU" sz="900" dirty="0" smtClean="0">
                <a:solidFill>
                  <a:schemeClr val="tx1"/>
                </a:solidFill>
              </a:rPr>
            </a:br>
            <a:r>
              <a:rPr lang="ru-RU" sz="900" dirty="0" smtClean="0">
                <a:solidFill>
                  <a:schemeClr val="tx1"/>
                </a:solidFill>
              </a:rPr>
              <a:t>Слалом с шайбой.</a:t>
            </a:r>
            <a:br>
              <a:rPr lang="ru-RU" sz="900" dirty="0" smtClean="0">
                <a:solidFill>
                  <a:schemeClr val="tx1"/>
                </a:solidFill>
              </a:rPr>
            </a:br>
            <a:r>
              <a:rPr lang="ru-RU" sz="900" dirty="0" smtClean="0">
                <a:solidFill>
                  <a:schemeClr val="tx1"/>
                </a:solidFill>
              </a:rPr>
              <a:t>Быстрая ходьба с подниманием предметов.</a:t>
            </a:r>
            <a:br>
              <a:rPr lang="ru-RU" sz="900" dirty="0" smtClean="0">
                <a:solidFill>
                  <a:schemeClr val="tx1"/>
                </a:solidFill>
              </a:rPr>
            </a:br>
            <a:r>
              <a:rPr lang="ru-RU" sz="900" dirty="0" smtClean="0">
                <a:solidFill>
                  <a:schemeClr val="tx1"/>
                </a:solidFill>
              </a:rPr>
              <a:t>Бег вперед спиной.</a:t>
            </a:r>
            <a:br>
              <a:rPr lang="ru-RU" sz="900" dirty="0" smtClean="0">
                <a:solidFill>
                  <a:schemeClr val="tx1"/>
                </a:solidFill>
              </a:rPr>
            </a:br>
            <a:r>
              <a:rPr lang="ru-RU" sz="900" dirty="0" smtClean="0">
                <a:solidFill>
                  <a:schemeClr val="tx1"/>
                </a:solidFill>
              </a:rPr>
              <a:t>«Беги и не дотрагивайся» (шесть лыжных палок ставятся на рассто­янии 2— 2,5 м друг от друга. Ребенок должен пробежать между палками(змейкой), не дотрагиваясь до них. Вместо палок можно использовать другие</a:t>
            </a:r>
            <a:br>
              <a:rPr lang="ru-RU" sz="900" dirty="0" smtClean="0">
                <a:solidFill>
                  <a:schemeClr val="tx1"/>
                </a:solidFill>
              </a:rPr>
            </a:br>
            <a:r>
              <a:rPr lang="ru-RU" sz="900" dirty="0" smtClean="0">
                <a:solidFill>
                  <a:schemeClr val="tx1"/>
                </a:solidFill>
              </a:rPr>
              <a:t>ориентиры.</a:t>
            </a:r>
            <a:br>
              <a:rPr lang="ru-RU" sz="900" dirty="0" smtClean="0">
                <a:solidFill>
                  <a:schemeClr val="tx1"/>
                </a:solidFill>
              </a:rPr>
            </a:br>
            <a:r>
              <a:rPr lang="ru-RU" sz="900" dirty="0" smtClean="0">
                <a:solidFill>
                  <a:schemeClr val="tx1"/>
                </a:solidFill>
              </a:rPr>
              <a:t>Подъем в горку руки за спиной, спуск с горы (можно шагом или бе­гом).</a:t>
            </a:r>
            <a:br>
              <a:rPr lang="ru-RU" sz="900" dirty="0" smtClean="0">
                <a:solidFill>
                  <a:schemeClr val="tx1"/>
                </a:solidFill>
              </a:rPr>
            </a:br>
            <a:r>
              <a:rPr lang="ru-RU" sz="900" dirty="0" smtClean="0">
                <a:solidFill>
                  <a:schemeClr val="tx1"/>
                </a:solidFill>
              </a:rPr>
              <a:t>«След в след» — ходьба по следам педагога, педагог при этом учиты­вает длину детского шага.</a:t>
            </a:r>
            <a:br>
              <a:rPr lang="ru-RU" sz="900" dirty="0" smtClean="0">
                <a:solidFill>
                  <a:schemeClr val="tx1"/>
                </a:solidFill>
              </a:rPr>
            </a:br>
            <a:r>
              <a:rPr lang="ru-RU" sz="900" dirty="0" smtClean="0">
                <a:solidFill>
                  <a:schemeClr val="tx1"/>
                </a:solidFill>
              </a:rPr>
              <a:t>Скользить и ходить по линиям, начерченным на скользкой площадке</a:t>
            </a:r>
            <a:br>
              <a:rPr lang="ru-RU" sz="900" dirty="0" smtClean="0">
                <a:solidFill>
                  <a:schemeClr val="tx1"/>
                </a:solidFill>
              </a:rPr>
            </a:br>
            <a:r>
              <a:rPr lang="ru-RU" sz="900" dirty="0" smtClean="0">
                <a:solidFill>
                  <a:schemeClr val="tx1"/>
                </a:solidFill>
              </a:rPr>
              <a:t>(старшая, подготовительная группы).</a:t>
            </a:r>
            <a:r>
              <a:rPr lang="ru-RU" sz="900" dirty="0" smtClean="0"/>
              <a:t/>
            </a:r>
            <a:br>
              <a:rPr lang="ru-RU" sz="900" dirty="0" smtClean="0"/>
            </a:br>
            <a:endParaRPr lang="ru-RU" sz="9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p:txBody>
          <a:bodyPr/>
          <a:lstStyle/>
          <a:p>
            <a:endParaRPr lang="ru-RU"/>
          </a:p>
        </p:txBody>
      </p:sp>
      <p:sp>
        <p:nvSpPr>
          <p:cNvPr id="3" name="Текст 2"/>
          <p:cNvSpPr>
            <a:spLocks noGrp="1"/>
          </p:cNvSpPr>
          <p:nvPr>
            <p:ph type="body" sz="half" idx="3"/>
          </p:nvPr>
        </p:nvSpPr>
        <p:spPr/>
        <p:txBody>
          <a:bodyPr/>
          <a:lstStyle/>
          <a:p>
            <a:endParaRPr lang="ru-RU"/>
          </a:p>
        </p:txBody>
      </p:sp>
      <p:sp>
        <p:nvSpPr>
          <p:cNvPr id="4" name="Содержимое 3"/>
          <p:cNvSpPr>
            <a:spLocks noGrp="1"/>
          </p:cNvSpPr>
          <p:nvPr>
            <p:ph sz="quarter" idx="2"/>
          </p:nvPr>
        </p:nvSpPr>
        <p:spPr>
          <a:xfrm>
            <a:off x="304800" y="2438400"/>
            <a:ext cx="4041648" cy="3818404"/>
          </a:xfrm>
        </p:spPr>
        <p:txBody>
          <a:bodyPr>
            <a:noAutofit/>
          </a:bodyPr>
          <a:lstStyle/>
          <a:p>
            <a:pPr>
              <a:buNone/>
            </a:pPr>
            <a:r>
              <a:rPr lang="ru-RU" sz="1100" b="1" dirty="0" smtClean="0"/>
              <a:t>Крыша в шапке меховой, </a:t>
            </a:r>
          </a:p>
          <a:p>
            <a:pPr>
              <a:buNone/>
            </a:pPr>
            <a:r>
              <a:rPr lang="ru-RU" sz="1100" b="1" dirty="0" smtClean="0"/>
              <a:t>Белый дым над головой, </a:t>
            </a:r>
          </a:p>
          <a:p>
            <a:pPr>
              <a:buNone/>
            </a:pPr>
            <a:r>
              <a:rPr lang="ru-RU" sz="1100" b="1" dirty="0" smtClean="0"/>
              <a:t>Двор в снегу, в снегу дома, </a:t>
            </a:r>
          </a:p>
          <a:p>
            <a:pPr>
              <a:buNone/>
            </a:pPr>
            <a:r>
              <a:rPr lang="ru-RU" sz="1100" b="1" dirty="0" smtClean="0"/>
              <a:t>Ночью к нам пришла... (Зима)</a:t>
            </a:r>
          </a:p>
          <a:p>
            <a:pPr>
              <a:buNone/>
            </a:pPr>
            <a:r>
              <a:rPr lang="ru-RU" sz="1100" b="1" dirty="0" smtClean="0"/>
              <a:t>Какой это мастер </a:t>
            </a:r>
          </a:p>
          <a:p>
            <a:pPr>
              <a:buNone/>
            </a:pPr>
            <a:r>
              <a:rPr lang="ru-RU" sz="1100" b="1" dirty="0" smtClean="0"/>
              <a:t>На стекла нанес </a:t>
            </a:r>
          </a:p>
          <a:p>
            <a:pPr>
              <a:buNone/>
            </a:pPr>
            <a:r>
              <a:rPr lang="ru-RU" sz="1100" b="1" dirty="0" smtClean="0"/>
              <a:t>И листья, и травы,</a:t>
            </a:r>
          </a:p>
          <a:p>
            <a:pPr>
              <a:buNone/>
            </a:pPr>
            <a:r>
              <a:rPr lang="ru-RU" sz="1100" b="1" dirty="0" smtClean="0"/>
              <a:t>                                                                 И заросли роз? (Мороз)</a:t>
            </a:r>
          </a:p>
          <a:p>
            <a:pPr>
              <a:buNone/>
            </a:pPr>
            <a:r>
              <a:rPr lang="ru-RU" sz="1100" b="1" dirty="0" smtClean="0"/>
              <a:t> </a:t>
            </a:r>
          </a:p>
          <a:p>
            <a:pPr>
              <a:buNone/>
            </a:pPr>
            <a:r>
              <a:rPr lang="ru-RU" sz="1100" b="1" dirty="0" smtClean="0"/>
              <a:t>Обгонять друг друга рады. </a:t>
            </a:r>
          </a:p>
          <a:p>
            <a:pPr>
              <a:buNone/>
            </a:pPr>
            <a:r>
              <a:rPr lang="ru-RU" sz="1100" b="1" dirty="0" smtClean="0"/>
              <a:t>Ты смотри, дружок, не падай! </a:t>
            </a:r>
          </a:p>
          <a:p>
            <a:pPr>
              <a:buNone/>
            </a:pPr>
            <a:r>
              <a:rPr lang="ru-RU" sz="1100" b="1" dirty="0" smtClean="0"/>
              <a:t>Хороши они, легки</a:t>
            </a:r>
          </a:p>
          <a:p>
            <a:pPr>
              <a:buNone/>
            </a:pPr>
            <a:r>
              <a:rPr lang="ru-RU" sz="1100" b="1" dirty="0" smtClean="0"/>
              <a:t>                        Быстроходные... (Коньки)</a:t>
            </a:r>
          </a:p>
          <a:p>
            <a:pPr>
              <a:buNone/>
            </a:pPr>
            <a:r>
              <a:rPr lang="ru-RU" sz="1100" b="1" dirty="0" smtClean="0"/>
              <a:t>Взял дубовых два бруска, </a:t>
            </a:r>
          </a:p>
          <a:p>
            <a:pPr>
              <a:buNone/>
            </a:pPr>
            <a:r>
              <a:rPr lang="ru-RU" sz="1100" b="1" dirty="0" smtClean="0"/>
              <a:t>Два железных полозка, </a:t>
            </a:r>
          </a:p>
          <a:p>
            <a:pPr>
              <a:buNone/>
            </a:pPr>
            <a:r>
              <a:rPr lang="ru-RU" sz="1100" b="1" dirty="0" smtClean="0"/>
              <a:t>На бруски набил я планки, </a:t>
            </a:r>
          </a:p>
          <a:p>
            <a:pPr>
              <a:buNone/>
            </a:pPr>
            <a:r>
              <a:rPr lang="ru-RU" sz="1100" b="1" dirty="0" smtClean="0"/>
              <a:t>Дайте снег, готовы... (Санки)</a:t>
            </a:r>
          </a:p>
          <a:p>
            <a:pPr>
              <a:buNone/>
            </a:pPr>
            <a:r>
              <a:rPr lang="ru-RU" sz="1100" b="1" dirty="0" smtClean="0"/>
              <a:t>Ног от радости не чуя, </a:t>
            </a:r>
          </a:p>
          <a:p>
            <a:pPr>
              <a:buNone/>
            </a:pPr>
            <a:r>
              <a:rPr lang="ru-RU" sz="1100" b="1" dirty="0" smtClean="0"/>
              <a:t>С горки снежной вниз лечу я!</a:t>
            </a:r>
          </a:p>
          <a:p>
            <a:pPr>
              <a:buNone/>
            </a:pPr>
            <a:r>
              <a:rPr lang="ru-RU" sz="1100" b="1" dirty="0" smtClean="0"/>
              <a:t> Стал мне спорт родней и ближе. </a:t>
            </a:r>
          </a:p>
          <a:p>
            <a:pPr>
              <a:buNone/>
            </a:pPr>
            <a:r>
              <a:rPr lang="ru-RU" sz="1100" b="1" dirty="0" smtClean="0"/>
              <a:t>Кто помог мне в этом?          (Лыжи)</a:t>
            </a:r>
          </a:p>
          <a:p>
            <a:pPr>
              <a:buNone/>
            </a:pPr>
            <a:r>
              <a:rPr lang="ru-RU" sz="1100" b="1" dirty="0" smtClean="0"/>
              <a:t> </a:t>
            </a:r>
            <a:endParaRPr lang="ru-RU" sz="1100" b="1" dirty="0"/>
          </a:p>
        </p:txBody>
      </p:sp>
      <p:sp>
        <p:nvSpPr>
          <p:cNvPr id="5" name="Содержимое 4"/>
          <p:cNvSpPr>
            <a:spLocks noGrp="1"/>
          </p:cNvSpPr>
          <p:nvPr>
            <p:ph sz="quarter" idx="4"/>
          </p:nvPr>
        </p:nvSpPr>
        <p:spPr/>
        <p:txBody>
          <a:bodyPr>
            <a:noAutofit/>
          </a:bodyPr>
          <a:lstStyle/>
          <a:p>
            <a:pPr>
              <a:buNone/>
            </a:pPr>
            <a:r>
              <a:rPr lang="ru-RU" sz="1400" b="1" dirty="0" smtClean="0"/>
              <a:t>Отгадай, кто я таков?</a:t>
            </a:r>
          </a:p>
          <a:p>
            <a:pPr>
              <a:buNone/>
            </a:pPr>
            <a:r>
              <a:rPr lang="ru-RU" sz="1400" b="1" dirty="0" smtClean="0"/>
              <a:t> Я играть с тобой готов:</a:t>
            </a:r>
          </a:p>
          <a:p>
            <a:pPr>
              <a:buNone/>
            </a:pPr>
            <a:r>
              <a:rPr lang="ru-RU" sz="1400" b="1" dirty="0" smtClean="0"/>
              <a:t> То качусь я, то скачу, </a:t>
            </a:r>
          </a:p>
          <a:p>
            <a:pPr>
              <a:buNone/>
            </a:pPr>
            <a:r>
              <a:rPr lang="ru-RU" sz="1400" b="1" dirty="0" smtClean="0"/>
              <a:t>А подбросишь — полечу. (Мяч)</a:t>
            </a:r>
          </a:p>
          <a:p>
            <a:pPr>
              <a:buNone/>
            </a:pPr>
            <a:r>
              <a:rPr lang="ru-RU" sz="1400" b="1" dirty="0" smtClean="0"/>
              <a:t>Он лежать совсем не хочет </a:t>
            </a:r>
          </a:p>
          <a:p>
            <a:pPr>
              <a:buNone/>
            </a:pPr>
            <a:r>
              <a:rPr lang="ru-RU" sz="1400" b="1" dirty="0" smtClean="0"/>
              <a:t>Если бросишь — он подскочит,</a:t>
            </a:r>
          </a:p>
          <a:p>
            <a:pPr>
              <a:buNone/>
            </a:pPr>
            <a:r>
              <a:rPr lang="ru-RU" sz="1400" b="1" dirty="0" smtClean="0"/>
              <a:t> Бросишь, снова мчится вскачь, </a:t>
            </a:r>
          </a:p>
          <a:p>
            <a:pPr>
              <a:buNone/>
            </a:pPr>
            <a:r>
              <a:rPr lang="ru-RU" sz="1400" b="1" dirty="0" smtClean="0"/>
              <a:t> Отгадай, что это?  (Мяч)</a:t>
            </a:r>
          </a:p>
          <a:p>
            <a:pPr>
              <a:buNone/>
            </a:pPr>
            <a:r>
              <a:rPr lang="ru-RU" sz="1400" b="1" dirty="0" smtClean="0"/>
              <a:t> </a:t>
            </a:r>
          </a:p>
          <a:p>
            <a:pPr>
              <a:buNone/>
            </a:pPr>
            <a:r>
              <a:rPr lang="ru-RU" sz="1400" b="1" dirty="0" smtClean="0"/>
              <a:t>Он в берлоге спит зимой </a:t>
            </a:r>
          </a:p>
          <a:p>
            <a:pPr>
              <a:buNone/>
            </a:pPr>
            <a:r>
              <a:rPr lang="ru-RU" sz="1400" b="1" dirty="0" smtClean="0"/>
              <a:t>Под большой сосной, </a:t>
            </a:r>
          </a:p>
          <a:p>
            <a:pPr>
              <a:buNone/>
            </a:pPr>
            <a:r>
              <a:rPr lang="ru-RU" sz="1400" b="1" dirty="0" smtClean="0"/>
              <a:t>А когда придет весна,</a:t>
            </a:r>
          </a:p>
          <a:p>
            <a:pPr>
              <a:buNone/>
            </a:pPr>
            <a:r>
              <a:rPr lang="ru-RU" sz="1400" b="1" dirty="0" smtClean="0"/>
              <a:t> Он проснется ото сна. (Медведь)</a:t>
            </a:r>
          </a:p>
          <a:p>
            <a:pPr>
              <a:buNone/>
            </a:pPr>
            <a:r>
              <a:rPr lang="ru-RU" sz="1400" b="1" dirty="0" smtClean="0"/>
              <a:t>Кто зимой холодной</a:t>
            </a:r>
          </a:p>
          <a:p>
            <a:pPr>
              <a:buNone/>
            </a:pPr>
            <a:r>
              <a:rPr lang="ru-RU" sz="1400" b="1" dirty="0" smtClean="0"/>
              <a:t> Бродит в лесу злой, голодный. (Волк)</a:t>
            </a:r>
          </a:p>
          <a:p>
            <a:pPr>
              <a:buNone/>
            </a:pPr>
            <a:r>
              <a:rPr lang="ru-RU" sz="1400" b="1" dirty="0" smtClean="0"/>
              <a:t> </a:t>
            </a:r>
            <a:endParaRPr lang="ru-RU" sz="1400" b="1" dirty="0"/>
          </a:p>
        </p:txBody>
      </p:sp>
      <p:sp>
        <p:nvSpPr>
          <p:cNvPr id="6" name="Заголовок 5"/>
          <p:cNvSpPr>
            <a:spLocks noGrp="1"/>
          </p:cNvSpPr>
          <p:nvPr>
            <p:ph type="title"/>
          </p:nvPr>
        </p:nvSpPr>
        <p:spPr>
          <a:xfrm>
            <a:off x="301752" y="228600"/>
            <a:ext cx="8534400" cy="1447800"/>
          </a:xfrm>
        </p:spPr>
        <p:txBody>
          <a:bodyPr>
            <a:noAutofit/>
          </a:bodyPr>
          <a:lstStyle/>
          <a:p>
            <a:r>
              <a:rPr lang="ru-RU" sz="2000" b="1" i="1" dirty="0" smtClean="0">
                <a:solidFill>
                  <a:schemeClr val="tx1"/>
                </a:solidFill>
              </a:rPr>
              <a:t>После активного движения необходим небольшой отдых. В это время можно предложить отгадать</a:t>
            </a:r>
            <a:r>
              <a:rPr lang="ru-RU" sz="2000" dirty="0" smtClean="0">
                <a:solidFill>
                  <a:schemeClr val="tx1"/>
                </a:solidFill>
              </a:rPr>
              <a:t> </a:t>
            </a:r>
            <a:r>
              <a:rPr lang="ru-RU" sz="2000" b="1" dirty="0" smtClean="0">
                <a:solidFill>
                  <a:schemeClr val="tx1"/>
                </a:solidFill>
              </a:rPr>
              <a:t>загадки о зиме.</a:t>
            </a:r>
            <a:r>
              <a:rPr lang="ru-RU" sz="2000" dirty="0" smtClean="0">
                <a:solidFill>
                  <a:schemeClr val="tx1"/>
                </a:solidFill>
              </a:rPr>
              <a:t/>
            </a:r>
            <a:br>
              <a:rPr lang="ru-RU" sz="2000" dirty="0" smtClean="0">
                <a:solidFill>
                  <a:schemeClr val="tx1"/>
                </a:solidFill>
              </a:rPr>
            </a:br>
            <a:endParaRPr lang="ru-RU"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b="1" dirty="0" smtClean="0">
                <a:solidFill>
                  <a:schemeClr val="tx1"/>
                </a:solidFill>
              </a:rPr>
              <a:t>Весёлые зимние игры</a:t>
            </a:r>
            <a:r>
              <a:rPr lang="ru-RU" sz="2000" dirty="0" smtClean="0">
                <a:solidFill>
                  <a:schemeClr val="tx1"/>
                </a:solidFill>
              </a:rPr>
              <a:t/>
            </a:r>
            <a:br>
              <a:rPr lang="ru-RU" sz="2000" dirty="0" smtClean="0">
                <a:solidFill>
                  <a:schemeClr val="tx1"/>
                </a:solidFill>
              </a:rPr>
            </a:br>
            <a:r>
              <a:rPr lang="ru-RU" sz="2000" b="1" i="1" dirty="0" smtClean="0">
                <a:solidFill>
                  <a:schemeClr val="tx1"/>
                </a:solidFill>
              </a:rPr>
              <a:t> </a:t>
            </a:r>
            <a:r>
              <a:rPr lang="ru-RU" sz="2000" dirty="0" smtClean="0">
                <a:solidFill>
                  <a:schemeClr val="tx1"/>
                </a:solidFill>
              </a:rPr>
              <a:t/>
            </a:r>
            <a:br>
              <a:rPr lang="ru-RU" sz="2000" dirty="0" smtClean="0">
                <a:solidFill>
                  <a:schemeClr val="tx1"/>
                </a:solidFill>
              </a:rPr>
            </a:br>
            <a:endParaRPr lang="ru-RU" sz="2000" dirty="0">
              <a:solidFill>
                <a:schemeClr val="tx1"/>
              </a:solidFill>
            </a:endParaRPr>
          </a:p>
        </p:txBody>
      </p:sp>
      <p:sp>
        <p:nvSpPr>
          <p:cNvPr id="3" name="Содержимое 2"/>
          <p:cNvSpPr>
            <a:spLocks noGrp="1"/>
          </p:cNvSpPr>
          <p:nvPr>
            <p:ph sz="quarter" idx="1"/>
          </p:nvPr>
        </p:nvSpPr>
        <p:spPr>
          <a:xfrm>
            <a:off x="301752" y="609600"/>
            <a:ext cx="8503920" cy="5489448"/>
          </a:xfrm>
        </p:spPr>
        <p:txBody>
          <a:bodyPr>
            <a:noAutofit/>
          </a:bodyPr>
          <a:lstStyle/>
          <a:p>
            <a:pPr>
              <a:buNone/>
            </a:pPr>
            <a:r>
              <a:rPr lang="ru-RU" sz="1200" b="1" i="1" dirty="0" smtClean="0"/>
              <a:t>Два города</a:t>
            </a:r>
            <a:endParaRPr lang="ru-RU" sz="1200" dirty="0" smtClean="0"/>
          </a:p>
          <a:p>
            <a:pPr>
              <a:buNone/>
            </a:pPr>
            <a:r>
              <a:rPr lang="ru-RU" sz="1200" dirty="0" smtClean="0"/>
              <a:t>На снежной площадке отметьте линиями два «города» — на расстоя­нии 30—35 шагов один от другого. Разбейтесь на две команды. Игроки од­ной команды будут бежать, игроки другой — салить их снежками. «Бегуны» занимают город, капитан по очереди отправляет их в другой город, а «салки», стоя по бокам площадки, стараются поразить снежками бегущих. Каждое по­падание — очко. Когда все перебегут, посчитайте очки. Потом команды ме­няются ролями. У вас получится своеобразное двоеборье, состязание и в лов­кости, и в меткости.</a:t>
            </a:r>
          </a:p>
          <a:p>
            <a:pPr>
              <a:buNone/>
            </a:pPr>
            <a:r>
              <a:rPr lang="ru-RU" sz="1200" dirty="0" smtClean="0"/>
              <a:t>Итак, город «взят». А теперь вспомните, как во времена Пушкина и Лер­монтова сражались на дуэли. К счастью, времена </a:t>
            </a:r>
            <a:r>
              <a:rPr lang="ru-RU" sz="1200" dirty="0" err="1" smtClean="0"/>
              <a:t>дуэлянтства</a:t>
            </a:r>
            <a:r>
              <a:rPr lang="ru-RU" sz="1200" dirty="0" smtClean="0"/>
              <a:t> прошли, нам же в наследство досталась игра, которая так и называется — «Дуэль».</a:t>
            </a:r>
          </a:p>
          <a:p>
            <a:pPr>
              <a:buNone/>
            </a:pPr>
            <a:r>
              <a:rPr lang="ru-RU" sz="1200" dirty="0" smtClean="0"/>
              <a:t> </a:t>
            </a:r>
          </a:p>
          <a:p>
            <a:pPr>
              <a:buNone/>
            </a:pPr>
            <a:r>
              <a:rPr lang="ru-RU" sz="1200" b="1" i="1" dirty="0" smtClean="0"/>
              <a:t>Дуэль</a:t>
            </a:r>
            <a:endParaRPr lang="ru-RU" sz="1200" dirty="0" smtClean="0"/>
          </a:p>
          <a:p>
            <a:pPr>
              <a:buNone/>
            </a:pPr>
            <a:r>
              <a:rPr lang="ru-RU" sz="1200" dirty="0" smtClean="0"/>
              <a:t>Два соперника встают друг против друга на расстоянии около 10 метров. Каждый из них пусть очертит вокруг себя круг диаметром в метр. Выбранный «секундант» бросает жребий — кому начинать. По его же сигналу начинаю­щий игру наклоняется, лепит снежок и бросает его в соперника. Затем «стре­ляет» второй. Если вы оба промахнулись или же оба попали друг в друга, про­должайте бросать снежки по очереди. Но если один попал, а другой промазал, то проигравший уступает свое место следующему сопернику. Можно увертываться любым способом (приседать, подпрыгивать и т. п.), но только не выхо­дя из круга. Предупреждение: постарайтесь объяснить ребятам, что бросать­ся можно именно снежками, но никак не кусками смерзшегося, с острыми краями снега. В голову никогда не целиться!</a:t>
            </a:r>
          </a:p>
          <a:p>
            <a:pPr>
              <a:buNone/>
            </a:pPr>
            <a:r>
              <a:rPr lang="ru-RU" sz="1200" dirty="0" smtClean="0"/>
              <a:t>А теперь — следующая игра. Для нее все игроки каждой команды делят­ся на пары.</a:t>
            </a:r>
          </a:p>
          <a:p>
            <a:pPr>
              <a:buNone/>
            </a:pPr>
            <a:r>
              <a:rPr lang="ru-RU" sz="1200" dirty="0" smtClean="0"/>
              <a:t> </a:t>
            </a:r>
          </a:p>
          <a:p>
            <a:pPr>
              <a:buNone/>
            </a:pPr>
            <a:r>
              <a:rPr lang="ru-RU" sz="1200" b="1" i="1" dirty="0" smtClean="0"/>
              <a:t>Мой ком </a:t>
            </a:r>
            <a:r>
              <a:rPr lang="ru-RU" sz="1200" b="1" dirty="0" smtClean="0"/>
              <a:t>— </a:t>
            </a:r>
            <a:r>
              <a:rPr lang="ru-RU" sz="1200" b="1" i="1" dirty="0" smtClean="0"/>
              <a:t>больше</a:t>
            </a:r>
            <a:endParaRPr lang="ru-RU" sz="1200" dirty="0" smtClean="0"/>
          </a:p>
          <a:p>
            <a:pPr>
              <a:buNone/>
            </a:pPr>
            <a:r>
              <a:rPr lang="ru-RU" sz="1200" dirty="0" smtClean="0"/>
              <a:t>Итак, засекается время (для определенности дается пять минут). Пара дол­жна скатать снежный ком. Выигрывают те игроки, чей ком окажется больше.</a:t>
            </a:r>
          </a:p>
          <a:p>
            <a:pPr>
              <a:buNone/>
            </a:pPr>
            <a:r>
              <a:rPr lang="ru-RU" sz="1200" dirty="0" smtClean="0"/>
              <a:t> </a:t>
            </a:r>
          </a:p>
          <a:p>
            <a:pPr>
              <a:buNone/>
            </a:pPr>
            <a:r>
              <a:rPr lang="ru-RU" sz="1200" b="1" i="1" dirty="0" smtClean="0"/>
              <a:t>Снежные </a:t>
            </a:r>
            <a:r>
              <a:rPr lang="ru-RU" sz="1200" b="1" i="1" dirty="0" err="1" smtClean="0"/>
              <a:t>обгонялки</a:t>
            </a:r>
            <a:endParaRPr lang="ru-RU" sz="1200" dirty="0" smtClean="0"/>
          </a:p>
          <a:p>
            <a:pPr>
              <a:buNone/>
            </a:pPr>
            <a:r>
              <a:rPr lang="ru-RU" sz="1200" dirty="0" smtClean="0"/>
              <a:t>Итак, перед участниками соревнования стоят снежные комья. По сигна­лу игроки начинают катить ком по направлению к финишу. Выигрывает тот, кто первым доберется до финиша.</a:t>
            </a:r>
          </a:p>
          <a:p>
            <a:pPr>
              <a:buNone/>
            </a:pPr>
            <a:r>
              <a:rPr lang="ru-RU" sz="1200" dirty="0" smtClean="0"/>
              <a:t>А как вы думаете, что можно сделать из таких огромных комков снега? Правильно, снеговика! Да не одного, а нескольких! Итак, следующее соревнование.</a:t>
            </a:r>
          </a:p>
          <a:p>
            <a:pPr>
              <a:buNone/>
            </a:pPr>
            <a:r>
              <a:rPr lang="ru-RU" sz="1200" dirty="0" smtClean="0"/>
              <a:t> </a:t>
            </a:r>
          </a:p>
          <a:p>
            <a:pPr>
              <a:buNone/>
            </a:pPr>
            <a:endParaRPr lang="ru-RU" sz="1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a:xfrm>
            <a:off x="301752" y="152400"/>
            <a:ext cx="8503920" cy="5946648"/>
          </a:xfrm>
        </p:spPr>
        <p:txBody>
          <a:bodyPr>
            <a:noAutofit/>
          </a:bodyPr>
          <a:lstStyle/>
          <a:p>
            <a:pPr>
              <a:buNone/>
            </a:pPr>
            <a:r>
              <a:rPr lang="ru-RU" sz="1100" b="1" i="1" dirty="0" smtClean="0"/>
              <a:t>Чей снеговик выше?</a:t>
            </a:r>
            <a:endParaRPr lang="ru-RU" sz="1100" dirty="0" smtClean="0"/>
          </a:p>
          <a:p>
            <a:pPr>
              <a:buNone/>
            </a:pPr>
            <a:r>
              <a:rPr lang="ru-RU" sz="1100" dirty="0" smtClean="0"/>
              <a:t>Название игры говорит само за себя. То есть игроки по команде должны построить из имеющихся снежных комков снеговика, при этом не разбив комья. Со снеговиком можно придумать и другую игру.</a:t>
            </a:r>
          </a:p>
          <a:p>
            <a:pPr>
              <a:buNone/>
            </a:pPr>
            <a:r>
              <a:rPr lang="ru-RU" sz="1100" dirty="0" smtClean="0"/>
              <a:t> </a:t>
            </a:r>
          </a:p>
          <a:p>
            <a:pPr>
              <a:buNone/>
            </a:pPr>
            <a:r>
              <a:rPr lang="ru-RU" sz="1100" b="1" i="1" dirty="0" smtClean="0"/>
              <a:t>Веселый снеговик</a:t>
            </a:r>
            <a:endParaRPr lang="ru-RU" sz="1100" dirty="0" smtClean="0"/>
          </a:p>
          <a:p>
            <a:pPr>
              <a:buNone/>
            </a:pPr>
            <a:r>
              <a:rPr lang="ru-RU" sz="1100" dirty="0" smtClean="0"/>
              <a:t>На голову только что вылепленного снеговика надевается ведро. По команде игроки по очереди подходят и сбивают снежками ведро. Каждому участнику дается три попытки. Если он сбил ведро с первой попытки, то по­лучает 30 очков, со второй — 20, с третьей — 10 очков. В конце состязания суммируется количество заработанных командой баллов.</a:t>
            </a:r>
          </a:p>
          <a:p>
            <a:pPr>
              <a:buNone/>
            </a:pPr>
            <a:r>
              <a:rPr lang="ru-RU" sz="1100" dirty="0" smtClean="0"/>
              <a:t>Интересные состязания можно устроить и на санках, которые наверняка есть у многих ребят. Начинаем с веселой игры.</a:t>
            </a:r>
          </a:p>
          <a:p>
            <a:pPr>
              <a:buNone/>
            </a:pPr>
            <a:r>
              <a:rPr lang="ru-RU" sz="1100" dirty="0" smtClean="0"/>
              <a:t> </a:t>
            </a:r>
          </a:p>
          <a:p>
            <a:pPr>
              <a:buNone/>
            </a:pPr>
            <a:r>
              <a:rPr lang="ru-RU" sz="1100" b="1" i="1" dirty="0" smtClean="0"/>
              <a:t>Тяни-толкай</a:t>
            </a:r>
            <a:endParaRPr lang="ru-RU" sz="1100" dirty="0" smtClean="0"/>
          </a:p>
          <a:p>
            <a:pPr>
              <a:buNone/>
            </a:pPr>
            <a:r>
              <a:rPr lang="ru-RU" sz="1100" dirty="0" smtClean="0"/>
              <a:t>На санки садятся два игрока одной команды. Но садятся они... спиной друг к другу. Задача: как можно быстрее добраться до финиша, отталкиваясь толь­ко ногами (один игрок едет лицом к финишу, второй — спиной).</a:t>
            </a:r>
          </a:p>
          <a:p>
            <a:pPr>
              <a:buNone/>
            </a:pPr>
            <a:r>
              <a:rPr lang="ru-RU" sz="1100" dirty="0" smtClean="0"/>
              <a:t>Санная тема продолжается и в следующем соревновании.</a:t>
            </a:r>
          </a:p>
          <a:p>
            <a:pPr>
              <a:buNone/>
            </a:pPr>
            <a:r>
              <a:rPr lang="ru-RU" sz="1100" dirty="0" smtClean="0"/>
              <a:t> </a:t>
            </a:r>
          </a:p>
          <a:p>
            <a:pPr>
              <a:buNone/>
            </a:pPr>
            <a:r>
              <a:rPr lang="ru-RU" sz="1100" b="1" i="1" dirty="0" smtClean="0"/>
              <a:t>И опять тяни-толкай!</a:t>
            </a:r>
            <a:endParaRPr lang="ru-RU" sz="1100" dirty="0" smtClean="0"/>
          </a:p>
          <a:p>
            <a:pPr>
              <a:buNone/>
            </a:pPr>
            <a:r>
              <a:rPr lang="ru-RU" sz="1100" dirty="0" smtClean="0"/>
              <a:t>Теперь на одни сани садятся игроки разных команд. Задача игрока, сидя­щего по ходу полозьев, — пересечь финишную черту. Задача его соперника — не дать ему этого сделать. На выполнение дается три минуты. Команда полу­чает по 10 баллов за каждую победу.</a:t>
            </a:r>
          </a:p>
          <a:p>
            <a:pPr>
              <a:buNone/>
            </a:pPr>
            <a:r>
              <a:rPr lang="ru-RU" sz="1100" dirty="0" smtClean="0"/>
              <a:t> </a:t>
            </a:r>
          </a:p>
          <a:p>
            <a:pPr>
              <a:buNone/>
            </a:pPr>
            <a:r>
              <a:rPr lang="ru-RU" sz="1100" b="1" i="1" dirty="0" smtClean="0"/>
              <a:t>Ну-ка берегись!</a:t>
            </a:r>
            <a:endParaRPr lang="ru-RU" sz="1100" dirty="0" smtClean="0"/>
          </a:p>
          <a:p>
            <a:pPr>
              <a:buNone/>
            </a:pPr>
            <a:r>
              <a:rPr lang="ru-RU" sz="1100" dirty="0" smtClean="0"/>
              <a:t>Пара саней ставится на расстоянии 3—4 метров. Два игрока садятся на них лицом друг к другу и берут в руки веревки саней соперника. Между са­нями чертится линия. По сигналу игроки начинают тянуть веревку на себя, подняв ноги на санки (как вариант — можно помогать себе ногами). Выиг­рывает участник, который перетянул соперника через черту на «свою» тер­риторию.</a:t>
            </a:r>
          </a:p>
          <a:p>
            <a:pPr>
              <a:buNone/>
            </a:pPr>
            <a:r>
              <a:rPr lang="ru-RU" sz="1100" dirty="0" smtClean="0"/>
              <a:t>Саночные состязания подошли к концу. А теперь опять запаситесь снеж­ными комьями.</a:t>
            </a:r>
          </a:p>
          <a:p>
            <a:pPr>
              <a:buNone/>
            </a:pPr>
            <a:r>
              <a:rPr lang="ru-RU" sz="1100" dirty="0" smtClean="0"/>
              <a:t> </a:t>
            </a:r>
          </a:p>
          <a:p>
            <a:pPr>
              <a:buNone/>
            </a:pPr>
            <a:r>
              <a:rPr lang="ru-RU" sz="1100" b="1" i="1" dirty="0" smtClean="0"/>
              <a:t>Поразим мишень</a:t>
            </a:r>
            <a:endParaRPr lang="ru-RU" sz="1100" dirty="0" smtClean="0"/>
          </a:p>
          <a:p>
            <a:pPr>
              <a:buNone/>
            </a:pPr>
            <a:r>
              <a:rPr lang="ru-RU" sz="1100" dirty="0" smtClean="0"/>
              <a:t>На заборе или на стене дома нужно начертить 2 мишени для каждой коман­ды. Можно вылепить круги, используя снежки. Соперники начинают забра­сывать мишени снежками. Баллы начисляются по количеству попавших в цель снежков.</a:t>
            </a:r>
          </a:p>
          <a:p>
            <a:pPr>
              <a:buNone/>
            </a:pPr>
            <a:r>
              <a:rPr lang="ru-RU" sz="1100" dirty="0" smtClean="0"/>
              <a:t>Другой вариант: побеждает тот, кто первым полностью залепит мишень снежками.</a:t>
            </a:r>
          </a:p>
          <a:p>
            <a:pPr>
              <a:buNone/>
            </a:pPr>
            <a:r>
              <a:rPr lang="ru-RU" sz="1100" cap="small" dirty="0" smtClean="0"/>
              <a:t> </a:t>
            </a:r>
            <a:endParaRPr lang="ru-RU" sz="1100" dirty="0" smtClean="0"/>
          </a:p>
          <a:p>
            <a:pPr>
              <a:buNone/>
            </a:pPr>
            <a:r>
              <a:rPr lang="ru-RU" sz="1100" cap="small" dirty="0" smtClean="0"/>
              <a:t> </a:t>
            </a:r>
            <a:endParaRPr lang="ru-RU" sz="1100" dirty="0" smtClean="0"/>
          </a:p>
          <a:p>
            <a:pPr>
              <a:buNone/>
            </a:pPr>
            <a:endParaRPr lang="ru-RU" sz="11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Давайте раскрасим зиму</a:t>
            </a:r>
            <a:br>
              <a:rPr lang="ru-RU"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br>
            <a:endParaRPr lang="ru-RU"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Содержимое 2"/>
          <p:cNvSpPr>
            <a:spLocks noGrp="1"/>
          </p:cNvSpPr>
          <p:nvPr>
            <p:ph sz="quarter" idx="1"/>
          </p:nvPr>
        </p:nvSpPr>
        <p:spPr>
          <a:xfrm>
            <a:off x="301752" y="533400"/>
            <a:ext cx="8503920" cy="6324600"/>
          </a:xfrm>
        </p:spPr>
        <p:txBody>
          <a:bodyPr>
            <a:noAutofit/>
          </a:bodyPr>
          <a:lstStyle/>
          <a:p>
            <a:pPr>
              <a:buNone/>
            </a:pPr>
            <a:r>
              <a:rPr lang="ru-RU" sz="1600" dirty="0" smtClean="0"/>
              <a:t>За окном все также белым-бело. Однообразный пейзаж уже вызывает тоску и скуку. И даже дети, большие любители снежков и горок, все чаще вспоминают зеленые листья и желтые одуванчики. А ведь можно... раскрасить зиму в летние цвета.</a:t>
            </a:r>
          </a:p>
          <a:p>
            <a:pPr>
              <a:buNone/>
            </a:pPr>
            <a:r>
              <a:rPr lang="ru-RU" sz="1600" b="1" i="1" dirty="0" smtClean="0"/>
              <a:t> </a:t>
            </a:r>
            <a:endParaRPr lang="ru-RU" sz="1600" dirty="0" smtClean="0"/>
          </a:p>
          <a:p>
            <a:pPr>
              <a:buNone/>
            </a:pPr>
            <a:r>
              <a:rPr lang="ru-RU" sz="1600" b="1" i="1" dirty="0" smtClean="0"/>
              <a:t>ЛЕДЯНЫЕ ИГРУШКИ</a:t>
            </a:r>
            <a:endParaRPr lang="ru-RU" sz="1600" dirty="0" smtClean="0"/>
          </a:p>
          <a:p>
            <a:pPr>
              <a:buNone/>
            </a:pPr>
            <a:r>
              <a:rPr lang="ru-RU" sz="1600" dirty="0" smtClean="0"/>
              <a:t>Для этого нам потребовалось совсем немного: несколько формочек для песка (подойдут и формочки для теста), вода, нитки и гуашь.</a:t>
            </a:r>
          </a:p>
          <a:p>
            <a:pPr>
              <a:buNone/>
            </a:pPr>
            <a:r>
              <a:rPr lang="ru-RU" sz="1600" dirty="0" smtClean="0"/>
              <a:t>Сперва нужно налить воду в формочки и подкрасить ее прямо в формоч­ке в разные цвета гуашью (эту часть работы можно поручить детям). Затем нарезать нитку на небольшие равные отрезки и, сложив пополам, опустить концами в формочки так, чтобы замерзшие фигурки можно было бы подве­сить. Теперь остается только поставить формочки в морозильную камеру, ждать.</a:t>
            </a:r>
          </a:p>
          <a:p>
            <a:pPr>
              <a:buNone/>
            </a:pPr>
            <a:r>
              <a:rPr lang="ru-RU" sz="1600" dirty="0" smtClean="0"/>
              <a:t>После того как вода замерзнет, ледяные фигурки вытаскиваются из фор­мочек. Если какая-то фигурка не желает «выходить» сразу, то можно подста­вить формочку под тонкую струю холодной воды.</a:t>
            </a:r>
          </a:p>
          <a:p>
            <a:pPr>
              <a:buNone/>
            </a:pPr>
            <a:r>
              <a:rPr lang="ru-RU" sz="1600" dirty="0" smtClean="0"/>
              <a:t>В случае, если нет возможности выполнить эту часть работы в детском саду, можно попросить детей принести уже готовые фигурки из дому и прямо с утра, не заходя в группу, развесить на улице</a:t>
            </a:r>
          </a:p>
          <a:p>
            <a:pPr>
              <a:buNone/>
            </a:pPr>
            <a:r>
              <a:rPr lang="ru-RU" sz="1600" dirty="0" smtClean="0"/>
              <a:t>Фигурки могут быть повешены как прямо на деревья, так и на натянутые специально для этой цели бельевые веревки (например, с помощью прищепок).</a:t>
            </a:r>
          </a:p>
          <a:p>
            <a:pPr>
              <a:buNone/>
            </a:pPr>
            <a:r>
              <a:rPr lang="ru-RU" sz="1600" dirty="0" smtClean="0"/>
              <a:t>И дети, и взрослые наверняка порадуются переливающимся на солнце разноцветным фигуркам кораблей, цветов, машин. А когда солнышко припе­чет посильнее, не менее интересно наблюдать и за разноцветной капелью.</a:t>
            </a:r>
          </a:p>
          <a:p>
            <a:pPr>
              <a:buNone/>
            </a:pPr>
            <a:r>
              <a:rPr lang="ru-RU" sz="1600" dirty="0" smtClean="0"/>
              <a:t>Но ледяные забавы, как выяснилось, это не единственный способ укра­сить зиму.</a:t>
            </a:r>
          </a:p>
          <a:p>
            <a:pPr>
              <a:buNone/>
            </a:pPr>
            <a:r>
              <a:rPr lang="ru-RU" sz="1600" dirty="0" smtClean="0"/>
              <a:t> </a:t>
            </a:r>
          </a:p>
          <a:p>
            <a:pPr>
              <a:buNone/>
            </a:pPr>
            <a:r>
              <a:rPr lang="ru-RU" sz="1600" dirty="0" smtClean="0"/>
              <a:t> </a:t>
            </a:r>
          </a:p>
          <a:p>
            <a:pPr>
              <a:buNone/>
            </a:pPr>
            <a:endParaRPr lang="ru-RU" sz="1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solidFill>
                  <a:schemeClr val="tx1"/>
                </a:solidFill>
              </a:rPr>
              <a:t>Рекомендации для родителей</a:t>
            </a:r>
            <a:br>
              <a:rPr lang="ru-RU" dirty="0" smtClean="0">
                <a:solidFill>
                  <a:schemeClr val="tx1"/>
                </a:solidFill>
              </a:rPr>
            </a:br>
            <a:endParaRPr lang="ru-RU" dirty="0">
              <a:solidFill>
                <a:schemeClr val="tx1"/>
              </a:solidFill>
            </a:endParaRPr>
          </a:p>
        </p:txBody>
      </p:sp>
      <p:sp>
        <p:nvSpPr>
          <p:cNvPr id="3" name="Содержимое 2"/>
          <p:cNvSpPr>
            <a:spLocks noGrp="1"/>
          </p:cNvSpPr>
          <p:nvPr>
            <p:ph sz="quarter" idx="1"/>
          </p:nvPr>
        </p:nvSpPr>
        <p:spPr>
          <a:xfrm>
            <a:off x="301752" y="609600"/>
            <a:ext cx="8503920" cy="5489448"/>
          </a:xfrm>
        </p:spPr>
        <p:txBody>
          <a:bodyPr>
            <a:normAutofit fontScale="70000" lnSpcReduction="20000"/>
          </a:bodyPr>
          <a:lstStyle/>
          <a:p>
            <a:pPr>
              <a:buNone/>
            </a:pPr>
            <a:r>
              <a:rPr lang="ru-RU" b="1" dirty="0" smtClean="0"/>
              <a:t>Наш первый  совет родителям: </a:t>
            </a:r>
            <a:r>
              <a:rPr lang="ru-RU" dirty="0" smtClean="0"/>
              <a:t>заранее продумайте, как лучше организовать </a:t>
            </a:r>
            <a:r>
              <a:rPr lang="ru-RU" u="sng" dirty="0" smtClean="0">
                <a:hlinkClick r:id="rId2"/>
              </a:rPr>
              <a:t>каникулы</a:t>
            </a:r>
            <a:r>
              <a:rPr lang="ru-RU" dirty="0" smtClean="0"/>
              <a:t> вашего ребенка, особенно если он еще нуждается  в присмотре взрослых. Прекрасно, если вы можете отправиться вместе с ребенком в путешествие или провести с ним это время за городом. Неплохой вариант — отправить свое чадо под заботливое «крыло» бабушки. Но что же делать тем, у кого такой  возможности нет? В последние годы все больше школ на время каникул становятся базами отдыха, и они снова приобретают популярность. Поинтересуйтесь, будет ли организован такой лагерь в вашей или соседней школе, какие там условия. Появляются сейчас и другие варианты организации досуга для младших школьников, чаще всего на базе домов детского творчества, стадионов, парков.</a:t>
            </a:r>
            <a:br>
              <a:rPr lang="ru-RU" dirty="0" smtClean="0"/>
            </a:br>
            <a:r>
              <a:rPr lang="ru-RU" dirty="0" smtClean="0"/>
              <a:t>Если ребенок достаточно взрослый  для того, чтобы развлекаться в каникулы самостоятельно, без вашей помощи и совета ему все равно не обойтись. Думаю, вас вряд ли обрадует его многочасовое просиживание у телевизора или за компьютером. Лучше продумайте и спланируйте вместе с сыном или дочерью, чем займутся они в каникулы. И обязательно найдите время, чтобы сходить с ребенком на лыжную прогулку, в театр, проведать бабушку или заняться каким-нибудь  домашним делом.</a:t>
            </a:r>
          </a:p>
          <a:p>
            <a:pPr>
              <a:buNone/>
            </a:pP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sz="quarter" idx="1"/>
          </p:nvPr>
        </p:nvSpPr>
        <p:spPr>
          <a:xfrm>
            <a:off x="301752" y="533400"/>
            <a:ext cx="8503920" cy="5867400"/>
          </a:xfrm>
        </p:spPr>
        <p:txBody>
          <a:bodyPr>
            <a:normAutofit fontScale="62500" lnSpcReduction="20000"/>
          </a:bodyPr>
          <a:lstStyle/>
          <a:p>
            <a:pPr>
              <a:buNone/>
            </a:pPr>
            <a:r>
              <a:rPr lang="ru-RU" b="1" u="sng" dirty="0" smtClean="0">
                <a:hlinkClick r:id="rId2"/>
              </a:rPr>
              <a:t>Игры</a:t>
            </a:r>
            <a:r>
              <a:rPr lang="ru-RU" b="1" dirty="0" smtClean="0"/>
              <a:t> и спортивные занятия на свежем воздухе </a:t>
            </a:r>
            <a:r>
              <a:rPr lang="ru-RU" dirty="0" smtClean="0"/>
              <a:t>— вот, пожалуй, лучший отдых после второй четверти. Такой эффективной разгрузки не хватает большинству наших ребятишек в течение всего года. С поступлением в школу дети уменьшают свою двигательную активность почти вполовину. Порой мы недооцениваем значение прогулок и движений для нормального развития малышей, оттого так мало они бывают на свежем воздухе осенью и зимой. Наши наблюдения показывают, что нередко их пребывание на улице ограничивается дорогой в школу и обратно. Поэтому постарайтесь, чтобы в каникулы у вашего ребенка не было «двигательного голодания». Поверьте мудрому высказыванию французского врача XVIII века </a:t>
            </a:r>
            <a:r>
              <a:rPr lang="ru-RU" dirty="0" err="1" smtClean="0"/>
              <a:t>Тиссо</a:t>
            </a:r>
            <a:r>
              <a:rPr lang="ru-RU" dirty="0" smtClean="0"/>
              <a:t>: «Движение, как таковое, может по своему действию заменить любое средство, но все лечебные средства мира не могут  заменить действие движений». Если вы действительно хотите укрепить здоровье маленького школяра, свои каникулы он должен проводить под девизом «Ни дня без прогулки!».</a:t>
            </a:r>
          </a:p>
          <a:p>
            <a:pPr>
              <a:buNone/>
            </a:pPr>
            <a:r>
              <a:rPr lang="ru-RU" dirty="0" smtClean="0"/>
              <a:t/>
            </a:r>
            <a:br>
              <a:rPr lang="ru-RU" dirty="0" smtClean="0"/>
            </a:br>
            <a:r>
              <a:rPr lang="ru-RU" dirty="0" smtClean="0"/>
              <a:t>Очень важно позаботиться об экипировке, которая соответствовала бы погоде. Проверьте не только  ребячью одежду и обувь, но и тот нехитрый спортивный инвентарь, который,  как правило, есть в каждой семье. Поскольку речь идет о зимних каникулах — это, конечно же, санки, лыжи, коньки. Убедитесь, что они исправны и подходят по размеру. Не упускайте из виду и такой важный момент, как безопасность вашего ребенка. Помните, что из-за активного времяпрепровождения в каникулы малыши получают травмы значительно чаще, чем в учебные месяцы. Постарайтесь сделать все от вас зависящее, чтобы этого не случилось. Будет нелишним напомнить ребенку правила поведения не только на улице, но и  на катке,  лыжне, горках.</a:t>
            </a:r>
            <a:br>
              <a:rPr lang="ru-RU" dirty="0" smtClean="0"/>
            </a:b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a:xfrm>
            <a:off x="301752" y="762000"/>
            <a:ext cx="8503920" cy="5337048"/>
          </a:xfrm>
        </p:spPr>
        <p:txBody>
          <a:bodyPr>
            <a:normAutofit fontScale="70000" lnSpcReduction="20000"/>
          </a:bodyPr>
          <a:lstStyle/>
          <a:p>
            <a:pPr>
              <a:buNone/>
            </a:pPr>
            <a:r>
              <a:rPr lang="ru-RU" b="1" dirty="0" smtClean="0"/>
              <a:t>Каникулы </a:t>
            </a:r>
            <a:r>
              <a:rPr lang="ru-RU" dirty="0" smtClean="0"/>
              <a:t>— это еще и возможность повнимательней отнестись к здоровью ваших детей. У многих оно, увы, не такое уж и крепкое. К сожалению, не редкость, когда родители уверены, что их ребенок здоров, а на самом деле это далеко не так. Специальные исследования показали, что среди детей, которых родители считали здоровыми, таковыми были, по мнению врачей, лишь 14%.  Напоминаем и о том, что  начало школьной жизни у малыша довольно часто сопровождается обострением хронических  заболеваний. В те дни, когда ребенок учится, бывает не просто выкроить время для визита к врачу. Поэтому воспользуйтесь каникулами, чтобы побывать с ним у педиатра, отоларинголога, стоматолога, окулиста, ортопеда или у какого-то другого врача-специалиста. Если у ребенка какие-то хронические недомогания, наверное, имеет смысл спокойно, не спеша пройти  курс лечения.</a:t>
            </a:r>
          </a:p>
          <a:p>
            <a:pPr>
              <a:buNone/>
            </a:pPr>
            <a:r>
              <a:rPr lang="ru-RU" dirty="0" smtClean="0"/>
              <a:t/>
            </a:r>
            <a:br>
              <a:rPr lang="ru-RU" dirty="0" smtClean="0"/>
            </a:br>
            <a:r>
              <a:rPr lang="ru-RU" dirty="0" smtClean="0"/>
              <a:t>В каникулы меняется привычный распорядок дня, и у ребенка появляется возможность выспаться. Наши дети часто недосыпают в период учебы, поэтому в каникулы утренний подъем  можно перенести на более позднее время. А вот ложиться спать все-таки лучше вовремя. Хорошо восстанавливает силы дневной сон. Его мы рекомендуем не только ослабленным ребятишкам, но и здоровым. </a:t>
            </a:r>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a:xfrm>
            <a:off x="301752" y="1143000"/>
            <a:ext cx="8503920" cy="4956048"/>
          </a:xfrm>
        </p:spPr>
        <p:txBody>
          <a:bodyPr>
            <a:normAutofit fontScale="85000" lnSpcReduction="10000"/>
          </a:bodyPr>
          <a:lstStyle/>
          <a:p>
            <a:r>
              <a:rPr lang="ru-RU" dirty="0" smtClean="0"/>
              <a:t>Каникулы — самое подходящее время для экскурсий, посещения музеев и </a:t>
            </a:r>
            <a:r>
              <a:rPr lang="ru-RU" u="sng" dirty="0" smtClean="0">
                <a:hlinkClick r:id="rId2"/>
              </a:rPr>
              <a:t>театров</a:t>
            </a:r>
            <a:r>
              <a:rPr lang="ru-RU" dirty="0" smtClean="0"/>
              <a:t>. Но не забывайте, что во всем нужна мера. Не следует водить ребенка на детские праздники, представления, карнавалы ежедневно. Из самых лучших побуждений некоторые мамы, папы, бабушки и дедушки устраивают своему ребенку новогодний калейдоскоп, и вместо отдыха он еще больше устает. Имейте в виду, что посещение детских праздников увеличивает вероятность встречи с вирусами. Воздержитесь от выходов «в свет», если в разгаре эпидемия гриппа или если у ребенка не очень крепкое здоровье. Пусть ваш малыш больше двигается, получает много приятных и интересных впечатлений, чтобы, придя в школу розовощеким и сияющим, он мог сказать: «Каникулы — это здорово!»</a:t>
            </a:r>
          </a:p>
          <a:p>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1143000"/>
          </a:xfrm>
        </p:spPr>
        <p:txBody>
          <a:bodyPr>
            <a:noAutofit/>
          </a:bodyPr>
          <a:lstStyle/>
          <a:p>
            <a:r>
              <a:rPr lang="ru-RU" sz="2800" dirty="0" smtClean="0">
                <a:solidFill>
                  <a:schemeClr val="tx1"/>
                </a:solidFill>
              </a:rPr>
              <a:t>Рекомендуемая литература. Для использования при планировании и организации Зимних каникул в ДОУ</a:t>
            </a:r>
            <a:endParaRPr lang="ru-RU" sz="2800" dirty="0">
              <a:solidFill>
                <a:schemeClr val="tx1"/>
              </a:solidFill>
            </a:endParaRPr>
          </a:p>
        </p:txBody>
      </p:sp>
      <p:sp>
        <p:nvSpPr>
          <p:cNvPr id="3" name="Содержимое 2"/>
          <p:cNvSpPr>
            <a:spLocks noGrp="1"/>
          </p:cNvSpPr>
          <p:nvPr>
            <p:ph sz="quarter" idx="1"/>
          </p:nvPr>
        </p:nvSpPr>
        <p:spPr/>
        <p:txBody>
          <a:bodyPr>
            <a:normAutofit fontScale="92500" lnSpcReduction="10000"/>
          </a:bodyPr>
          <a:lstStyle/>
          <a:p>
            <a:pPr marL="514350" indent="-514350">
              <a:buFont typeface="+mj-lt"/>
              <a:buAutoNum type="arabicPeriod"/>
            </a:pPr>
            <a:r>
              <a:rPr lang="ru-RU" dirty="0" smtClean="0">
                <a:latin typeface="Times New Roman" pitchFamily="18" charset="0"/>
                <a:cs typeface="Times New Roman" pitchFamily="18" charset="0"/>
              </a:rPr>
              <a:t>Планирование(младшие группы).//Справочник старшего воспитателя ДОУ, 2008, № 12.</a:t>
            </a:r>
          </a:p>
          <a:p>
            <a:pPr marL="514350" indent="-514350">
              <a:buFont typeface="+mj-lt"/>
              <a:buAutoNum type="arabicPeriod"/>
            </a:pPr>
            <a:r>
              <a:rPr lang="ru-RU" dirty="0" smtClean="0">
                <a:latin typeface="Times New Roman" pitchFamily="18" charset="0"/>
                <a:cs typeface="Times New Roman" pitchFamily="18" charset="0"/>
              </a:rPr>
              <a:t>Планирование ДА детей 3-4 лет на зимний период года. //Справочник старшего воспитателя ДОУ, 2007, № 6.</a:t>
            </a:r>
          </a:p>
          <a:p>
            <a:pPr marL="514350" indent="-514350">
              <a:buFont typeface="+mj-lt"/>
              <a:buAutoNum type="arabicPeriod"/>
            </a:pPr>
            <a:r>
              <a:rPr lang="ru-RU" dirty="0" smtClean="0">
                <a:latin typeface="Times New Roman" pitchFamily="18" charset="0"/>
                <a:cs typeface="Times New Roman" pitchFamily="18" charset="0"/>
              </a:rPr>
              <a:t>Неделя зимних забав и игр. //Справочник старшего воспитателя ДОУ, 2007, № 6.</a:t>
            </a:r>
          </a:p>
          <a:p>
            <a:pPr marL="514350" indent="-514350">
              <a:buFont typeface="+mj-lt"/>
              <a:buAutoNum type="arabicPeriod"/>
            </a:pPr>
            <a:r>
              <a:rPr lang="ru-RU" dirty="0" smtClean="0">
                <a:latin typeface="Times New Roman" pitchFamily="18" charset="0"/>
                <a:cs typeface="Times New Roman" pitchFamily="18" charset="0"/>
              </a:rPr>
              <a:t>Зимняя улица движения. Игры и забавы. // Обруч, 2006, № 6.</a:t>
            </a:r>
          </a:p>
          <a:p>
            <a:pPr marL="514350" indent="-514350">
              <a:buFont typeface="+mj-lt"/>
              <a:buAutoNum type="arabicPeriod"/>
            </a:pPr>
            <a:r>
              <a:rPr lang="ru-RU" dirty="0" err="1" smtClean="0">
                <a:latin typeface="Times New Roman" pitchFamily="18" charset="0"/>
                <a:cs typeface="Times New Roman" pitchFamily="18" charset="0"/>
              </a:rPr>
              <a:t>Спотивно</a:t>
            </a:r>
            <a:r>
              <a:rPr lang="ru-RU" dirty="0" smtClean="0">
                <a:latin typeface="Times New Roman" pitchFamily="18" charset="0"/>
                <a:cs typeface="Times New Roman" pitchFamily="18" charset="0"/>
              </a:rPr>
              <a:t> – театрализованный праздник под открытым небом «Зимняя фантазия». //Дошкольник. Младший школьник, 2004, № 1.</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dirty="0" smtClean="0">
                <a:solidFill>
                  <a:schemeClr val="tx1"/>
                </a:solidFill>
              </a:rPr>
              <a:t>Требования </a:t>
            </a:r>
            <a:r>
              <a:rPr lang="ru-RU" sz="4000" dirty="0" err="1" smtClean="0">
                <a:solidFill>
                  <a:schemeClr val="tx1"/>
                </a:solidFill>
              </a:rPr>
              <a:t>СанПиН</a:t>
            </a:r>
            <a:endParaRPr lang="ru-RU" sz="4000" dirty="0">
              <a:solidFill>
                <a:schemeClr val="tx1"/>
              </a:solidFill>
            </a:endParaRPr>
          </a:p>
        </p:txBody>
      </p:sp>
      <p:sp>
        <p:nvSpPr>
          <p:cNvPr id="3" name="Содержимое 2"/>
          <p:cNvSpPr>
            <a:spLocks noGrp="1"/>
          </p:cNvSpPr>
          <p:nvPr>
            <p:ph sz="quarter" idx="1"/>
          </p:nvPr>
        </p:nvSpPr>
        <p:spPr/>
        <p:txBody>
          <a:bodyPr>
            <a:normAutofit/>
          </a:bodyPr>
          <a:lstStyle/>
          <a:p>
            <a:pPr algn="ctr">
              <a:buNone/>
            </a:pPr>
            <a:r>
              <a:rPr lang="ru-RU" sz="3600" dirty="0" smtClean="0"/>
              <a:t>В середине года(декабрь, январь) для воспитанников дошкольных групп рекомендуется организовывать недельные каникулы. Во время которых проводят занятия только  эстетически – оздоровительного цикла (музыкальные, спортивные, изобразительного искусства)</a:t>
            </a:r>
            <a:endParaRPr lang="ru-RU" sz="3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solidFill>
                  <a:schemeClr val="tx1"/>
                </a:solidFill>
              </a:rPr>
              <a:t>Используемая литература при составлении данных методических рекомендаций</a:t>
            </a:r>
            <a:endParaRPr lang="ru-RU" dirty="0">
              <a:solidFill>
                <a:schemeClr val="tx1"/>
              </a:solidFill>
            </a:endParaRPr>
          </a:p>
        </p:txBody>
      </p:sp>
      <p:sp>
        <p:nvSpPr>
          <p:cNvPr id="3" name="Содержимое 2"/>
          <p:cNvSpPr>
            <a:spLocks noGrp="1"/>
          </p:cNvSpPr>
          <p:nvPr>
            <p:ph sz="quarter" idx="1"/>
          </p:nvPr>
        </p:nvSpPr>
        <p:spPr/>
        <p:txBody>
          <a:bodyPr/>
          <a:lstStyle/>
          <a:p>
            <a:pPr marL="514350" indent="-514350">
              <a:buFont typeface="+mj-lt"/>
              <a:buAutoNum type="arabicPeriod"/>
            </a:pPr>
            <a:r>
              <a:rPr lang="ru-RU" dirty="0" smtClean="0"/>
              <a:t>«Санитарно – эпидемиологические требования к устройству , содержанию и организации режима работы в ДОУ». Минюст РФ, от 1.10.10.</a:t>
            </a:r>
          </a:p>
          <a:p>
            <a:pPr marL="514350" indent="-514350">
              <a:buFont typeface="+mj-lt"/>
              <a:buAutoNum type="arabicPeriod"/>
            </a:pPr>
            <a:r>
              <a:rPr lang="ru-RU" dirty="0" smtClean="0">
                <a:latin typeface="Times New Roman" pitchFamily="18" charset="0"/>
                <a:cs typeface="Times New Roman" pitchFamily="18" charset="0"/>
              </a:rPr>
              <a:t>//Справочник старшего воспитателя ДОУ, 2008, № 12.</a:t>
            </a:r>
          </a:p>
          <a:p>
            <a:pPr marL="514350" indent="-514350">
              <a:buFont typeface="+mj-lt"/>
              <a:buAutoNum type="arabicPeriod"/>
            </a:pPr>
            <a:r>
              <a:rPr lang="ru-RU" smtClean="0">
                <a:latin typeface="Times New Roman" pitchFamily="18" charset="0"/>
                <a:cs typeface="Times New Roman" pitchFamily="18" charset="0"/>
              </a:rPr>
              <a:t>//Справочник старшего воспитателя ДОУ, 2007, № 6.</a:t>
            </a:r>
            <a:endParaRPr lang="ru-RU" dirty="0" smtClean="0">
              <a:latin typeface="Times New Roman" pitchFamily="18" charset="0"/>
              <a:cs typeface="Times New Roman" pitchFamily="18" charset="0"/>
            </a:endParaRPr>
          </a:p>
          <a:p>
            <a:pPr marL="514350" indent="-514350">
              <a:buFont typeface="+mj-lt"/>
              <a:buAutoNum type="arabicPeriod"/>
            </a:pPr>
            <a:endParaRPr lang="ru-RU"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1295400"/>
          </a:xfrm>
        </p:spPr>
        <p:txBody>
          <a:bodyPr>
            <a:noAutofit/>
          </a:bodyPr>
          <a:lstStyle/>
          <a:p>
            <a:r>
              <a:rPr lang="ru-RU" sz="1800" dirty="0" smtClean="0">
                <a:solidFill>
                  <a:schemeClr val="tx1"/>
                </a:solidFill>
              </a:rPr>
              <a:t>Методические рекомендации</a:t>
            </a:r>
            <a:br>
              <a:rPr lang="ru-RU" sz="1800" dirty="0" smtClean="0">
                <a:solidFill>
                  <a:schemeClr val="tx1"/>
                </a:solidFill>
              </a:rPr>
            </a:br>
            <a:r>
              <a:rPr lang="ru-RU" sz="1800" b="1" dirty="0" smtClean="0">
                <a:solidFill>
                  <a:schemeClr val="tx1"/>
                </a:solidFill>
              </a:rPr>
              <a:t/>
            </a:r>
            <a:br>
              <a:rPr lang="ru-RU" sz="1800" b="1" dirty="0" smtClean="0">
                <a:solidFill>
                  <a:schemeClr val="tx1"/>
                </a:solidFill>
              </a:rPr>
            </a:br>
            <a:r>
              <a:rPr lang="ru-RU" sz="1800" b="1" dirty="0" smtClean="0">
                <a:solidFill>
                  <a:schemeClr val="tx1"/>
                </a:solidFill>
              </a:rPr>
              <a:t>ОБ ОРГАНИЗАЦИИ ВОСПИТАТЕЛЬНОЙ РАБОТЫ </a:t>
            </a:r>
            <a:br>
              <a:rPr lang="ru-RU" sz="1800" b="1" dirty="0" smtClean="0">
                <a:solidFill>
                  <a:schemeClr val="tx1"/>
                </a:solidFill>
              </a:rPr>
            </a:br>
            <a:r>
              <a:rPr lang="ru-RU" sz="1800" b="1" dirty="0" smtClean="0">
                <a:solidFill>
                  <a:schemeClr val="tx1"/>
                </a:solidFill>
              </a:rPr>
              <a:t>НА ЗИМНИХ КАНИКУЛАХ </a:t>
            </a:r>
            <a:br>
              <a:rPr lang="ru-RU" sz="1800" b="1" dirty="0" smtClean="0">
                <a:solidFill>
                  <a:schemeClr val="tx1"/>
                </a:solidFill>
              </a:rPr>
            </a:br>
            <a:endParaRPr lang="ru-RU" sz="1800" dirty="0">
              <a:solidFill>
                <a:schemeClr val="tx1"/>
              </a:solidFill>
            </a:endParaRPr>
          </a:p>
        </p:txBody>
      </p:sp>
      <p:sp>
        <p:nvSpPr>
          <p:cNvPr id="3" name="Содержимое 2"/>
          <p:cNvSpPr>
            <a:spLocks noGrp="1"/>
          </p:cNvSpPr>
          <p:nvPr>
            <p:ph sz="quarter" idx="1"/>
          </p:nvPr>
        </p:nvSpPr>
        <p:spPr/>
        <p:txBody>
          <a:bodyPr>
            <a:normAutofit fontScale="85000" lnSpcReduction="20000"/>
          </a:bodyPr>
          <a:lstStyle/>
          <a:p>
            <a:pPr>
              <a:buNone/>
            </a:pPr>
            <a:r>
              <a:rPr lang="ru-RU" u="sng" dirty="0" smtClean="0"/>
              <a:t>Цель</a:t>
            </a:r>
            <a:r>
              <a:rPr lang="ru-RU" dirty="0" smtClean="0"/>
              <a:t> этой формы работы с детьми – обеспечить воспитанников полноценным активным отдыхом в течении дня, предоставить им возможности участвовать в разнообразных играх и забавах, охранять  и  укреплять здоровье детей. Обеспечить каждому ребенку возможность радостно и содержательно прожить период дошкольного возраста.</a:t>
            </a:r>
          </a:p>
          <a:p>
            <a:pPr>
              <a:buNone/>
            </a:pPr>
            <a:r>
              <a:rPr lang="ru-RU" dirty="0" smtClean="0"/>
              <a:t>Организация такой недели также позволяет воспитателям познакомиться с различными спортивными играми , забавами, развлечениями, использование которых обогатит содержание работы с детьми в этот период.</a:t>
            </a:r>
          </a:p>
          <a:p>
            <a:pPr>
              <a:buNone/>
            </a:pPr>
            <a:r>
              <a:rPr lang="ru-RU" dirty="0" smtClean="0"/>
              <a:t>Кроме того это хорошая возможность привлечь родителей к совместному проведению мероприятий для детей на участке и в группе детского сада.</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838200"/>
          </a:xfrm>
        </p:spPr>
        <p:txBody>
          <a:bodyPr>
            <a:noAutofit/>
          </a:bodyPr>
          <a:lstStyle/>
          <a:p>
            <a:r>
              <a:rPr lang="ru-RU" sz="2000" dirty="0" smtClean="0">
                <a:solidFill>
                  <a:schemeClr val="tx1"/>
                </a:solidFill>
              </a:rPr>
              <a:t>Каждая возрастная группа подготавливает свой план проведения Зимних каникул. Который включает в себя:</a:t>
            </a:r>
            <a:br>
              <a:rPr lang="ru-RU" sz="2000" dirty="0" smtClean="0">
                <a:solidFill>
                  <a:schemeClr val="tx1"/>
                </a:solidFill>
              </a:rPr>
            </a:br>
            <a:endParaRPr lang="ru-RU" sz="2000" dirty="0">
              <a:solidFill>
                <a:schemeClr val="tx1"/>
              </a:solidFill>
            </a:endParaRPr>
          </a:p>
        </p:txBody>
      </p:sp>
      <p:sp>
        <p:nvSpPr>
          <p:cNvPr id="3" name="Содержимое 2"/>
          <p:cNvSpPr>
            <a:spLocks noGrp="1"/>
          </p:cNvSpPr>
          <p:nvPr>
            <p:ph sz="quarter" idx="1"/>
          </p:nvPr>
        </p:nvSpPr>
        <p:spPr>
          <a:xfrm>
            <a:off x="301752" y="1527048"/>
            <a:ext cx="8503920" cy="5102352"/>
          </a:xfrm>
        </p:spPr>
        <p:txBody>
          <a:bodyPr>
            <a:normAutofit/>
          </a:bodyPr>
          <a:lstStyle/>
          <a:p>
            <a:pPr>
              <a:buFont typeface="Wingdings" pitchFamily="2" charset="2"/>
              <a:buChar char="v"/>
            </a:pPr>
            <a:r>
              <a:rPr lang="ru-RU" sz="2400" dirty="0" smtClean="0"/>
              <a:t>Предварительную работу с детьми и их родителями по изготовлению атрибутов к играм</a:t>
            </a:r>
          </a:p>
          <a:p>
            <a:pPr>
              <a:buFont typeface="Wingdings" pitchFamily="2" charset="2"/>
              <a:buChar char="v"/>
            </a:pPr>
            <a:r>
              <a:rPr lang="ru-RU" sz="2400" dirty="0" smtClean="0"/>
              <a:t>Совместные мероприятия для родителей</a:t>
            </a:r>
          </a:p>
          <a:p>
            <a:pPr>
              <a:buFont typeface="Wingdings" pitchFamily="2" charset="2"/>
              <a:buChar char="v"/>
            </a:pPr>
            <a:r>
              <a:rPr lang="ru-RU" sz="2400" dirty="0" smtClean="0"/>
              <a:t>Беседы с детьми</a:t>
            </a:r>
          </a:p>
          <a:p>
            <a:pPr>
              <a:buFont typeface="Wingdings" pitchFamily="2" charset="2"/>
              <a:buChar char="v"/>
            </a:pPr>
            <a:r>
              <a:rPr lang="ru-RU" sz="2400" dirty="0" smtClean="0"/>
              <a:t>Чтение художественной литературы</a:t>
            </a:r>
          </a:p>
          <a:p>
            <a:pPr>
              <a:buFont typeface="Wingdings" pitchFamily="2" charset="2"/>
              <a:buChar char="v"/>
            </a:pPr>
            <a:r>
              <a:rPr lang="ru-RU" sz="2400" dirty="0" smtClean="0"/>
              <a:t>Тематические дни (прописываются в календарном плане)</a:t>
            </a:r>
          </a:p>
          <a:p>
            <a:pPr>
              <a:buFont typeface="Wingdings" pitchFamily="2" charset="2"/>
              <a:buChar char="v"/>
            </a:pPr>
            <a:r>
              <a:rPr lang="ru-RU" sz="2400" dirty="0" smtClean="0"/>
              <a:t>Физкультурные, эстетически – художественные  и музыкальные досуги</a:t>
            </a:r>
          </a:p>
          <a:p>
            <a:pPr>
              <a:buFont typeface="Wingdings" pitchFamily="2" charset="2"/>
              <a:buChar char="v"/>
            </a:pPr>
            <a:r>
              <a:rPr lang="ru-RU" sz="2400" dirty="0" smtClean="0"/>
              <a:t>Спортивные игры и эстафеты</a:t>
            </a:r>
          </a:p>
          <a:p>
            <a:pPr>
              <a:buFont typeface="Wingdings" pitchFamily="2" charset="2"/>
              <a:buChar char="v"/>
            </a:pPr>
            <a:r>
              <a:rPr lang="ru-RU" sz="2400" dirty="0" smtClean="0"/>
              <a:t>Лепка из снега и другое</a:t>
            </a:r>
          </a:p>
          <a:p>
            <a:pPr>
              <a:buFont typeface="Wingdings" pitchFamily="2" charset="2"/>
              <a:buChar char="v"/>
            </a:pPr>
            <a:endParaRPr lang="ru-RU" sz="2400" dirty="0" smtClean="0"/>
          </a:p>
          <a:p>
            <a:pPr>
              <a:buFont typeface="Wingdings" pitchFamily="2" charset="2"/>
              <a:buChar char="v"/>
            </a:pPr>
            <a:endParaRPr lang="ru-RU" sz="2400" dirty="0" smtClean="0"/>
          </a:p>
          <a:p>
            <a:pPr>
              <a:buFont typeface="Wingdings" pitchFamily="2" charset="2"/>
              <a:buChar char="v"/>
            </a:pPr>
            <a:endParaRPr lang="ru-RU"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914400"/>
          </a:xfrm>
        </p:spPr>
        <p:txBody>
          <a:bodyPr>
            <a:normAutofit fontScale="90000"/>
          </a:bodyPr>
          <a:lstStyle/>
          <a:p>
            <a:r>
              <a:rPr lang="ru-RU" b="1" i="1" dirty="0" smtClean="0">
                <a:solidFill>
                  <a:schemeClr val="tx1"/>
                </a:solidFill>
              </a:rPr>
              <a:t>Рекомендации педагогам</a:t>
            </a:r>
            <a:r>
              <a:rPr lang="ru-RU" dirty="0" smtClean="0">
                <a:solidFill>
                  <a:schemeClr val="tx1"/>
                </a:solidFill>
              </a:rPr>
              <a:t/>
            </a:r>
            <a:br>
              <a:rPr lang="ru-RU" dirty="0" smtClean="0">
                <a:solidFill>
                  <a:schemeClr val="tx1"/>
                </a:solidFill>
              </a:rPr>
            </a:br>
            <a:endParaRPr lang="ru-RU" dirty="0">
              <a:solidFill>
                <a:schemeClr val="tx1"/>
              </a:solidFill>
            </a:endParaRPr>
          </a:p>
        </p:txBody>
      </p:sp>
      <p:sp>
        <p:nvSpPr>
          <p:cNvPr id="3" name="Содержимое 2"/>
          <p:cNvSpPr>
            <a:spLocks noGrp="1"/>
          </p:cNvSpPr>
          <p:nvPr>
            <p:ph sz="quarter" idx="1"/>
          </p:nvPr>
        </p:nvSpPr>
        <p:spPr>
          <a:xfrm>
            <a:off x="301752" y="1527048"/>
            <a:ext cx="8503920" cy="5102352"/>
          </a:xfrm>
        </p:spPr>
        <p:txBody>
          <a:bodyPr>
            <a:normAutofit fontScale="70000" lnSpcReduction="20000"/>
          </a:bodyPr>
          <a:lstStyle/>
          <a:p>
            <a:pPr algn="ctr">
              <a:buNone/>
            </a:pPr>
            <a:r>
              <a:rPr lang="ru-RU" b="1" dirty="0" smtClean="0"/>
              <a:t>Зимние игры и забавы</a:t>
            </a:r>
            <a:endParaRPr lang="ru-RU" dirty="0" smtClean="0"/>
          </a:p>
          <a:p>
            <a:pPr>
              <a:buNone/>
            </a:pPr>
            <a:r>
              <a:rPr lang="ru-RU" u="sng" dirty="0" smtClean="0"/>
              <a:t>Итак, для зимних игр и забав необходимы следующие условия:</a:t>
            </a:r>
          </a:p>
          <a:p>
            <a:pPr lvl="0"/>
            <a:r>
              <a:rPr lang="ru-RU" sz="3100" dirty="0" smtClean="0"/>
              <a:t>в деятельности должны принимать участие все дети;</a:t>
            </a:r>
          </a:p>
          <a:p>
            <a:pPr lvl="0"/>
            <a:r>
              <a:rPr lang="ru-RU" sz="3100" dirty="0" smtClean="0"/>
              <a:t>не предлагайте </a:t>
            </a:r>
            <a:r>
              <a:rPr lang="ru-RU" sz="3100" dirty="0" smtClean="0"/>
              <a:t>игры, </a:t>
            </a:r>
            <a:r>
              <a:rPr lang="ru-RU" sz="3100" dirty="0" smtClean="0"/>
              <a:t>где нужно долго и интенсивно бегать, чтобы </a:t>
            </a:r>
            <a:r>
              <a:rPr lang="ru-RU" sz="3100" dirty="0" smtClean="0"/>
              <a:t>дети не </a:t>
            </a:r>
            <a:r>
              <a:rPr lang="ru-RU" sz="3100" dirty="0" smtClean="0"/>
              <a:t>вспотели (для бега нужно ограничивать пространство);</a:t>
            </a:r>
          </a:p>
          <a:p>
            <a:pPr lvl="0"/>
            <a:r>
              <a:rPr lang="ru-RU" sz="3100" dirty="0" smtClean="0"/>
              <a:t>в игре не должно быть трудновыполнимых движений (например </a:t>
            </a:r>
            <a:r>
              <a:rPr lang="ru-RU" sz="3100" dirty="0" smtClean="0"/>
              <a:t>прыжков </a:t>
            </a:r>
            <a:r>
              <a:rPr lang="ru-RU" sz="3100" dirty="0" smtClean="0"/>
              <a:t>через скакалку, препятствия, в высоту; гимнастических упражнений и др.);</a:t>
            </a:r>
          </a:p>
          <a:p>
            <a:pPr lvl="0"/>
            <a:r>
              <a:rPr lang="ru-RU" sz="3100" dirty="0" smtClean="0"/>
              <a:t>игры со снегом следует проводить в теплую погоду, когда снег мягкий;</a:t>
            </a:r>
          </a:p>
          <a:p>
            <a:pPr lvl="0"/>
            <a:r>
              <a:rPr lang="ru-RU" sz="3100" dirty="0" smtClean="0"/>
              <a:t>для игр со снегом рекомендуются непромокаемые варежки;</a:t>
            </a:r>
          </a:p>
          <a:p>
            <a:pPr lvl="0"/>
            <a:r>
              <a:rPr lang="ru-RU" sz="3100" dirty="0" smtClean="0"/>
              <a:t>зимние игры, забавы, развлечения проводятся на утрамбованной площадке.</a:t>
            </a:r>
          </a:p>
          <a:p>
            <a:pPr>
              <a:buNone/>
            </a:pPr>
            <a:r>
              <a:rPr lang="ru-RU" sz="3100" b="1" i="1" dirty="0" smtClean="0"/>
              <a:t> </a:t>
            </a:r>
            <a:endParaRPr lang="ru-RU" sz="3100" dirty="0" smtClean="0"/>
          </a:p>
          <a:p>
            <a:pPr>
              <a:buNone/>
            </a:pP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838200"/>
          </a:xfrm>
        </p:spPr>
        <p:txBody>
          <a:bodyPr>
            <a:noAutofit/>
          </a:bodyPr>
          <a:lstStyle/>
          <a:p>
            <a:r>
              <a:rPr lang="ru-RU" sz="2400" b="1" i="1" dirty="0" smtClean="0">
                <a:solidFill>
                  <a:schemeClr val="tx1"/>
                </a:solidFill>
              </a:rPr>
              <a:t>Игры со снегом</a:t>
            </a:r>
            <a:r>
              <a:rPr lang="ru-RU" sz="2400" dirty="0" smtClean="0">
                <a:solidFill>
                  <a:schemeClr val="tx1"/>
                </a:solidFill>
              </a:rPr>
              <a:t/>
            </a:r>
            <a:br>
              <a:rPr lang="ru-RU" sz="2400" dirty="0" smtClean="0">
                <a:solidFill>
                  <a:schemeClr val="tx1"/>
                </a:solidFill>
              </a:rPr>
            </a:br>
            <a:endParaRPr lang="ru-RU" sz="2400" dirty="0">
              <a:solidFill>
                <a:schemeClr val="tx1"/>
              </a:solidFill>
            </a:endParaRPr>
          </a:p>
        </p:txBody>
      </p:sp>
      <p:sp>
        <p:nvSpPr>
          <p:cNvPr id="3" name="Содержимое 2"/>
          <p:cNvSpPr>
            <a:spLocks noGrp="1"/>
          </p:cNvSpPr>
          <p:nvPr>
            <p:ph sz="quarter" idx="1"/>
          </p:nvPr>
        </p:nvSpPr>
        <p:spPr>
          <a:xfrm>
            <a:off x="301752" y="914400"/>
            <a:ext cx="8503920" cy="5184648"/>
          </a:xfrm>
        </p:spPr>
        <p:txBody>
          <a:bodyPr>
            <a:noAutofit/>
          </a:bodyPr>
          <a:lstStyle/>
          <a:p>
            <a:r>
              <a:rPr lang="ru-RU" sz="1400" dirty="0" smtClean="0"/>
              <a:t>Дети учатся взаимодействовать с природой и приспосабливаться к условиям зимы. Ведь только зимой можно использовать в играх такой замечательный строи­тельный материал, как снег. После снегопада взрослые сгребают на участках снег и рыхлят его, чтобы детям было легко его копать. Для строительства пригодится специальный инвентарь: лопаты, санки с ящиками, листы фанеры, пластика для готовых композиций. В подвижных играх и зимних забавах можно использовать снежные постройки: горки, ледяные дорожки, валы, лыжные трассы.</a:t>
            </a:r>
          </a:p>
          <a:p>
            <a:r>
              <a:rPr lang="ru-RU" sz="1400" dirty="0" smtClean="0"/>
              <a:t>Игры со снегом в </a:t>
            </a:r>
            <a:r>
              <a:rPr lang="ru-RU" sz="1400" b="1" dirty="0" smtClean="0"/>
              <a:t>младших и средних</a:t>
            </a:r>
            <a:r>
              <a:rPr lang="ru-RU" sz="1400" dirty="0" smtClean="0"/>
              <a:t> группах достаточно просты. </a:t>
            </a:r>
            <a:r>
              <a:rPr lang="ru-RU" sz="1400" b="1" dirty="0" smtClean="0"/>
              <a:t>В млад­ших группах</a:t>
            </a:r>
            <a:r>
              <a:rPr lang="ru-RU" sz="1400" dirty="0" smtClean="0"/>
              <a:t> дети могут раскапывать снег, накладывать в ящики, крупные формы, а воспитатель в их присутствии выполняет несложную постройку, на­пример вал для </a:t>
            </a:r>
            <a:r>
              <a:rPr lang="ru-RU" sz="1400" dirty="0" err="1" smtClean="0"/>
              <a:t>перелезания</a:t>
            </a:r>
            <a:r>
              <a:rPr lang="ru-RU" sz="1400" dirty="0" smtClean="0"/>
              <a:t>, домик для кукол или животных. Дети могут под­возить снег педагогу.</a:t>
            </a:r>
          </a:p>
          <a:p>
            <a:r>
              <a:rPr lang="ru-RU" sz="1400" dirty="0" smtClean="0"/>
              <a:t>Детей </a:t>
            </a:r>
            <a:r>
              <a:rPr lang="ru-RU" sz="1400" b="1" dirty="0" smtClean="0"/>
              <a:t>средней группы</a:t>
            </a:r>
            <a:r>
              <a:rPr lang="ru-RU" sz="1400" dirty="0" smtClean="0"/>
              <a:t> можно привлекать к лепке несложных снежных построек, с которыми потом они будут играть. Малыши подвозят, подносят снег, складывают в кучу, утрамбовывают, пытаются самостоятельно что-ни­будь придумать и построить. Эти попытки нужно обязательно поддерживать. Кроме того, дети могут лепить мелкие фигурки из снега, заранее подготовлен­ного воспитателем. Такие игры рекомендуется проводить в безветренные дни при слабом морозе.</a:t>
            </a:r>
          </a:p>
          <a:p>
            <a:r>
              <a:rPr lang="ru-RU" sz="1400" b="1" dirty="0" smtClean="0"/>
              <a:t>В старших и подготовительных группах </a:t>
            </a:r>
            <a:r>
              <a:rPr lang="ru-RU" sz="1400" dirty="0" smtClean="0"/>
              <a:t>воспитатель показывает детям новые способы обработки снега. Можно научить детей делать снежные фигу­ры. Педагог чертит на слежавшемся снегу разные фигуры (круг, треугольник, квадрат и т. д.), дети по линиям надрезают снег и снизу осторожно вынимают получившуюся фигуру. Если эти фигуры слегка смочить водой, получится хо­роший строительный материал, из которого можно соорудить любые построй­ки. Для игры дети самостоятельно лепят мелкие фигурки. Можно построить снежный городок, а затем организовать в нем зимний праздник, используя спортивные игры, лыжные эстафеты, гонки на санках.</a:t>
            </a:r>
          </a:p>
          <a:p>
            <a:pPr>
              <a:buNone/>
            </a:pPr>
            <a:endParaRPr lang="ru-RU" sz="1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1066800"/>
          </a:xfrm>
        </p:spPr>
        <p:txBody>
          <a:bodyPr>
            <a:noAutofit/>
          </a:bodyPr>
          <a:lstStyle/>
          <a:p>
            <a:r>
              <a:rPr lang="ru-RU" sz="1600" b="1" i="1" dirty="0" smtClean="0">
                <a:solidFill>
                  <a:schemeClr val="tx1"/>
                </a:solidFill>
              </a:rPr>
              <a:t>На прогулке можно </a:t>
            </a:r>
            <a:r>
              <a:rPr lang="ru-RU" sz="1600" b="1" i="1" dirty="0" smtClean="0">
                <a:solidFill>
                  <a:schemeClr val="tx1"/>
                </a:solidFill>
              </a:rPr>
              <a:t>заняться </a:t>
            </a:r>
            <a:r>
              <a:rPr lang="ru-RU" sz="1600" b="1" i="1" dirty="0" smtClean="0">
                <a:solidFill>
                  <a:schemeClr val="tx1"/>
                </a:solidFill>
              </a:rPr>
              <a:t>не только подвижными играми, но и развитием наблюдательности, </a:t>
            </a:r>
            <a:r>
              <a:rPr lang="ru-RU" sz="1600" b="1" i="1" dirty="0" smtClean="0">
                <a:solidFill>
                  <a:schemeClr val="tx1"/>
                </a:solidFill>
              </a:rPr>
              <a:t>внимания</a:t>
            </a:r>
            <a:r>
              <a:rPr lang="ru-RU" sz="1600" b="1" i="1" dirty="0" smtClean="0">
                <a:solidFill>
                  <a:schemeClr val="tx1"/>
                </a:solidFill>
              </a:rPr>
              <a:t>, умения ориентироваться. Подойдут, например, такие игры-упражнения.</a:t>
            </a:r>
            <a:r>
              <a:rPr lang="ru-RU" sz="1600" dirty="0" smtClean="0">
                <a:solidFill>
                  <a:schemeClr val="tx1"/>
                </a:solidFill>
              </a:rPr>
              <a:t/>
            </a:r>
            <a:br>
              <a:rPr lang="ru-RU" sz="1600" dirty="0" smtClean="0">
                <a:solidFill>
                  <a:schemeClr val="tx1"/>
                </a:solidFill>
              </a:rPr>
            </a:br>
            <a:endParaRPr lang="ru-RU" sz="1600" dirty="0">
              <a:solidFill>
                <a:schemeClr val="tx1"/>
              </a:solidFill>
            </a:endParaRPr>
          </a:p>
        </p:txBody>
      </p:sp>
      <p:sp>
        <p:nvSpPr>
          <p:cNvPr id="3" name="Содержимое 2"/>
          <p:cNvSpPr>
            <a:spLocks noGrp="1"/>
          </p:cNvSpPr>
          <p:nvPr>
            <p:ph sz="quarter" idx="1"/>
          </p:nvPr>
        </p:nvSpPr>
        <p:spPr>
          <a:xfrm>
            <a:off x="301752" y="1066800"/>
            <a:ext cx="8503920" cy="5638800"/>
          </a:xfrm>
        </p:spPr>
        <p:txBody>
          <a:bodyPr>
            <a:normAutofit fontScale="47500" lnSpcReduction="20000"/>
          </a:bodyPr>
          <a:lstStyle/>
          <a:p>
            <a:pPr>
              <a:buNone/>
            </a:pPr>
            <a:r>
              <a:rPr lang="ru-RU" b="1" dirty="0" smtClean="0"/>
              <a:t>Запомни как можно больше предметов и назови их</a:t>
            </a:r>
            <a:endParaRPr lang="ru-RU" dirty="0" smtClean="0"/>
          </a:p>
          <a:p>
            <a:pPr>
              <a:buNone/>
            </a:pPr>
            <a:r>
              <a:rPr lang="ru-RU" dirty="0" smtClean="0"/>
              <a:t>Упражнение можно провести в двух вариантах.</a:t>
            </a:r>
          </a:p>
          <a:p>
            <a:r>
              <a:rPr lang="en-US" b="1" dirty="0" smtClean="0"/>
              <a:t>I</a:t>
            </a:r>
            <a:r>
              <a:rPr lang="ru-RU" b="1" dirty="0" smtClean="0"/>
              <a:t>	вариант. </a:t>
            </a:r>
            <a:r>
              <a:rPr lang="ru-RU" dirty="0" smtClean="0"/>
              <a:t>Вдоль ската горки через равное расстояние установить пред­</a:t>
            </a:r>
            <a:br>
              <a:rPr lang="ru-RU" dirty="0" smtClean="0"/>
            </a:br>
            <a:r>
              <a:rPr lang="ru-RU" dirty="0" smtClean="0"/>
              <a:t>меты (флажок, палку и др.). Ребенку дается задание: катясь с горки на санках,</a:t>
            </a:r>
            <a:br>
              <a:rPr lang="ru-RU" dirty="0" smtClean="0"/>
            </a:br>
            <a:r>
              <a:rPr lang="ru-RU" dirty="0" smtClean="0"/>
              <a:t>запомнить как можно больше предметов.</a:t>
            </a:r>
          </a:p>
          <a:p>
            <a:r>
              <a:rPr lang="en-US" b="1" dirty="0" smtClean="0"/>
              <a:t>II</a:t>
            </a:r>
            <a:r>
              <a:rPr lang="ru-RU" b="1" dirty="0" smtClean="0"/>
              <a:t>	вариант. </a:t>
            </a:r>
            <a:r>
              <a:rPr lang="ru-RU" dirty="0" smtClean="0"/>
              <a:t>Бег по маршруту. Маршрут ограничивается 30 метрами. Упражнение проводится по аналогии с </a:t>
            </a:r>
            <a:r>
              <a:rPr lang="en-US" dirty="0" smtClean="0"/>
              <a:t>I</a:t>
            </a:r>
            <a:r>
              <a:rPr lang="ru-RU" dirty="0" smtClean="0"/>
              <a:t> вариантом, только дети бегут.</a:t>
            </a:r>
          </a:p>
          <a:p>
            <a:pPr>
              <a:buNone/>
            </a:pPr>
            <a:r>
              <a:rPr lang="ru-RU" dirty="0" smtClean="0"/>
              <a:t> </a:t>
            </a:r>
          </a:p>
          <a:p>
            <a:pPr>
              <a:buNone/>
            </a:pPr>
            <a:r>
              <a:rPr lang="ru-RU" b="1" dirty="0" smtClean="0"/>
              <a:t>Угадай, чьи следы?</a:t>
            </a:r>
            <a:endParaRPr lang="ru-RU" dirty="0" smtClean="0"/>
          </a:p>
          <a:p>
            <a:r>
              <a:rPr lang="en-US" b="1" dirty="0" smtClean="0"/>
              <a:t>I</a:t>
            </a:r>
            <a:r>
              <a:rPr lang="ru-RU" b="1" dirty="0" smtClean="0"/>
              <a:t>	вариант. </a:t>
            </a:r>
            <a:r>
              <a:rPr lang="ru-RU" dirty="0" smtClean="0"/>
              <a:t>Педагог заранее с помощью трафарета наносит на снег следы</a:t>
            </a:r>
            <a:br>
              <a:rPr lang="ru-RU" dirty="0" smtClean="0"/>
            </a:br>
            <a:r>
              <a:rPr lang="ru-RU" dirty="0" smtClean="0"/>
              <a:t>(человека, кошки, птицы и т. д.). Во время прогулки рассмотреть с детьми эти</a:t>
            </a:r>
            <a:br>
              <a:rPr lang="ru-RU" dirty="0" smtClean="0"/>
            </a:br>
            <a:r>
              <a:rPr lang="ru-RU" dirty="0" smtClean="0"/>
              <a:t>следы, определить, кому они принадлежат, и предложить детям оставить свои</a:t>
            </a:r>
            <a:br>
              <a:rPr lang="ru-RU" dirty="0" smtClean="0"/>
            </a:br>
            <a:r>
              <a:rPr lang="ru-RU" dirty="0" smtClean="0"/>
              <a:t>следы на снегу. Сравнить.</a:t>
            </a:r>
          </a:p>
          <a:p>
            <a:r>
              <a:rPr lang="en-US" b="1" dirty="0" smtClean="0"/>
              <a:t>II</a:t>
            </a:r>
            <a:r>
              <a:rPr lang="ru-RU" b="1" dirty="0" smtClean="0"/>
              <a:t>	вариант. </a:t>
            </a:r>
            <a:r>
              <a:rPr lang="ru-RU" dirty="0" smtClean="0"/>
              <a:t>Найдите вместе с детьми не запорошенную снегом лыжню. Попробуйте прочесть этот след: определить, когда прошел лыжник и в какую сторону он шел (направление показывают отпечатки концов лыж и следы от палок).</a:t>
            </a:r>
          </a:p>
          <a:p>
            <a:pPr>
              <a:buNone/>
            </a:pPr>
            <a:r>
              <a:rPr lang="ru-RU" i="1" dirty="0" smtClean="0"/>
              <a:t>Дополнительные задания:</a:t>
            </a:r>
            <a:endParaRPr lang="ru-RU" dirty="0" smtClean="0"/>
          </a:p>
          <a:p>
            <a:pPr>
              <a:buNone/>
            </a:pPr>
            <a:r>
              <a:rPr lang="ru-RU" dirty="0" smtClean="0"/>
              <a:t>1. Показать детям веточку и предложить внимательно осмотреть ее в тече­ние 30—40 сек. Затем веточку спрятать. Теперь ребята должны постараться как можно точнее ответить на следующие вопросы: сколько на ветке сучков; сколько из них сломанных; от какого дерева и когда срезана эта веточка.</a:t>
            </a:r>
          </a:p>
          <a:p>
            <a:pPr lvl="0">
              <a:buNone/>
            </a:pPr>
            <a:r>
              <a:rPr lang="ru-RU" dirty="0" smtClean="0"/>
              <a:t>Во время пути обратите внимание детей на то, что происходит вокруг. Сколько труб на том доме? Кто там идет вдали — мужчина или женщина? Есть ли здесь лиственные деревья? Сколько человек в той группе? Что нес в руках прохожий? и др.</a:t>
            </a:r>
          </a:p>
          <a:p>
            <a:pPr lvl="0">
              <a:buNone/>
            </a:pPr>
            <a:r>
              <a:rPr lang="ru-RU" dirty="0" smtClean="0"/>
              <a:t>Обратить внимание, что:</a:t>
            </a:r>
          </a:p>
          <a:p>
            <a:r>
              <a:rPr lang="ru-RU" dirty="0" smtClean="0"/>
              <a:t>а)	если большие и маленькие предметы находятся от нас на одном и том же расстоянии, то маленькие кажутся дальше;</a:t>
            </a:r>
          </a:p>
          <a:p>
            <a:r>
              <a:rPr lang="ru-RU" dirty="0" smtClean="0"/>
              <a:t>б)	яркие предметы кажутся ближе, чем темные;</a:t>
            </a:r>
          </a:p>
          <a:p>
            <a:r>
              <a:rPr lang="ru-RU" dirty="0" smtClean="0"/>
              <a:t>в)	</a:t>
            </a:r>
            <a:r>
              <a:rPr lang="ru-RU" dirty="0" err="1" smtClean="0"/>
              <a:t>в</a:t>
            </a:r>
            <a:r>
              <a:rPr lang="ru-RU" dirty="0" smtClean="0"/>
              <a:t> пасмурный день, в дождь, в сумерки все расстояния кажутся больше, а в солнечный день — наоборот.</a:t>
            </a:r>
          </a:p>
          <a:p>
            <a:pPr>
              <a:buNone/>
            </a:pP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1143000"/>
          </a:xfrm>
        </p:spPr>
        <p:txBody>
          <a:bodyPr>
            <a:normAutofit fontScale="90000"/>
          </a:bodyPr>
          <a:lstStyle/>
          <a:p>
            <a:r>
              <a:rPr lang="ru-RU" sz="1800" b="1" i="1" dirty="0" smtClean="0">
                <a:solidFill>
                  <a:schemeClr val="tx1"/>
                </a:solidFill>
              </a:rPr>
              <a:t>Кроме игр со снегом, занимательных упражнений и забав, большим успехом у детей пользуются игры-эстафеты, аттракционы. Такие развлечения помогут педагогу содержательно и весело провести с детьми прогулки, спортивные состязания и праздники.</a:t>
            </a:r>
            <a:r>
              <a:rPr lang="ru-RU" sz="1800" dirty="0" smtClean="0">
                <a:solidFill>
                  <a:schemeClr val="tx1"/>
                </a:solidFill>
              </a:rPr>
              <a:t/>
            </a:r>
            <a:br>
              <a:rPr lang="ru-RU" sz="1800" dirty="0" smtClean="0">
                <a:solidFill>
                  <a:schemeClr val="tx1"/>
                </a:solidFill>
              </a:rPr>
            </a:br>
            <a:endParaRPr lang="ru-RU" sz="1800" dirty="0">
              <a:solidFill>
                <a:schemeClr val="tx1"/>
              </a:solidFill>
            </a:endParaRPr>
          </a:p>
        </p:txBody>
      </p:sp>
      <p:sp>
        <p:nvSpPr>
          <p:cNvPr id="3" name="Содержимое 2"/>
          <p:cNvSpPr>
            <a:spLocks noGrp="1"/>
          </p:cNvSpPr>
          <p:nvPr>
            <p:ph sz="quarter" idx="1"/>
          </p:nvPr>
        </p:nvSpPr>
        <p:spPr>
          <a:xfrm>
            <a:off x="301752" y="1527048"/>
            <a:ext cx="8503920" cy="5330952"/>
          </a:xfrm>
        </p:spPr>
        <p:txBody>
          <a:bodyPr>
            <a:noAutofit/>
          </a:bodyPr>
          <a:lstStyle/>
          <a:p>
            <a:pPr>
              <a:buNone/>
            </a:pPr>
            <a:r>
              <a:rPr lang="ru-RU" sz="1000" b="1" dirty="0" smtClean="0"/>
              <a:t>Чья команда быстрее</a:t>
            </a:r>
            <a:r>
              <a:rPr lang="ru-RU" sz="1000" dirty="0" smtClean="0"/>
              <a:t> (подготовительная группа)</a:t>
            </a:r>
          </a:p>
          <a:p>
            <a:pPr>
              <a:buNone/>
            </a:pPr>
            <a:r>
              <a:rPr lang="ru-RU" sz="1000" dirty="0" smtClean="0"/>
              <a:t>Играющие стоят в две колонны. На расстоянии 10 м (можно меньше) от играющих отмечен финиш. По команде «Внимание! Марш!» двое детей (по одному из каждой колонны) надевают лыжи и скользят на них до финиша. Потом каждый из них снимает лыжи и, держа их вертикально в одной руке, •быстро возвращается назад и передает лыжи следующему ребенку. Эстафета повторяется. Побеждает та команда, которая первой проделает весь путь. Последний участник команды должен отдать лыжи первому. Двигаться на лыжах нужно без палок. В игре принимают участие все дети.</a:t>
            </a:r>
          </a:p>
          <a:p>
            <a:pPr>
              <a:buNone/>
            </a:pPr>
            <a:r>
              <a:rPr lang="ru-RU" sz="1000" dirty="0" smtClean="0"/>
              <a:t> </a:t>
            </a:r>
          </a:p>
          <a:p>
            <a:pPr>
              <a:buNone/>
            </a:pPr>
            <a:r>
              <a:rPr lang="ru-RU" sz="1000" b="1" dirty="0" smtClean="0"/>
              <a:t>Кто быстрее слепит снеговика</a:t>
            </a:r>
            <a:endParaRPr lang="ru-RU" sz="1000" dirty="0" smtClean="0"/>
          </a:p>
          <a:p>
            <a:pPr>
              <a:buNone/>
            </a:pPr>
            <a:r>
              <a:rPr lang="ru-RU" sz="1000" dirty="0" smtClean="0"/>
              <a:t>(старшая и подготовительная группы)</a:t>
            </a:r>
          </a:p>
          <a:p>
            <a:pPr>
              <a:buNone/>
            </a:pPr>
            <a:r>
              <a:rPr lang="ru-RU" sz="1000" dirty="0" smtClean="0"/>
              <a:t>Дети разбиваются на пары, и каждая пара получает задание слепить сне­говика. Для этого необходимо скатать комки разного размера, поставить их друг на друга. Сделать снеговику глаза, брови, нос, рот (из морковки и уголь­ков) и надеть шапку (ведро). Выигрывает та пара, которая быстрее закончит работу. Дети о работе договариваются сами, игра начинается по команде «Приготовились! Начали!»</a:t>
            </a:r>
          </a:p>
          <a:p>
            <a:pPr>
              <a:buNone/>
            </a:pPr>
            <a:r>
              <a:rPr lang="ru-RU" sz="1000" dirty="0" smtClean="0"/>
              <a:t> </a:t>
            </a:r>
          </a:p>
          <a:p>
            <a:pPr>
              <a:buNone/>
            </a:pPr>
            <a:r>
              <a:rPr lang="ru-RU" sz="1000" b="1" dirty="0" smtClean="0"/>
              <a:t>Флажки</a:t>
            </a:r>
            <a:endParaRPr lang="ru-RU" sz="1000" dirty="0" smtClean="0"/>
          </a:p>
          <a:p>
            <a:pPr>
              <a:buNone/>
            </a:pPr>
            <a:r>
              <a:rPr lang="ru-RU" sz="1000" dirty="0" smtClean="0"/>
              <a:t>(старшая и подготовительная группы)</a:t>
            </a:r>
          </a:p>
          <a:p>
            <a:pPr>
              <a:buNone/>
            </a:pPr>
            <a:r>
              <a:rPr lang="ru-RU" sz="1000" dirty="0" smtClean="0"/>
              <a:t>В игре принимают участие все дети. Вдоль ската горки расставлены па­лочки с ленточками на них. Необходимо прокатиться с горы на санках и схва­тить флажок. Побеждает тот, у кого больше флажков.</a:t>
            </a:r>
          </a:p>
          <a:p>
            <a:pPr>
              <a:buNone/>
            </a:pPr>
            <a:r>
              <a:rPr lang="ru-RU" sz="1000" dirty="0" smtClean="0"/>
              <a:t> </a:t>
            </a:r>
          </a:p>
          <a:p>
            <a:pPr>
              <a:buNone/>
            </a:pPr>
            <a:r>
              <a:rPr lang="ru-RU" sz="1000" b="1" dirty="0" smtClean="0"/>
              <a:t>Два Мороза</a:t>
            </a:r>
            <a:endParaRPr lang="ru-RU" sz="1000" dirty="0" smtClean="0"/>
          </a:p>
          <a:p>
            <a:pPr>
              <a:buNone/>
            </a:pPr>
            <a:r>
              <a:rPr lang="ru-RU" sz="1000" dirty="0" smtClean="0"/>
              <a:t>(старшая и подготовительная группы)</a:t>
            </a:r>
          </a:p>
          <a:p>
            <a:pPr>
              <a:buNone/>
            </a:pPr>
            <a:r>
              <a:rPr lang="ru-RU" sz="1000" dirty="0" smtClean="0"/>
              <a:t>В игре принимают участие все дети. Выбираются двое детей (два Моро­за). Они стоят напротив остальных детей на расстоянии 3—4 шагов. Морозы говорят:</a:t>
            </a:r>
          </a:p>
          <a:p>
            <a:pPr>
              <a:buNone/>
            </a:pPr>
            <a:r>
              <a:rPr lang="ru-RU" sz="1000" dirty="0" smtClean="0"/>
              <a:t>«Мы два брата молодые, два Мороза удалые:</a:t>
            </a:r>
          </a:p>
          <a:p>
            <a:pPr lvl="0">
              <a:buNone/>
            </a:pPr>
            <a:r>
              <a:rPr lang="ru-RU" sz="1000" dirty="0" smtClean="0"/>
              <a:t>Я Мороз — Красный нос,</a:t>
            </a:r>
          </a:p>
          <a:p>
            <a:pPr lvl="0">
              <a:buNone/>
            </a:pPr>
            <a:r>
              <a:rPr lang="ru-RU" sz="1000" dirty="0" smtClean="0"/>
              <a:t>Я Мороз — Синий нос.</a:t>
            </a:r>
          </a:p>
          <a:p>
            <a:pPr>
              <a:buNone/>
            </a:pPr>
            <a:r>
              <a:rPr lang="ru-RU" sz="1000" dirty="0" smtClean="0"/>
              <a:t>Кто из вас решится в путь-дороженьку пуститься?»</a:t>
            </a:r>
          </a:p>
          <a:p>
            <a:pPr>
              <a:buNone/>
            </a:pPr>
            <a:r>
              <a:rPr lang="ru-RU" sz="1000" dirty="0" smtClean="0"/>
              <a:t>Дети отвечают: «Не боимся мы угроз, и не страшен нам мороз».</a:t>
            </a:r>
          </a:p>
          <a:p>
            <a:pPr>
              <a:buNone/>
            </a:pPr>
            <a:r>
              <a:rPr lang="ru-RU" sz="1000" dirty="0" smtClean="0"/>
              <a:t>После этих слов дети разбегаются, а Морозы догоняют и салят их. Кого Морозы осалят, те останавливаются. Игра прекращается (после 5—8 сек. не­прерывного бега) со словами воспитателя: «Раз, два, три, в круг скорей беги».</a:t>
            </a:r>
          </a:p>
          <a:p>
            <a:pPr>
              <a:buNone/>
            </a:pPr>
            <a:r>
              <a:rPr lang="ru-RU" sz="1000" dirty="0" smtClean="0"/>
              <a:t>Игра повторяется два-четыре раза.</a:t>
            </a:r>
          </a:p>
          <a:p>
            <a:pPr>
              <a:buNone/>
            </a:pPr>
            <a:r>
              <a:rPr lang="ru-RU" sz="1000" dirty="0" smtClean="0"/>
              <a:t> </a:t>
            </a:r>
          </a:p>
          <a:p>
            <a:pPr>
              <a:buNone/>
            </a:pPr>
            <a:endParaRPr lang="ru-RU" sz="1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6477000"/>
          </a:xfrm>
        </p:spPr>
        <p:txBody>
          <a:bodyPr>
            <a:normAutofit fontScale="90000"/>
          </a:bodyPr>
          <a:lstStyle/>
          <a:p>
            <a:r>
              <a:rPr lang="ru-RU" sz="1800" b="1" dirty="0" smtClean="0">
                <a:solidFill>
                  <a:schemeClr val="tx1"/>
                </a:solidFill>
              </a:rPr>
              <a:t>Кто быстрее слепит десять снежков</a:t>
            </a:r>
            <a:r>
              <a:rPr lang="ru-RU" sz="1800" dirty="0" smtClean="0">
                <a:solidFill>
                  <a:schemeClr val="tx1"/>
                </a:solidFill>
              </a:rPr>
              <a:t/>
            </a:r>
            <a:br>
              <a:rPr lang="ru-RU" sz="1800" dirty="0" smtClean="0">
                <a:solidFill>
                  <a:schemeClr val="tx1"/>
                </a:solidFill>
              </a:rPr>
            </a:br>
            <a:r>
              <a:rPr lang="ru-RU" sz="1800" dirty="0" smtClean="0">
                <a:solidFill>
                  <a:schemeClr val="tx1"/>
                </a:solidFill>
              </a:rPr>
              <a:t>(средняя, старшая и подготовительная группы)</a:t>
            </a:r>
            <a:br>
              <a:rPr lang="ru-RU" sz="1800" dirty="0" smtClean="0">
                <a:solidFill>
                  <a:schemeClr val="tx1"/>
                </a:solidFill>
              </a:rPr>
            </a:br>
            <a:r>
              <a:rPr lang="ru-RU" sz="1800" dirty="0" smtClean="0">
                <a:solidFill>
                  <a:schemeClr val="tx1"/>
                </a:solidFill>
              </a:rPr>
              <a:t>По команде дети начинают лепить снежки и складывать их около себя. Снежки должны быть аккуратные, круглые. Выигрывает тот, кто раньше сле­пит десять комков и поднимет последний комок над головой.</a:t>
            </a:r>
            <a:br>
              <a:rPr lang="ru-RU" sz="1800" dirty="0" smtClean="0">
                <a:solidFill>
                  <a:schemeClr val="tx1"/>
                </a:solidFill>
              </a:rPr>
            </a:br>
            <a:r>
              <a:rPr lang="ru-RU" sz="1800" dirty="0" smtClean="0">
                <a:solidFill>
                  <a:schemeClr val="tx1"/>
                </a:solidFill>
              </a:rPr>
              <a:t> </a:t>
            </a:r>
            <a:br>
              <a:rPr lang="ru-RU" sz="1800" dirty="0" smtClean="0">
                <a:solidFill>
                  <a:schemeClr val="tx1"/>
                </a:solidFill>
              </a:rPr>
            </a:br>
            <a:r>
              <a:rPr lang="ru-RU" sz="1800" b="1" dirty="0" smtClean="0">
                <a:solidFill>
                  <a:schemeClr val="tx1"/>
                </a:solidFill>
              </a:rPr>
              <a:t>Льдинка</a:t>
            </a:r>
            <a:r>
              <a:rPr lang="ru-RU" sz="1800" dirty="0" smtClean="0">
                <a:solidFill>
                  <a:schemeClr val="tx1"/>
                </a:solidFill>
              </a:rPr>
              <a:t/>
            </a:r>
            <a:br>
              <a:rPr lang="ru-RU" sz="1800" dirty="0" smtClean="0">
                <a:solidFill>
                  <a:schemeClr val="tx1"/>
                </a:solidFill>
              </a:rPr>
            </a:br>
            <a:r>
              <a:rPr lang="ru-RU" sz="1800" dirty="0" smtClean="0">
                <a:solidFill>
                  <a:schemeClr val="tx1"/>
                </a:solidFill>
              </a:rPr>
              <a:t>(старшая и подготовительная группы)</a:t>
            </a:r>
            <a:br>
              <a:rPr lang="ru-RU" sz="1800" dirty="0" smtClean="0">
                <a:solidFill>
                  <a:schemeClr val="tx1"/>
                </a:solidFill>
              </a:rPr>
            </a:br>
            <a:r>
              <a:rPr lang="ru-RU" sz="1800" dirty="0" smtClean="0">
                <a:solidFill>
                  <a:schemeClr val="tx1"/>
                </a:solidFill>
              </a:rPr>
              <a:t>В игре принимают участие все дети. Дети стоят по кругу. В середине кру­га находится водящий с льдинкой. Он старается ногой отбить льдинку так, что­бы попасть в ноги кому-нибудь из детей. Дети должны подпрыгнуть, чтобы льдинка не коснулась их ног. Ребенок, которого коснулась льдинка, показыва­ет любое движение. Выигрывают те дети, которых льдинка не коснулась ни разу, из них выбирается новый ведущий.</a:t>
            </a:r>
            <a:br>
              <a:rPr lang="ru-RU" sz="1800" dirty="0" smtClean="0">
                <a:solidFill>
                  <a:schemeClr val="tx1"/>
                </a:solidFill>
              </a:rPr>
            </a:br>
            <a:r>
              <a:rPr lang="ru-RU" sz="1800" dirty="0" smtClean="0">
                <a:solidFill>
                  <a:schemeClr val="tx1"/>
                </a:solidFill>
              </a:rPr>
              <a:t> </a:t>
            </a:r>
            <a:br>
              <a:rPr lang="ru-RU" sz="1800" dirty="0" smtClean="0">
                <a:solidFill>
                  <a:schemeClr val="tx1"/>
                </a:solidFill>
              </a:rPr>
            </a:br>
            <a:r>
              <a:rPr lang="ru-RU" sz="1800" b="1" dirty="0" smtClean="0">
                <a:solidFill>
                  <a:schemeClr val="tx1"/>
                </a:solidFill>
              </a:rPr>
              <a:t>Снежки</a:t>
            </a:r>
            <a:r>
              <a:rPr lang="ru-RU" sz="1800" dirty="0" smtClean="0">
                <a:solidFill>
                  <a:schemeClr val="tx1"/>
                </a:solidFill>
              </a:rPr>
              <a:t/>
            </a:r>
            <a:br>
              <a:rPr lang="ru-RU" sz="1800" dirty="0" smtClean="0">
                <a:solidFill>
                  <a:schemeClr val="tx1"/>
                </a:solidFill>
              </a:rPr>
            </a:br>
            <a:r>
              <a:rPr lang="ru-RU" sz="1800" dirty="0" smtClean="0">
                <a:solidFill>
                  <a:schemeClr val="tx1"/>
                </a:solidFill>
              </a:rPr>
              <a:t>(средняя, старшая и подготовительная группы)</a:t>
            </a:r>
            <a:br>
              <a:rPr lang="ru-RU" sz="1800" dirty="0" smtClean="0">
                <a:solidFill>
                  <a:schemeClr val="tx1"/>
                </a:solidFill>
              </a:rPr>
            </a:br>
            <a:r>
              <a:rPr lang="ru-RU" sz="1800" dirty="0" smtClean="0">
                <a:solidFill>
                  <a:schemeClr val="tx1"/>
                </a:solidFill>
              </a:rPr>
              <a:t>Дети лепят снежки и стараются попасть друг в друга. Бросать можно только в ноги. Вариант: можно разделить детей на две команды. Выбывает из игры тот, в кого попадут снежком. Выигрывает та команда, у которой останет­ся больше игроков.</a:t>
            </a:r>
            <a:br>
              <a:rPr lang="ru-RU" sz="1800" dirty="0" smtClean="0">
                <a:solidFill>
                  <a:schemeClr val="tx1"/>
                </a:solidFill>
              </a:rPr>
            </a:br>
            <a:r>
              <a:rPr lang="ru-RU" sz="1800" dirty="0" smtClean="0">
                <a:solidFill>
                  <a:schemeClr val="tx1"/>
                </a:solidFill>
              </a:rPr>
              <a:t> </a:t>
            </a:r>
            <a:br>
              <a:rPr lang="ru-RU" sz="1800" dirty="0" smtClean="0">
                <a:solidFill>
                  <a:schemeClr val="tx1"/>
                </a:solidFill>
              </a:rPr>
            </a:br>
            <a:r>
              <a:rPr lang="ru-RU" sz="1800" b="1" dirty="0" smtClean="0">
                <a:solidFill>
                  <a:schemeClr val="tx1"/>
                </a:solidFill>
              </a:rPr>
              <a:t>Шагай шире</a:t>
            </a:r>
            <a:r>
              <a:rPr lang="ru-RU" sz="1800" dirty="0" smtClean="0">
                <a:solidFill>
                  <a:schemeClr val="tx1"/>
                </a:solidFill>
              </a:rPr>
              <a:t/>
            </a:r>
            <a:br>
              <a:rPr lang="ru-RU" sz="1800" dirty="0" smtClean="0">
                <a:solidFill>
                  <a:schemeClr val="tx1"/>
                </a:solidFill>
              </a:rPr>
            </a:br>
            <a:r>
              <a:rPr lang="ru-RU" sz="1800" dirty="0" smtClean="0">
                <a:solidFill>
                  <a:schemeClr val="tx1"/>
                </a:solidFill>
              </a:rPr>
              <a:t>(младшая и средняя группы)</a:t>
            </a:r>
            <a:br>
              <a:rPr lang="ru-RU" sz="1800" dirty="0" smtClean="0">
                <a:solidFill>
                  <a:schemeClr val="tx1"/>
                </a:solidFill>
              </a:rPr>
            </a:br>
            <a:r>
              <a:rPr lang="ru-RU" sz="1800" dirty="0" smtClean="0">
                <a:solidFill>
                  <a:schemeClr val="tx1"/>
                </a:solidFill>
              </a:rPr>
              <a:t>Расстояние между двумя линиями 3—4 м. Необходимо быстрее дойти до противоположной черты, делая широкие шаги. Вместо широких шагов мож­но передвигаться и прыжками.</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182</TotalTime>
  <Words>1675</Words>
  <PresentationFormat>Экран (4:3)</PresentationFormat>
  <Paragraphs>186</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Официальная</vt:lpstr>
      <vt:lpstr>Зимние каникулы в ДОУ</vt:lpstr>
      <vt:lpstr>Требования СанПиН</vt:lpstr>
      <vt:lpstr>Методические рекомендации  ОБ ОРГАНИЗАЦИИ ВОСПИТАТЕЛЬНОЙ РАБОТЫ  НА ЗИМНИХ КАНИКУЛАХ  </vt:lpstr>
      <vt:lpstr>Каждая возрастная группа подготавливает свой план проведения Зимних каникул. Который включает в себя: </vt:lpstr>
      <vt:lpstr>Рекомендации педагогам </vt:lpstr>
      <vt:lpstr>Игры со снегом </vt:lpstr>
      <vt:lpstr>На прогулке можно заняться не только подвижными играми, но и развитием наблюдательности, внимания, умения ориентироваться. Подойдут, например, такие игры-упражнения. </vt:lpstr>
      <vt:lpstr>Кроме игр со снегом, занимательных упражнений и забав, большим успехом у детей пользуются игры-эстафеты, аттракционы. Такие развлечения помогут педагогу содержательно и весело провести с детьми прогулки, спортивные состязания и праздники. </vt:lpstr>
      <vt:lpstr>Кто быстрее слепит десять снежков (средняя, старшая и подготовительная группы) По команде дети начинают лепить снежки и складывать их около себя. Снежки должны быть аккуратные, круглые. Выигрывает тот, кто раньше сле­пит десять комков и поднимет последний комок над головой.   Льдинка (старшая и подготовительная группы) В игре принимают участие все дети. Дети стоят по кругу. В середине кру­га находится водящий с льдинкой. Он старается ногой отбить льдинку так, что­бы попасть в ноги кому-нибудь из детей. Дети должны подпрыгнуть, чтобы льдинка не коснулась их ног. Ребенок, которого коснулась льдинка, показыва­ет любое движение. Выигрывают те дети, которых льдинка не коснулась ни разу, из них выбирается новый ведущий.   Снежки (средняя, старшая и подготовительная группы) Дети лепят снежки и стараются попасть друг в друга. Бросать можно только в ноги. Вариант: можно разделить детей на две команды. Выбывает из игры тот, в кого попадут снежком. Выигрывает та команда, у которой останет­ся больше игроков.   Шагай шире (младшая и средняя группы) Расстояние между двумя линиями 3—4 м. Необходимо быстрее дойти до противоположной черты, делая широкие шаги. Вместо широких шагов мож­но передвигаться и прыжками. </vt:lpstr>
      <vt:lpstr>Эстафета «Ловкачи» (подготовительная группа) Играющие делятся на 2—3 команды. По сигналу первые игроки из каж­дой команды бегут 2 м, подлезают под ворота (сделанные из 2 скрещенных лыжных палок), влезают на снежный вал шириной 30—40 см, бегут (или бы­стро идут по нему), потом спрыгивают. Как только ребенок спрыгнул с вала, начинает движение следующий игрок этой команды. Выигрывает та команда, которая быстрее всех закончит эстафету и не нарушит ее условий: не сбить ворота, не упасть наверху, не упасть при спрыгивании.   Катание на санках с горы (для всех групп) На середине ската горы на высоте вытянутой руки ребенка укрепляется веревка. На эту веревку вешается колокольчик или цветные ленты. Проезжая на санках, ребенок звонит в колокольчик или снимает ленты, флажки. Мож­но дать такое задание: взять флажок или ленту определенного цвета или во время скатывания с горки бросить снежок в ящик, стоящий сбоку.   Кто выше подбросит снежок (младшая, средняя и старшая группы) В игре принимают участие все дети. По команде дети начинают лепить снежки и подбрасывать их. Каждый выполняет задание 3 раза. Побеждает тот, кто все три раза подбросит снежок выше всех. Бросают 2 раза правой и 1 раз левой рукой.   Самые быстрые санки (старшая и подготовительная группы) 2—3 детей садятся на санки спиной вперед (на одних санках может ехать один ребенок или двое детей). По команде дети начинает отталкиваться нога­ми и двигаться вперед. Расстояние от старта до финиша — 5 метров. Игру можно повторять 2—3 раза, с разными участниками.   Кто наберет больше снежков? (младшая и средняя группы) На ограниченном пространстве педагог рассыпает снежки. У каждого ребенка есть емкость для сбора снежков. По сигналу дети начинают собирать их. Тот, кто за установленное время больше всех набрал снежков, считается победителем.   Попади в лунку (средняя, старшая и подготовительная группы) Педагог делает в снегу несколько лунок, каждому ребенку дает мешочек с шариками. За установленное время дети забрасывают в лунку как можно больше шариков, затем подсчитывают итог.     На морозе необходимо постоянно двигаться. Делать это можно разными способами. Подойдут: Ходьба и бег спинами друг к другу. Парный бег (взявшись за руки). Слалом с шайбой. Быстрая ходьба с подниманием предметов. Бег вперед спиной. «Беги и не дотрагивайся» (шесть лыжных палок ставятся на рассто­янии 2— 2,5 м друг от друга. Ребенок должен пробежать между палками(змейкой), не дотрагиваясь до них. Вместо палок можно использовать другие ориентиры. Подъем в горку руки за спиной, спуск с горы (можно шагом или бе­гом). «След в след» — ходьба по следам педагога, педагог при этом учиты­вает длину детского шага. Скользить и ходить по линиям, начерченным на скользкой площадке (старшая, подготовительная группы). </vt:lpstr>
      <vt:lpstr>После активного движения необходим небольшой отдых. В это время можно предложить отгадать загадки о зиме. </vt:lpstr>
      <vt:lpstr>Весёлые зимние игры   </vt:lpstr>
      <vt:lpstr>Слайд 13</vt:lpstr>
      <vt:lpstr>Давайте раскрасим зиму </vt:lpstr>
      <vt:lpstr>Рекомендации для родителей </vt:lpstr>
      <vt:lpstr>Слайд 16</vt:lpstr>
      <vt:lpstr>Слайд 17</vt:lpstr>
      <vt:lpstr>Слайд 18</vt:lpstr>
      <vt:lpstr>Рекомендуемая литература. Для использования при планировании и организации Зимних каникул в ДОУ</vt:lpstr>
      <vt:lpstr>Используемая литература при составлении данных методических рекомендаций</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Зимние каникулы в ДОУ</dc:title>
  <dc:creator>Oksana</dc:creator>
  <cp:lastModifiedBy>Oksana</cp:lastModifiedBy>
  <cp:revision>24</cp:revision>
  <dcterms:created xsi:type="dcterms:W3CDTF">2010-11-18T01:07:47Z</dcterms:created>
  <dcterms:modified xsi:type="dcterms:W3CDTF">2010-11-22T01:45:00Z</dcterms:modified>
</cp:coreProperties>
</file>