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11.10.2012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24744"/>
            <a:ext cx="6400800" cy="3384376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и методика работы с детьми 2-7 лет по ФЭМП в условиях реализации программы «Радуга»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4797152"/>
            <a:ext cx="6400800" cy="3600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Ст. воспитатель </a:t>
            </a:r>
            <a:r>
              <a:rPr lang="ru-RU" dirty="0" err="1" smtClean="0"/>
              <a:t>Жиронкина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720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64008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056784" cy="482453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 startAt="8"/>
            </a:pPr>
            <a:r>
              <a:rPr lang="ru-RU" dirty="0" smtClean="0"/>
              <a:t>Находить лишнее на картине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 startAt="8"/>
            </a:pPr>
            <a:r>
              <a:rPr lang="ru-RU" dirty="0" smtClean="0"/>
              <a:t>Различать предметы по высоте, размеру, форме, материалу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 startAt="8"/>
            </a:pPr>
            <a:r>
              <a:rPr lang="ru-RU" dirty="0" smtClean="0"/>
              <a:t>Знать и называть день своего рождения, сколько лет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 startAt="8"/>
            </a:pPr>
            <a:r>
              <a:rPr lang="ru-RU" dirty="0" smtClean="0"/>
              <a:t>Обобщать понятия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 startAt="8"/>
            </a:pPr>
            <a:r>
              <a:rPr lang="ru-RU" dirty="0" smtClean="0"/>
              <a:t>Знать времена года, называть их.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 startAt="8"/>
            </a:pPr>
            <a:r>
              <a:rPr lang="ru-RU" dirty="0" smtClean="0"/>
              <a:t>Знать и называть месяц, перечислять их по порядку, называть дату и год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 startAt="8"/>
            </a:pPr>
            <a:r>
              <a:rPr lang="ru-RU" dirty="0" smtClean="0"/>
              <a:t>Знать и называть части суток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 startAt="8"/>
            </a:pPr>
            <a:r>
              <a:rPr lang="ru-RU" dirty="0" smtClean="0"/>
              <a:t>Рассказывать историю по картинкам (математического содержания)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40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64807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prstClr val="black"/>
                </a:solidFill>
              </a:rPr>
              <a:t>Организация работы в </a:t>
            </a:r>
            <a:r>
              <a:rPr lang="ru-RU" sz="1800" b="1" dirty="0" smtClean="0">
                <a:solidFill>
                  <a:prstClr val="black"/>
                </a:solidFill>
              </a:rPr>
              <a:t>подготовительной группе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128792" cy="41044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</a:rPr>
              <a:t>Структура НОД</a:t>
            </a:r>
            <a:r>
              <a:rPr lang="ru-RU" sz="1400" b="1" dirty="0" smtClean="0">
                <a:solidFill>
                  <a:prstClr val="black"/>
                </a:solidFill>
              </a:rPr>
              <a:t>: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prstClr val="black"/>
                </a:solidFill>
              </a:rPr>
              <a:t>Умственная разминка (игры с пальцами, дидактические игры на закрепление счетной деятельности и др.)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prstClr val="black"/>
                </a:solidFill>
              </a:rPr>
              <a:t>Работа с доской на повторение пройденного материала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prstClr val="black"/>
                </a:solidFill>
              </a:rPr>
              <a:t>Введение нового материала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prstClr val="black"/>
                </a:solidFill>
              </a:rPr>
              <a:t>Самостоятельная индивидуальная или коллективная творческая работа по теме или работа по индивидуальным заданиям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prstClr val="black"/>
                </a:solidFill>
              </a:rPr>
              <a:t>Подвижная игра с математическим содержанием</a:t>
            </a:r>
            <a:endParaRPr lang="ru-RU" sz="14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prstClr val="black"/>
                </a:solidFill>
              </a:rPr>
              <a:t>НОД </a:t>
            </a:r>
            <a:r>
              <a:rPr lang="ru-RU" sz="1400" b="1" dirty="0">
                <a:solidFill>
                  <a:prstClr val="black"/>
                </a:solidFill>
              </a:rPr>
              <a:t>длится  - </a:t>
            </a:r>
            <a:r>
              <a:rPr lang="ru-RU" sz="1400" b="1" dirty="0" smtClean="0">
                <a:solidFill>
                  <a:prstClr val="black"/>
                </a:solidFill>
              </a:rPr>
              <a:t>30 </a:t>
            </a:r>
            <a:r>
              <a:rPr lang="ru-RU" sz="1400" b="1" dirty="0">
                <a:solidFill>
                  <a:prstClr val="black"/>
                </a:solidFill>
              </a:rPr>
              <a:t>минут(по подгруппам  или всей группой)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</a:rPr>
              <a:t>Организация НОД :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prstClr val="black"/>
                </a:solidFill>
              </a:rPr>
              <a:t>столы </a:t>
            </a:r>
            <a:r>
              <a:rPr lang="ru-RU" sz="1400" dirty="0">
                <a:solidFill>
                  <a:prstClr val="black"/>
                </a:solidFill>
              </a:rPr>
              <a:t>стоят «амфитеатром</a:t>
            </a:r>
            <a:r>
              <a:rPr lang="ru-RU" sz="1400" dirty="0" smtClean="0">
                <a:solidFill>
                  <a:prstClr val="black"/>
                </a:solidFill>
              </a:rPr>
              <a:t>», в два ряда или буквой «П»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</a:rPr>
              <a:t>Методы и приемы обучения</a:t>
            </a:r>
            <a:r>
              <a:rPr lang="ru-RU" sz="1400" b="1" dirty="0" smtClean="0">
                <a:solidFill>
                  <a:prstClr val="black"/>
                </a:solidFill>
              </a:rPr>
              <a:t>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</a:rPr>
              <a:t>Начинается введение нового материала с постановки проблемы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prstClr val="black"/>
                </a:solidFill>
              </a:rPr>
              <a:t>Драматизация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prstClr val="black"/>
                </a:solidFill>
              </a:rPr>
              <a:t>Беседы гуманитарной направленности</a:t>
            </a:r>
            <a:endParaRPr lang="ru-RU" sz="14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1400" b="1" dirty="0">
              <a:solidFill>
                <a:prstClr val="black"/>
              </a:solidFill>
            </a:endParaRP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5285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64008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272808" cy="4752528"/>
          </a:xfrm>
        </p:spPr>
        <p:txBody>
          <a:bodyPr>
            <a:normAutofit fontScale="92500" lnSpcReduction="10000"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prstClr val="black"/>
                </a:solidFill>
              </a:rPr>
              <a:t>4</a:t>
            </a:r>
            <a:r>
              <a:rPr lang="ru-RU" sz="1600" dirty="0" smtClean="0">
                <a:solidFill>
                  <a:prstClr val="black"/>
                </a:solidFill>
              </a:rPr>
              <a:t>. Показ </a:t>
            </a:r>
            <a:r>
              <a:rPr lang="ru-RU" sz="1600" dirty="0">
                <a:solidFill>
                  <a:prstClr val="black"/>
                </a:solidFill>
              </a:rPr>
              <a:t>образцов и способов действий с привлечением детей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5. Выполнение </a:t>
            </a:r>
            <a:r>
              <a:rPr lang="ru-RU" sz="1600" dirty="0">
                <a:solidFill>
                  <a:prstClr val="black"/>
                </a:solidFill>
              </a:rPr>
              <a:t>детьми заданий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6. Наглядные </a:t>
            </a:r>
            <a:r>
              <a:rPr lang="ru-RU" sz="1600" dirty="0">
                <a:solidFill>
                  <a:prstClr val="black"/>
                </a:solidFill>
              </a:rPr>
              <a:t>и словесные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7. Образец </a:t>
            </a:r>
            <a:r>
              <a:rPr lang="ru-RU" sz="1600" dirty="0">
                <a:solidFill>
                  <a:prstClr val="black"/>
                </a:solidFill>
              </a:rPr>
              <a:t>ответа  дается  ребенком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8. Вопросы</a:t>
            </a:r>
            <a:endParaRPr lang="ru-RU" sz="1600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9. Словесные </a:t>
            </a:r>
            <a:r>
              <a:rPr lang="ru-RU" sz="1600" dirty="0">
                <a:solidFill>
                  <a:prstClr val="black"/>
                </a:solidFill>
              </a:rPr>
              <a:t>инструкции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10. Игра</a:t>
            </a:r>
            <a:endParaRPr lang="ru-RU" sz="1600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11. Самоконтроль, самооценка</a:t>
            </a:r>
            <a:endParaRPr lang="ru-RU" sz="1600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12. Оценка </a:t>
            </a:r>
            <a:r>
              <a:rPr lang="ru-RU" sz="1600" dirty="0">
                <a:solidFill>
                  <a:prstClr val="black"/>
                </a:solidFill>
              </a:rPr>
              <a:t>педагогом действий ребенка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13. На </a:t>
            </a:r>
            <a:r>
              <a:rPr lang="ru-RU" sz="1600" dirty="0">
                <a:solidFill>
                  <a:prstClr val="black"/>
                </a:solidFill>
              </a:rPr>
              <a:t>занятии ставится цель и в конце подводится итог деятельности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prstClr val="black"/>
                </a:solidFill>
              </a:rPr>
              <a:t>Уровни ближайшего развития (</a:t>
            </a:r>
            <a:r>
              <a:rPr lang="en-US" sz="1600" b="1" dirty="0">
                <a:solidFill>
                  <a:prstClr val="black"/>
                </a:solidFill>
              </a:rPr>
              <a:t>I )</a:t>
            </a:r>
            <a:r>
              <a:rPr lang="ru-RU" sz="1600" b="1" dirty="0">
                <a:solidFill>
                  <a:prstClr val="black"/>
                </a:solidFill>
              </a:rPr>
              <a:t>:</a:t>
            </a:r>
            <a:endParaRPr lang="en-US" sz="1600" b="1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</a:rPr>
              <a:t>К концу года ребенок должен:</a:t>
            </a:r>
          </a:p>
          <a:p>
            <a:pPr marL="720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Счет до 100 и далее</a:t>
            </a:r>
          </a:p>
          <a:p>
            <a:pPr marL="720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Составлять и решать задачи на сложение, вычитание, (по </a:t>
            </a:r>
            <a:r>
              <a:rPr lang="ru-RU" sz="1600" smtClean="0"/>
              <a:t>готовым образцам)в </a:t>
            </a:r>
            <a:r>
              <a:rPr lang="ru-RU" sz="1600" dirty="0" smtClean="0"/>
              <a:t>приделах  20</a:t>
            </a:r>
          </a:p>
          <a:p>
            <a:pPr marL="720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Счет двойками, пятерками, тройками</a:t>
            </a:r>
          </a:p>
          <a:p>
            <a:pPr marL="720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Определять какое число (больше, меньше, равно)</a:t>
            </a:r>
          </a:p>
          <a:p>
            <a:pPr marL="720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Называть соседей числа</a:t>
            </a:r>
          </a:p>
          <a:p>
            <a:pPr marL="720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Состав числа из двух меньших</a:t>
            </a:r>
          </a:p>
          <a:p>
            <a:pPr marL="720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Сравнивание и уравнивание предметов</a:t>
            </a:r>
          </a:p>
          <a:p>
            <a:pPr marL="720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Из каких разрядных слагаемых состоят числа</a:t>
            </a:r>
          </a:p>
          <a:p>
            <a:pPr marL="6858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0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72008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Основная задача работы с детьми по ФЭМП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128792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/>
              <a:t>1 </a:t>
            </a:r>
            <a:r>
              <a:rPr lang="ru-RU" sz="2800" dirty="0" err="1" smtClean="0"/>
              <a:t>мл.гр</a:t>
            </a:r>
            <a:r>
              <a:rPr lang="ru-RU" sz="2800" dirty="0" smtClean="0"/>
              <a:t>. </a:t>
            </a:r>
            <a:r>
              <a:rPr lang="ru-RU" dirty="0" smtClean="0"/>
              <a:t>– поддержать познавательную мотивацию и подготовить детей к последующему обучению математике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/>
              <a:t>2 </a:t>
            </a:r>
            <a:r>
              <a:rPr lang="ru-RU" sz="2800" dirty="0" err="1" smtClean="0"/>
              <a:t>мл.гр</a:t>
            </a:r>
            <a:r>
              <a:rPr lang="ru-RU" sz="2800" dirty="0" smtClean="0"/>
              <a:t>. </a:t>
            </a:r>
            <a:r>
              <a:rPr lang="ru-RU" dirty="0" smtClean="0"/>
              <a:t>– научить выделять различные признаки и свойства предметов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err="1" smtClean="0"/>
              <a:t>Ср.гр</a:t>
            </a:r>
            <a:r>
              <a:rPr lang="ru-RU" sz="3200" dirty="0" smtClean="0"/>
              <a:t>. </a:t>
            </a:r>
            <a:r>
              <a:rPr lang="ru-RU" dirty="0" smtClean="0"/>
              <a:t>– формирование представлений о числах первого десятка как существенных признаках явлений окружающего мира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err="1" smtClean="0"/>
              <a:t>Ст.гр</a:t>
            </a:r>
            <a:r>
              <a:rPr lang="ru-RU" sz="2800" dirty="0" smtClean="0"/>
              <a:t>.- </a:t>
            </a:r>
            <a:r>
              <a:rPr lang="ru-RU" dirty="0" smtClean="0"/>
              <a:t>знакомство с арифметическими действиями  сложения и вычитания, со знаковой символикой.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err="1" smtClean="0"/>
              <a:t>Подг.гр</a:t>
            </a:r>
            <a:r>
              <a:rPr lang="ru-RU" sz="2800" dirty="0" smtClean="0"/>
              <a:t>. </a:t>
            </a:r>
            <a:r>
              <a:rPr lang="ru-RU" dirty="0" smtClean="0"/>
              <a:t>– формирование о числе, как о точке числовой прямой. Развитие образного мышления и абстрактного воображения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56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Методические приемы, используемые  во время НОД по ФЭМП в разных возрастных группах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272808" cy="3600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/>
              <a:t>1 </a:t>
            </a:r>
            <a:r>
              <a:rPr lang="ru-RU" sz="2400" b="1" dirty="0" err="1"/>
              <a:t>м</a:t>
            </a:r>
            <a:r>
              <a:rPr lang="ru-RU" sz="2400" b="1" dirty="0" err="1" smtClean="0"/>
              <a:t>л.гр</a:t>
            </a:r>
            <a:r>
              <a:rPr lang="ru-RU" sz="2400" b="1" dirty="0" smtClean="0"/>
              <a:t> </a:t>
            </a:r>
            <a:r>
              <a:rPr lang="ru-RU" dirty="0" smtClean="0"/>
              <a:t>– предметно – </a:t>
            </a:r>
            <a:r>
              <a:rPr lang="ru-RU" dirty="0" err="1" smtClean="0"/>
              <a:t>манипулятивная</a:t>
            </a:r>
            <a:r>
              <a:rPr lang="ru-RU" dirty="0" smtClean="0"/>
              <a:t>  игра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/>
              <a:t>2 </a:t>
            </a:r>
            <a:r>
              <a:rPr lang="ru-RU" sz="2400" b="1" dirty="0" err="1" smtClean="0"/>
              <a:t>мл.гр</a:t>
            </a:r>
            <a:r>
              <a:rPr lang="ru-RU" sz="2400" b="1" dirty="0" smtClean="0"/>
              <a:t>. </a:t>
            </a:r>
            <a:r>
              <a:rPr lang="ru-RU" dirty="0" smtClean="0"/>
              <a:t>– включение математического содержания в продуктивную художественную деятельность(лепка, ИЗО, аппликация, конструирование)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 smtClean="0"/>
              <a:t>Ср.гр</a:t>
            </a:r>
            <a:r>
              <a:rPr lang="ru-RU" sz="2400" b="1" dirty="0" smtClean="0"/>
              <a:t>. </a:t>
            </a:r>
            <a:r>
              <a:rPr lang="ru-RU" dirty="0" smtClean="0"/>
              <a:t>– введение в праздник, сказку (математический театр); рассказ о проявлении числа в жизни природы и окружающем мире; </a:t>
            </a:r>
            <a:r>
              <a:rPr lang="ru-RU" dirty="0">
                <a:solidFill>
                  <a:prstClr val="black"/>
                </a:solidFill>
              </a:rPr>
              <a:t>продуктивную художественную </a:t>
            </a:r>
            <a:r>
              <a:rPr lang="ru-RU" dirty="0" smtClean="0">
                <a:solidFill>
                  <a:prstClr val="black"/>
                </a:solidFill>
              </a:rPr>
              <a:t>деятельность; создание абстрактного геометрического панно; составление коллективного коллажа (математический  фриз)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 smtClean="0">
                <a:solidFill>
                  <a:prstClr val="black"/>
                </a:solidFill>
              </a:rPr>
              <a:t>Ст.гр</a:t>
            </a:r>
            <a:r>
              <a:rPr lang="ru-RU" sz="2400" b="1" dirty="0" smtClean="0">
                <a:solidFill>
                  <a:prstClr val="black"/>
                </a:solidFill>
              </a:rPr>
              <a:t> – и </a:t>
            </a:r>
            <a:r>
              <a:rPr lang="ru-RU" sz="2400" b="1" dirty="0" err="1" smtClean="0">
                <a:solidFill>
                  <a:prstClr val="black"/>
                </a:solidFill>
              </a:rPr>
              <a:t>подг.гр</a:t>
            </a:r>
            <a:r>
              <a:rPr lang="ru-RU" sz="2400" b="1" dirty="0" smtClean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>– творческие задания, включенные в продуктивные виды деятельности как средства усвоения и присвоения математического содержания, драматизация с использованием игровых персонажей, свободные беседы гуманитарной направленности по истории математики, математические игры.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41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36712"/>
            <a:ext cx="6400800" cy="7920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Организация работы в младших группах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38576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Структура НОД: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Сообщение нового материала в игровой, занимательной форме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Коллективная продуктивная деятельность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НОД длится в 1 </a:t>
            </a:r>
            <a:r>
              <a:rPr lang="ru-RU" b="1" dirty="0" err="1" smtClean="0"/>
              <a:t>мл.гр</a:t>
            </a:r>
            <a:r>
              <a:rPr lang="ru-RU" b="1" dirty="0" smtClean="0"/>
              <a:t>. – 8-10 минут; в </a:t>
            </a:r>
            <a:r>
              <a:rPr lang="ru-RU" b="1" dirty="0" err="1" smtClean="0"/>
              <a:t>мл.гр</a:t>
            </a:r>
            <a:r>
              <a:rPr lang="ru-RU" b="1" dirty="0" smtClean="0"/>
              <a:t>. – 15 минут. (по подгруппам)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Организация НОД зависит от их организации: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Знакомство с новым материалом : 1мл.гр- 7 мин; 2 </a:t>
            </a:r>
            <a:r>
              <a:rPr lang="ru-RU" dirty="0" err="1" smtClean="0"/>
              <a:t>мл.гр</a:t>
            </a:r>
            <a:r>
              <a:rPr lang="ru-RU" dirty="0" smtClean="0"/>
              <a:t>. -12 мин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Смена характера деятельности во время занятия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Методы и приемы обучения: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Игра, игровые приемы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Используются предметы с ярко выраженными свойствами, без лишних деталей.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Наложение и приложение предметов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Жесты рукой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Многократный показ и повторение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Слово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Образец ответа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83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71600" y="260648"/>
            <a:ext cx="64008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128792" cy="450567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Воспитание навыков учебной деятельности:</a:t>
            </a:r>
          </a:p>
          <a:p>
            <a:pPr marL="6858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У ребенка есть свое место за столом</a:t>
            </a:r>
          </a:p>
          <a:p>
            <a:pPr marL="6858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Игрушки и пособия должны быть достаточно крупными – на каждого ребенка свой набор</a:t>
            </a:r>
          </a:p>
          <a:p>
            <a:pPr marL="6858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Приучать детей отвечать на вопросы не хором, а индивидуально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Уровни ближайшего развития (</a:t>
            </a:r>
            <a:r>
              <a:rPr lang="en-US" b="1" dirty="0" smtClean="0"/>
              <a:t>I </a:t>
            </a:r>
            <a:r>
              <a:rPr lang="ru-RU" b="1" dirty="0" smtClean="0"/>
              <a:t> </a:t>
            </a:r>
            <a:r>
              <a:rPr lang="en-US" b="1" dirty="0" smtClean="0"/>
              <a:t>)</a:t>
            </a:r>
            <a:r>
              <a:rPr lang="ru-RU" b="1" dirty="0" smtClean="0"/>
              <a:t>:</a:t>
            </a:r>
            <a:endParaRPr lang="en-US" b="1" dirty="0" smtClean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К концу года ребенок  1 мл гр. должен: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Собирать пирамидку на конусной основе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Собирать трехместную матрешку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Определять один, два предмета на рисунке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Показывать круг, треугольник на картинке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Показывать большой, маленький предмет на картинке.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Показывать красный, синий, желтый предмет.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</a:rPr>
              <a:t>К концу года ребенок  </a:t>
            </a:r>
            <a:r>
              <a:rPr lang="ru-RU" b="1" dirty="0" smtClean="0">
                <a:solidFill>
                  <a:prstClr val="black"/>
                </a:solidFill>
              </a:rPr>
              <a:t>2 </a:t>
            </a:r>
            <a:r>
              <a:rPr lang="ru-RU" b="1" dirty="0">
                <a:solidFill>
                  <a:prstClr val="black"/>
                </a:solidFill>
              </a:rPr>
              <a:t>мл </a:t>
            </a:r>
            <a:r>
              <a:rPr lang="ru-RU" b="1" dirty="0" err="1">
                <a:solidFill>
                  <a:prstClr val="black"/>
                </a:solidFill>
              </a:rPr>
              <a:t>гр.должен</a:t>
            </a:r>
            <a:r>
              <a:rPr lang="ru-RU" b="1" dirty="0" smtClean="0">
                <a:solidFill>
                  <a:prstClr val="black"/>
                </a:solidFill>
              </a:rPr>
              <a:t>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Показывать красный, синий, желтый предмет.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Показать круг, шарик, треугольник, кубик.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Показывать большой, маленький </a:t>
            </a:r>
            <a:r>
              <a:rPr lang="ru-RU" dirty="0" smtClean="0">
                <a:solidFill>
                  <a:prstClr val="black"/>
                </a:solidFill>
              </a:rPr>
              <a:t>предмет.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Показывать длинную, короткую ленту.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Собирать пирамидку на конусной </a:t>
            </a:r>
            <a:r>
              <a:rPr lang="ru-RU" dirty="0" smtClean="0">
                <a:solidFill>
                  <a:prstClr val="black"/>
                </a:solidFill>
              </a:rPr>
              <a:t>основе из 5 и более колец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Собирать трехместную матрешку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Раскладывать по порядку иллюстрации к сказке «Репка».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Разложить предметы на  группы по  общему признаку (цвет, форма, название)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Посчитать наизусть до 5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92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57606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prstClr val="black"/>
                </a:solidFill>
              </a:rPr>
              <a:t>Организация работы </a:t>
            </a:r>
            <a:r>
              <a:rPr lang="ru-RU" sz="1800" b="1" dirty="0" smtClean="0">
                <a:solidFill>
                  <a:prstClr val="black"/>
                </a:solidFill>
              </a:rPr>
              <a:t>в средней группе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6912768" cy="4032448"/>
          </a:xfrm>
        </p:spPr>
        <p:txBody>
          <a:bodyPr>
            <a:normAutofit fontScale="925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prstClr val="black"/>
                </a:solidFill>
              </a:rPr>
              <a:t>Структура НОД</a:t>
            </a:r>
            <a:r>
              <a:rPr lang="ru-RU" sz="1700" b="1" dirty="0" smtClean="0">
                <a:solidFill>
                  <a:prstClr val="black"/>
                </a:solidFill>
              </a:rPr>
              <a:t>: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prstClr val="black"/>
                </a:solidFill>
              </a:rPr>
              <a:t>Праздник, театр – знакомство с новым числом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prstClr val="black"/>
                </a:solidFill>
              </a:rPr>
              <a:t>Рассказ о проявлении числа в жизни природы и окружающем мире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prstClr val="black"/>
                </a:solidFill>
              </a:rPr>
              <a:t>Рисование, лепка цифры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prstClr val="black"/>
                </a:solidFill>
              </a:rPr>
              <a:t>Создание геометрического панно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prstClr val="black"/>
                </a:solidFill>
              </a:rPr>
              <a:t>Составление коллективного коллажа (математический фриз)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17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1700" b="1" dirty="0" smtClean="0">
                <a:solidFill>
                  <a:prstClr val="black"/>
                </a:solidFill>
              </a:rPr>
              <a:t>НОД </a:t>
            </a:r>
            <a:r>
              <a:rPr lang="ru-RU" sz="1700" b="1" dirty="0">
                <a:solidFill>
                  <a:prstClr val="black"/>
                </a:solidFill>
              </a:rPr>
              <a:t>длится </a:t>
            </a:r>
            <a:r>
              <a:rPr lang="ru-RU" sz="1700" b="1" dirty="0" smtClean="0">
                <a:solidFill>
                  <a:prstClr val="black"/>
                </a:solidFill>
              </a:rPr>
              <a:t> - 20 минут(по </a:t>
            </a:r>
            <a:r>
              <a:rPr lang="ru-RU" sz="1700" b="1" dirty="0">
                <a:solidFill>
                  <a:prstClr val="black"/>
                </a:solidFill>
              </a:rPr>
              <a:t>подгруппам)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prstClr val="black"/>
                </a:solidFill>
              </a:rPr>
              <a:t>Организация НОД </a:t>
            </a:r>
            <a:r>
              <a:rPr lang="ru-RU" sz="1700" b="1" dirty="0" smtClean="0">
                <a:solidFill>
                  <a:prstClr val="black"/>
                </a:solidFill>
              </a:rPr>
              <a:t>: </a:t>
            </a:r>
            <a:r>
              <a:rPr lang="ru-RU" sz="1700" dirty="0" smtClean="0">
                <a:solidFill>
                  <a:prstClr val="black"/>
                </a:solidFill>
              </a:rPr>
              <a:t>на каждом занятии идет работа по новой теме и повторению пройденного материала.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1700" b="1" dirty="0" smtClean="0">
                <a:solidFill>
                  <a:prstClr val="black"/>
                </a:solidFill>
              </a:rPr>
              <a:t>Методы </a:t>
            </a:r>
            <a:r>
              <a:rPr lang="ru-RU" sz="1700" b="1" dirty="0">
                <a:solidFill>
                  <a:prstClr val="black"/>
                </a:solidFill>
              </a:rPr>
              <a:t>и приемы обучения</a:t>
            </a:r>
            <a:r>
              <a:rPr lang="ru-RU" sz="1700" b="1" dirty="0" smtClean="0">
                <a:solidFill>
                  <a:prstClr val="black"/>
                </a:solidFill>
              </a:rPr>
              <a:t>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prstClr val="black"/>
                </a:solidFill>
              </a:rPr>
              <a:t>Показ образцов и способов действий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prstClr val="black"/>
                </a:solidFill>
              </a:rPr>
              <a:t>Выполнение детьми заданий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prstClr val="black"/>
                </a:solidFill>
              </a:rPr>
              <a:t>Наглядные и словесные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prstClr val="black"/>
                </a:solidFill>
              </a:rPr>
              <a:t>Образец ответа  дается по необходимости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prstClr val="black"/>
                </a:solidFill>
              </a:rPr>
              <a:t>Вопросы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17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21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48680"/>
            <a:ext cx="6400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056784" cy="460851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eriod" startAt="6"/>
            </a:pPr>
            <a:r>
              <a:rPr lang="ru-RU" dirty="0" smtClean="0"/>
              <a:t>Словесные инструкции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eriod" startAt="6"/>
            </a:pPr>
            <a:r>
              <a:rPr lang="ru-RU" dirty="0" smtClean="0"/>
              <a:t>Игра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prstClr val="black"/>
                </a:solidFill>
              </a:rPr>
              <a:t>Воспитание навыков учебной деятельности: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У ребенка есть свое место за столом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Игрушки и пособия должны быть достаточно крупными – на каждого ребенка свой набор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Приучать детей отвечать на вопросы не хором, а </a:t>
            </a:r>
            <a:r>
              <a:rPr lang="ru-RU" dirty="0" smtClean="0">
                <a:solidFill>
                  <a:prstClr val="black"/>
                </a:solidFill>
              </a:rPr>
              <a:t>индивидуально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Дети должны одновременно начинать и заканчивать работу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Дети должны помогать товарищу, если он не отвечает или не справляется с заданием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Педагог оценивает работу детей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Дети должны убирать свое рабочее место самостоятельно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prstClr val="black"/>
                </a:solidFill>
              </a:rPr>
              <a:t>Уровни ближайшего развития (</a:t>
            </a:r>
            <a:r>
              <a:rPr lang="en-US" b="1" dirty="0">
                <a:solidFill>
                  <a:prstClr val="black"/>
                </a:solidFill>
              </a:rPr>
              <a:t>I 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r>
              <a:rPr lang="ru-RU" b="1" dirty="0">
                <a:solidFill>
                  <a:prstClr val="black"/>
                </a:solidFill>
              </a:rPr>
              <a:t>:</a:t>
            </a:r>
            <a:endParaRPr lang="en-US" b="1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</a:rPr>
              <a:t>К концу года ребенок должен</a:t>
            </a:r>
            <a:r>
              <a:rPr lang="ru-RU" b="1" dirty="0" smtClean="0">
                <a:solidFill>
                  <a:prstClr val="black"/>
                </a:solidFill>
              </a:rPr>
              <a:t>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Как называются геометрические фигуры (основные и конус, цилиндр, пирамиду, призму)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Считать до 10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Знать цвета спектра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</a:t>
            </a:r>
            <a:r>
              <a:rPr lang="ru-RU" dirty="0" smtClean="0">
                <a:solidFill>
                  <a:prstClr val="black"/>
                </a:solidFill>
              </a:rPr>
              <a:t>азличать предметы по форме, величине, материалу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Сравнивать предметы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Находить и определять одинаковые и разные предметы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Знать части суток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Производить классификацию по одному признаку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>
              <a:solidFill>
                <a:prstClr val="black"/>
              </a:solidFill>
            </a:endParaRPr>
          </a:p>
          <a:p>
            <a:pPr marL="342900" indent="-342900">
              <a:buAutoNum type="arabicPeriod" startAt="6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95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400800" cy="43204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prstClr val="black"/>
                </a:solidFill>
              </a:rPr>
              <a:t>Организация работы в </a:t>
            </a:r>
            <a:r>
              <a:rPr lang="ru-RU" sz="1800" b="1" dirty="0" smtClean="0">
                <a:solidFill>
                  <a:prstClr val="black"/>
                </a:solidFill>
              </a:rPr>
              <a:t>старшей </a:t>
            </a:r>
            <a:r>
              <a:rPr lang="ru-RU" sz="1800" b="1" dirty="0">
                <a:solidFill>
                  <a:prstClr val="black"/>
                </a:solidFill>
              </a:rPr>
              <a:t>группе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272808" cy="424847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prstClr val="black"/>
                </a:solidFill>
              </a:rPr>
              <a:t>Структура НОД: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Введение нового материала (10 мин.)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Самостоятельная работа за столом по индивидуальным карточкам на повторение пройденного материала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Логические упражнения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Подвижная игра с математическим содержанием</a:t>
            </a:r>
            <a:endParaRPr lang="ru-RU" sz="16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prstClr val="black"/>
                </a:solidFill>
              </a:rPr>
              <a:t>НОД длится  - </a:t>
            </a:r>
            <a:r>
              <a:rPr lang="ru-RU" sz="1600" b="1" dirty="0" smtClean="0">
                <a:solidFill>
                  <a:prstClr val="black"/>
                </a:solidFill>
              </a:rPr>
              <a:t>25 </a:t>
            </a:r>
            <a:r>
              <a:rPr lang="ru-RU" sz="1600" b="1" dirty="0">
                <a:solidFill>
                  <a:prstClr val="black"/>
                </a:solidFill>
              </a:rPr>
              <a:t>минут(по </a:t>
            </a:r>
            <a:r>
              <a:rPr lang="ru-RU" sz="1600" b="1" dirty="0" smtClean="0">
                <a:solidFill>
                  <a:prstClr val="black"/>
                </a:solidFill>
              </a:rPr>
              <a:t>подгруппам  или всей группой)</a:t>
            </a:r>
            <a:endParaRPr lang="ru-RU" sz="1600" b="1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prstClr val="black"/>
                </a:solidFill>
              </a:rPr>
              <a:t>Организация НОД : </a:t>
            </a:r>
            <a:r>
              <a:rPr lang="ru-RU" sz="1600" dirty="0" smtClean="0">
                <a:solidFill>
                  <a:prstClr val="black"/>
                </a:solidFill>
              </a:rPr>
              <a:t>столы стоят «амфитеатром»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prstClr val="black"/>
                </a:solidFill>
              </a:rPr>
              <a:t>Методы </a:t>
            </a:r>
            <a:r>
              <a:rPr lang="ru-RU" sz="1600" b="1" dirty="0">
                <a:solidFill>
                  <a:prstClr val="black"/>
                </a:solidFill>
              </a:rPr>
              <a:t>и приемы обучения: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</a:rPr>
              <a:t>Показ образцов и способов </a:t>
            </a:r>
            <a:r>
              <a:rPr lang="ru-RU" sz="1600" dirty="0" smtClean="0">
                <a:solidFill>
                  <a:prstClr val="black"/>
                </a:solidFill>
              </a:rPr>
              <a:t>действий с привлечением детей</a:t>
            </a:r>
            <a:endParaRPr lang="ru-RU" sz="16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</a:rPr>
              <a:t>Выполнение детьми заданий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</a:rPr>
              <a:t>Наглядные и словесные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</a:rPr>
              <a:t>Образец ответа  дается  </a:t>
            </a:r>
            <a:r>
              <a:rPr lang="ru-RU" sz="1600" dirty="0" smtClean="0">
                <a:solidFill>
                  <a:prstClr val="black"/>
                </a:solidFill>
              </a:rPr>
              <a:t>ребенком</a:t>
            </a:r>
            <a:endParaRPr lang="ru-RU" sz="16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</a:rPr>
              <a:t>Вопросы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AutoNum type="arabicPeriod" startAt="6"/>
            </a:pPr>
            <a:r>
              <a:rPr lang="ru-RU" sz="1500" dirty="0">
                <a:solidFill>
                  <a:prstClr val="black"/>
                </a:solidFill>
              </a:rPr>
              <a:t>Словесные инструкции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AutoNum type="arabicPeriod" startAt="6"/>
            </a:pPr>
            <a:r>
              <a:rPr lang="ru-RU" sz="1500" dirty="0">
                <a:solidFill>
                  <a:prstClr val="black"/>
                </a:solidFill>
              </a:rPr>
              <a:t>Игра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AutoNum type="arabicPeriod" startAt="8"/>
            </a:pPr>
            <a:r>
              <a:rPr lang="ru-RU" sz="1600" dirty="0" smtClean="0">
                <a:solidFill>
                  <a:prstClr val="black"/>
                </a:solidFill>
              </a:rPr>
              <a:t>Самоконтроль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AutoNum type="arabicPeriod" startAt="8"/>
            </a:pPr>
            <a:r>
              <a:rPr lang="ru-RU" sz="1600" dirty="0" smtClean="0">
                <a:solidFill>
                  <a:prstClr val="black"/>
                </a:solidFill>
              </a:rPr>
              <a:t>Оценка педагогом действий ребенка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AutoNum type="arabicPeriod" startAt="8"/>
            </a:pPr>
            <a:r>
              <a:rPr lang="ru-RU" sz="1600" dirty="0" smtClean="0">
                <a:solidFill>
                  <a:prstClr val="black"/>
                </a:solidFill>
              </a:rPr>
              <a:t>На занятии ставится цель и в конце подводится итог деятельности</a:t>
            </a:r>
            <a:endParaRPr lang="ru-RU" sz="1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78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64008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128792" cy="4608512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solidFill>
                  <a:prstClr val="black"/>
                </a:solidFill>
              </a:rPr>
              <a:t>Воспитание навыков учебной деятельности: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dirty="0">
                <a:solidFill>
                  <a:prstClr val="black"/>
                </a:solidFill>
              </a:rPr>
              <a:t>У ребенка есть свое место за столом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solidFill>
                  <a:prstClr val="black"/>
                </a:solidFill>
              </a:rPr>
              <a:t>Приучать </a:t>
            </a:r>
            <a:r>
              <a:rPr lang="ru-RU" sz="1500" dirty="0">
                <a:solidFill>
                  <a:prstClr val="black"/>
                </a:solidFill>
              </a:rPr>
              <a:t>детей отвечать на вопросы не хором, а индивидуально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dirty="0">
                <a:solidFill>
                  <a:prstClr val="black"/>
                </a:solidFill>
              </a:rPr>
              <a:t>Дети должны одновременно начинать и заканчивать работу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dirty="0">
                <a:solidFill>
                  <a:prstClr val="black"/>
                </a:solidFill>
              </a:rPr>
              <a:t>Дети должны помогать товарищу, если он не отвечает или не справляется с заданием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dirty="0">
                <a:solidFill>
                  <a:prstClr val="black"/>
                </a:solidFill>
              </a:rPr>
              <a:t>Педагог оценивает работу </a:t>
            </a:r>
            <a:r>
              <a:rPr lang="ru-RU" sz="1500" dirty="0" smtClean="0">
                <a:solidFill>
                  <a:prstClr val="black"/>
                </a:solidFill>
              </a:rPr>
              <a:t>детей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solidFill>
                  <a:prstClr val="black"/>
                </a:solidFill>
              </a:rPr>
              <a:t>Ребенок дает оценку своим действиям</a:t>
            </a:r>
            <a:endParaRPr lang="ru-RU" sz="1500" dirty="0">
              <a:solidFill>
                <a:prstClr val="black"/>
              </a:solidFill>
            </a:endParaRP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dirty="0">
                <a:solidFill>
                  <a:prstClr val="black"/>
                </a:solidFill>
              </a:rPr>
              <a:t>Дети должны </a:t>
            </a:r>
            <a:r>
              <a:rPr lang="ru-RU" sz="1500" dirty="0" smtClean="0">
                <a:solidFill>
                  <a:prstClr val="black"/>
                </a:solidFill>
              </a:rPr>
              <a:t> готовить и убирать </a:t>
            </a:r>
            <a:r>
              <a:rPr lang="ru-RU" sz="1500" dirty="0">
                <a:solidFill>
                  <a:prstClr val="black"/>
                </a:solidFill>
              </a:rPr>
              <a:t>свое рабочее место </a:t>
            </a:r>
            <a:r>
              <a:rPr lang="ru-RU" sz="1500" dirty="0" smtClean="0">
                <a:solidFill>
                  <a:prstClr val="black"/>
                </a:solidFill>
              </a:rPr>
              <a:t>самостоятельно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solidFill>
                  <a:prstClr val="black"/>
                </a:solidFill>
              </a:rPr>
              <a:t>Дежурство</a:t>
            </a:r>
          </a:p>
          <a:p>
            <a:pPr marL="6858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15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solidFill>
                  <a:prstClr val="black"/>
                </a:solidFill>
              </a:rPr>
              <a:t>Уровни ближайшего развития (</a:t>
            </a:r>
            <a:r>
              <a:rPr lang="en-US" sz="1500" b="1" dirty="0">
                <a:solidFill>
                  <a:prstClr val="black"/>
                </a:solidFill>
              </a:rPr>
              <a:t>I </a:t>
            </a:r>
            <a:r>
              <a:rPr lang="en-US" sz="1500" b="1" dirty="0" smtClean="0">
                <a:solidFill>
                  <a:prstClr val="black"/>
                </a:solidFill>
              </a:rPr>
              <a:t>)</a:t>
            </a:r>
            <a:r>
              <a:rPr lang="ru-RU" sz="1500" b="1" dirty="0">
                <a:solidFill>
                  <a:prstClr val="black"/>
                </a:solidFill>
              </a:rPr>
              <a:t>:</a:t>
            </a:r>
            <a:endParaRPr lang="en-US" sz="1500" b="1" dirty="0">
              <a:solidFill>
                <a:prstClr val="black"/>
              </a:solidFill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>
                <a:solidFill>
                  <a:prstClr val="black"/>
                </a:solidFill>
              </a:rPr>
              <a:t>К концу года ребенок должен</a:t>
            </a:r>
            <a:r>
              <a:rPr lang="ru-RU" sz="1500" b="1" dirty="0" smtClean="0">
                <a:solidFill>
                  <a:prstClr val="black"/>
                </a:solidFill>
              </a:rPr>
              <a:t>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solidFill>
                  <a:prstClr val="black"/>
                </a:solidFill>
              </a:rPr>
              <a:t>Считать  и отсчитывать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solidFill>
                  <a:prstClr val="black"/>
                </a:solidFill>
              </a:rPr>
              <a:t>Называть каким по счету стоит предмет, считая с права на лева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solidFill>
                  <a:prstClr val="black"/>
                </a:solidFill>
              </a:rPr>
              <a:t>Находить и называть заданные цифры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dirty="0">
                <a:solidFill>
                  <a:prstClr val="black"/>
                </a:solidFill>
              </a:rPr>
              <a:t>Находить и называть </a:t>
            </a:r>
            <a:r>
              <a:rPr lang="ru-RU" sz="1500" dirty="0" smtClean="0">
                <a:solidFill>
                  <a:prstClr val="black"/>
                </a:solidFill>
              </a:rPr>
              <a:t>заданные геометрические фигуры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solidFill>
                  <a:prstClr val="black"/>
                </a:solidFill>
              </a:rPr>
              <a:t>Показывать линии (кривую, прямую, ломаную)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solidFill>
                  <a:prstClr val="black"/>
                </a:solidFill>
              </a:rPr>
              <a:t>Называть и находить шар, куб, конус, цилиндр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solidFill>
                  <a:prstClr val="black"/>
                </a:solidFill>
              </a:rPr>
              <a:t>Знать все цвета спектра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15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550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174</TotalTime>
  <Words>1198</Words>
  <Application>Microsoft Office PowerPoint</Application>
  <PresentationFormat>Экран (4:3)</PresentationFormat>
  <Paragraphs>173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Организация и методика работы с детьми 2-7 лет по ФЭМП в условиях реализации программы «Радуга»</vt:lpstr>
      <vt:lpstr>Основная задача работы с детьми по ФЭМП</vt:lpstr>
      <vt:lpstr>Методические приемы, используемые  во время НОД по ФЭМП в разных возрастных группах</vt:lpstr>
      <vt:lpstr>Организация работы в младших группах</vt:lpstr>
      <vt:lpstr>Презентация PowerPoint</vt:lpstr>
      <vt:lpstr>Организация работы в средней группе</vt:lpstr>
      <vt:lpstr>Презентация PowerPoint</vt:lpstr>
      <vt:lpstr>Организация работы в старшей группе</vt:lpstr>
      <vt:lpstr>Презентация PowerPoint</vt:lpstr>
      <vt:lpstr>Презентация PowerPoint</vt:lpstr>
      <vt:lpstr>Организация работы в подготовительной группе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методика работы с детьми 2-7 лет по ФЭМП в условиях реализации программы «Радуга»</dc:title>
  <dc:creator>ОКСАНА</dc:creator>
  <cp:lastModifiedBy>User</cp:lastModifiedBy>
  <cp:revision>21</cp:revision>
  <dcterms:created xsi:type="dcterms:W3CDTF">2012-10-10T04:22:16Z</dcterms:created>
  <dcterms:modified xsi:type="dcterms:W3CDTF">2012-10-10T23:02:10Z</dcterms:modified>
</cp:coreProperties>
</file>