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8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222E69-8C52-4942-92B2-8FD0141794FA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DFD323-BDBE-4849-AEF2-6172968565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Деление десятичных дробей на натуральные числа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Автор: Сидорова А.В.</a:t>
            </a:r>
          </a:p>
          <a:p>
            <a:r>
              <a:rPr lang="ru-RU" dirty="0" smtClean="0"/>
              <a:t>МБОУ СОШ № 31 г. Мурманска</a:t>
            </a:r>
          </a:p>
        </p:txBody>
      </p:sp>
    </p:spTree>
    <p:extLst>
      <p:ext uri="{BB962C8B-B14F-4D97-AF65-F5344CB8AC3E}">
        <p14:creationId xmlns:p14="http://schemas.microsoft.com/office/powerpoint/2010/main" val="6525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Кусок ленты длиной 19,2 м разрезали на 8 равных частей. Найдите длину каждой части.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226496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19,2 м = 192 </a:t>
            </a:r>
            <a:r>
              <a:rPr lang="ru-RU" dirty="0" err="1" smtClean="0"/>
              <a:t>дм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192 : 8 = 24 (</a:t>
            </a:r>
            <a:r>
              <a:rPr lang="ru-RU" dirty="0" err="1" smtClean="0"/>
              <a:t>дм</a:t>
            </a:r>
            <a:r>
              <a:rPr lang="ru-RU" dirty="0" smtClean="0"/>
              <a:t>) – длина 1 части</a:t>
            </a:r>
          </a:p>
          <a:p>
            <a:pPr marL="0" indent="0">
              <a:buNone/>
            </a:pPr>
            <a:r>
              <a:rPr lang="ru-RU" dirty="0" smtClean="0"/>
              <a:t>24 </a:t>
            </a:r>
            <a:r>
              <a:rPr lang="ru-RU" dirty="0" err="1" smtClean="0"/>
              <a:t>дм</a:t>
            </a:r>
            <a:r>
              <a:rPr lang="ru-RU" dirty="0" smtClean="0"/>
              <a:t> = 2,4 м</a:t>
            </a:r>
          </a:p>
          <a:p>
            <a:pPr marL="0" indent="0">
              <a:buNone/>
            </a:pPr>
            <a:r>
              <a:rPr lang="ru-RU" dirty="0" smtClean="0"/>
              <a:t>19,2 : 8 = 2,4</a:t>
            </a:r>
          </a:p>
          <a:p>
            <a:pPr marL="0" indent="0">
              <a:buNone/>
            </a:pPr>
            <a:r>
              <a:rPr lang="ru-RU" dirty="0" smtClean="0"/>
              <a:t>19,2   8</a:t>
            </a:r>
          </a:p>
          <a:p>
            <a:pPr marL="0" indent="0">
              <a:buNone/>
            </a:pPr>
            <a:r>
              <a:rPr lang="ru-RU" dirty="0" smtClean="0"/>
              <a:t>16      </a:t>
            </a:r>
          </a:p>
          <a:p>
            <a:pPr marL="0" indent="0">
              <a:buNone/>
            </a:pPr>
            <a:r>
              <a:rPr lang="ru-RU" dirty="0" smtClean="0"/>
              <a:t>  3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32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0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75656" y="3861048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75656" y="4221088"/>
            <a:ext cx="9361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552" y="4797152"/>
            <a:ext cx="6480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5536" y="393305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533884" y="425854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90810" y="5805264"/>
            <a:ext cx="6480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7936" y="4994885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5856" y="2996952"/>
            <a:ext cx="5502019" cy="2323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0070C0"/>
                </a:solidFill>
              </a:rPr>
              <a:t>Разделить десятичную дробь</a:t>
            </a:r>
          </a:p>
          <a:p>
            <a:r>
              <a:rPr lang="ru-RU" sz="2900" b="1" dirty="0" smtClean="0">
                <a:solidFill>
                  <a:srgbClr val="0070C0"/>
                </a:solidFill>
              </a:rPr>
              <a:t> на натуральное число – значит</a:t>
            </a:r>
          </a:p>
          <a:p>
            <a:r>
              <a:rPr lang="ru-RU" sz="2900" b="1" dirty="0" smtClean="0">
                <a:solidFill>
                  <a:srgbClr val="0070C0"/>
                </a:solidFill>
              </a:rPr>
              <a:t> найти такую дробь, которая при</a:t>
            </a:r>
          </a:p>
          <a:p>
            <a:r>
              <a:rPr lang="ru-RU" sz="2900" b="1" dirty="0" smtClean="0">
                <a:solidFill>
                  <a:srgbClr val="0070C0"/>
                </a:solidFill>
              </a:rPr>
              <a:t> умножении на натуральное</a:t>
            </a:r>
          </a:p>
          <a:p>
            <a:r>
              <a:rPr lang="ru-RU" sz="2900" b="1" dirty="0" smtClean="0">
                <a:solidFill>
                  <a:srgbClr val="0070C0"/>
                </a:solidFill>
              </a:rPr>
              <a:t> число даёт делимое.</a:t>
            </a:r>
            <a:endParaRPr lang="ru-RU" sz="29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4846" y="371703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16" name="TextBox 15"/>
          <p:cNvSpPr txBox="1"/>
          <p:nvPr/>
        </p:nvSpPr>
        <p:spPr>
          <a:xfrm>
            <a:off x="1763688" y="4293096"/>
            <a:ext cx="28084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,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65932" y="4255641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4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823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 L -0.01094 0.1497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5" grpId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Правило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Чтобы разделить десятичную дробь на натуральное число, надо: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разделить дробь на это число, не обращая внимания на запятую;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поставить в частном запятую, когда кончится деление целой части.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72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738436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44,8 : 14 = </a:t>
            </a:r>
          </a:p>
          <a:p>
            <a:pPr marL="0" indent="0">
              <a:buNone/>
            </a:pPr>
            <a:r>
              <a:rPr lang="ru-RU" dirty="0" smtClean="0"/>
              <a:t>44,      14</a:t>
            </a:r>
          </a:p>
          <a:p>
            <a:pPr marL="0" indent="0">
              <a:buNone/>
            </a:pPr>
            <a:r>
              <a:rPr lang="ru-RU" dirty="0" smtClean="0"/>
              <a:t>42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2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28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0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60064" y="227687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8</a:t>
            </a:r>
            <a:endParaRPr lang="ru-RU" sz="29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33884" y="225739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33884" y="2641187"/>
            <a:ext cx="9361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2505" y="3284984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6106" y="2379577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077486" y="2633491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1605892" y="263349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75515" y="1746603"/>
            <a:ext cx="65594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3,2</a:t>
            </a:r>
            <a:endParaRPr lang="ru-RU" sz="2900" dirty="0"/>
          </a:p>
        </p:txBody>
      </p:sp>
      <p:sp>
        <p:nvSpPr>
          <p:cNvPr id="13" name="TextBox 12"/>
          <p:cNvSpPr txBox="1"/>
          <p:nvPr/>
        </p:nvSpPr>
        <p:spPr>
          <a:xfrm>
            <a:off x="1160064" y="227109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8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6238" y="2708171"/>
            <a:ext cx="28084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,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2505" y="357301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703792" y="4293096"/>
            <a:ext cx="6480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60032" y="1772816"/>
            <a:ext cx="156966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2,28 : 4 =</a:t>
            </a:r>
            <a:endParaRPr lang="ru-RU" sz="2900" dirty="0"/>
          </a:p>
        </p:txBody>
      </p:sp>
      <p:sp>
        <p:nvSpPr>
          <p:cNvPr id="18" name="TextBox 17"/>
          <p:cNvSpPr txBox="1"/>
          <p:nvPr/>
        </p:nvSpPr>
        <p:spPr>
          <a:xfrm>
            <a:off x="5004048" y="2708170"/>
            <a:ext cx="187220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/>
              <a:t>2,28      4</a:t>
            </a:r>
            <a:endParaRPr lang="ru-RU" sz="2900" dirty="0"/>
          </a:p>
        </p:txBody>
      </p:sp>
      <p:sp>
        <p:nvSpPr>
          <p:cNvPr id="19" name="TextBox 18"/>
          <p:cNvSpPr txBox="1"/>
          <p:nvPr/>
        </p:nvSpPr>
        <p:spPr>
          <a:xfrm>
            <a:off x="6034384" y="3188841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940152" y="3172100"/>
            <a:ext cx="9361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940152" y="2809701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04048" y="3160751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23" name="TextBox 22"/>
          <p:cNvSpPr txBox="1"/>
          <p:nvPr/>
        </p:nvSpPr>
        <p:spPr>
          <a:xfrm>
            <a:off x="4878797" y="2977474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004048" y="3578431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856238" y="2693416"/>
            <a:ext cx="28084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,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20820" y="3239084"/>
            <a:ext cx="28084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,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78300" y="2708920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04048" y="3522178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31" name="TextBox 30"/>
          <p:cNvSpPr txBox="1"/>
          <p:nvPr/>
        </p:nvSpPr>
        <p:spPr>
          <a:xfrm>
            <a:off x="6361243" y="3160750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5</a:t>
            </a:r>
            <a:endParaRPr lang="ru-RU" sz="2900" dirty="0"/>
          </a:p>
        </p:txBody>
      </p:sp>
      <p:sp>
        <p:nvSpPr>
          <p:cNvPr id="32" name="TextBox 31"/>
          <p:cNvSpPr txBox="1"/>
          <p:nvPr/>
        </p:nvSpPr>
        <p:spPr>
          <a:xfrm>
            <a:off x="5017137" y="3933056"/>
            <a:ext cx="56297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20</a:t>
            </a:r>
            <a:endParaRPr lang="ru-RU" sz="290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5060155" y="4402392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77563" y="3721782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5292968" y="440239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36" name="TextBox 35"/>
          <p:cNvSpPr txBox="1"/>
          <p:nvPr/>
        </p:nvSpPr>
        <p:spPr>
          <a:xfrm>
            <a:off x="5492663" y="2708920"/>
            <a:ext cx="3736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/>
              <a:t>8</a:t>
            </a:r>
            <a:endParaRPr lang="ru-RU" sz="2900" dirty="0"/>
          </a:p>
        </p:txBody>
      </p:sp>
      <p:sp>
        <p:nvSpPr>
          <p:cNvPr id="37" name="TextBox 36"/>
          <p:cNvSpPr txBox="1"/>
          <p:nvPr/>
        </p:nvSpPr>
        <p:spPr>
          <a:xfrm>
            <a:off x="6588224" y="3140968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7</a:t>
            </a:r>
            <a:endParaRPr lang="ru-RU" sz="2900" dirty="0"/>
          </a:p>
        </p:txBody>
      </p:sp>
      <p:sp>
        <p:nvSpPr>
          <p:cNvPr id="38" name="TextBox 37"/>
          <p:cNvSpPr txBox="1"/>
          <p:nvPr/>
        </p:nvSpPr>
        <p:spPr>
          <a:xfrm>
            <a:off x="5271042" y="4797152"/>
            <a:ext cx="56297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28</a:t>
            </a:r>
            <a:endParaRPr lang="ru-RU" sz="29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5270457" y="5259176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30663" y="465831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5479878" y="5337698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42" name="TextBox 41"/>
          <p:cNvSpPr txBox="1"/>
          <p:nvPr/>
        </p:nvSpPr>
        <p:spPr>
          <a:xfrm>
            <a:off x="6323036" y="1738263"/>
            <a:ext cx="84510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0,57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23388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4792E-6 L -0.01736 0.1505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8" y="75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46068E-6 L -0.00313 0.11818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58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46068E-6 L -0.00295 0.24398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2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3" grpId="1"/>
      <p:bldP spid="14" grpId="0"/>
      <p:bldP spid="15" grpId="0"/>
      <p:bldP spid="17" grpId="0"/>
      <p:bldP spid="19" grpId="0"/>
      <p:bldP spid="22" grpId="0"/>
      <p:bldP spid="23" grpId="0"/>
      <p:bldP spid="26" grpId="0"/>
      <p:bldP spid="28" grpId="0"/>
      <p:bldP spid="29" grpId="0"/>
      <p:bldP spid="29" grpId="1"/>
      <p:bldP spid="30" grpId="0"/>
      <p:bldP spid="31" grpId="0"/>
      <p:bldP spid="32" grpId="0"/>
      <p:bldP spid="34" grpId="0"/>
      <p:bldP spid="35" grpId="0"/>
      <p:bldP spid="36" grpId="0"/>
      <p:bldP spid="36" grpId="1"/>
      <p:bldP spid="37" grpId="0"/>
      <p:bldP spid="38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3 : 32 = </a:t>
            </a:r>
          </a:p>
          <a:p>
            <a:pPr marL="0" indent="0">
              <a:buNone/>
            </a:pPr>
            <a:r>
              <a:rPr lang="ru-RU" dirty="0" smtClean="0"/>
              <a:t>     3     32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0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3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33884" y="225739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36" idx="0"/>
          </p:cNvCxnSpPr>
          <p:nvPr/>
        </p:nvCxnSpPr>
        <p:spPr>
          <a:xfrm flipV="1">
            <a:off x="1533884" y="2636912"/>
            <a:ext cx="1483054" cy="4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5892" y="263349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14574" y="3172101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56238" y="2693416"/>
            <a:ext cx="28084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,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3678" y="3212976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65932" y="263691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1475656" y="3212976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1956" y="263691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9</a:t>
            </a:r>
            <a:endParaRPr lang="ru-RU" sz="2900" dirty="0"/>
          </a:p>
        </p:txBody>
      </p:sp>
      <p:sp>
        <p:nvSpPr>
          <p:cNvPr id="14" name="TextBox 13"/>
          <p:cNvSpPr txBox="1"/>
          <p:nvPr/>
        </p:nvSpPr>
        <p:spPr>
          <a:xfrm>
            <a:off x="1461876" y="353846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8</a:t>
            </a:r>
            <a:endParaRPr lang="ru-RU" sz="2900" dirty="0"/>
          </a:p>
        </p:txBody>
      </p:sp>
      <p:sp>
        <p:nvSpPr>
          <p:cNvPr id="15" name="TextBox 14"/>
          <p:cNvSpPr txBox="1"/>
          <p:nvPr/>
        </p:nvSpPr>
        <p:spPr>
          <a:xfrm>
            <a:off x="1259632" y="353846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8</a:t>
            </a:r>
            <a:endParaRPr lang="ru-RU" sz="2900" dirty="0"/>
          </a:p>
        </p:txBody>
      </p:sp>
      <p:sp>
        <p:nvSpPr>
          <p:cNvPr id="16" name="TextBox 15"/>
          <p:cNvSpPr txBox="1"/>
          <p:nvPr/>
        </p:nvSpPr>
        <p:spPr>
          <a:xfrm>
            <a:off x="1029828" y="353846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144378" y="4005064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61876" y="389850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19" name="TextBox 18"/>
          <p:cNvSpPr txBox="1"/>
          <p:nvPr/>
        </p:nvSpPr>
        <p:spPr>
          <a:xfrm>
            <a:off x="1245852" y="389850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1</a:t>
            </a:r>
            <a:endParaRPr lang="ru-RU" sz="2900" dirty="0"/>
          </a:p>
        </p:txBody>
      </p:sp>
      <p:sp>
        <p:nvSpPr>
          <p:cNvPr id="20" name="TextBox 19"/>
          <p:cNvSpPr txBox="1"/>
          <p:nvPr/>
        </p:nvSpPr>
        <p:spPr>
          <a:xfrm>
            <a:off x="1691680" y="389850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7980" y="263691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3</a:t>
            </a:r>
            <a:endParaRPr lang="ru-RU" sz="2900" dirty="0"/>
          </a:p>
        </p:txBody>
      </p:sp>
      <p:sp>
        <p:nvSpPr>
          <p:cNvPr id="22" name="TextBox 21"/>
          <p:cNvSpPr txBox="1"/>
          <p:nvPr/>
        </p:nvSpPr>
        <p:spPr>
          <a:xfrm>
            <a:off x="1691680" y="418653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6</a:t>
            </a:r>
            <a:endParaRPr lang="ru-RU" sz="2900" dirty="0"/>
          </a:p>
        </p:txBody>
      </p:sp>
      <p:sp>
        <p:nvSpPr>
          <p:cNvPr id="23" name="TextBox 22"/>
          <p:cNvSpPr txBox="1"/>
          <p:nvPr/>
        </p:nvSpPr>
        <p:spPr>
          <a:xfrm>
            <a:off x="1461876" y="418653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9</a:t>
            </a:r>
            <a:endParaRPr lang="ru-RU" sz="29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60402" y="4653136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77900" y="454657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4</a:t>
            </a:r>
            <a:endParaRPr lang="ru-RU" sz="2900" dirty="0"/>
          </a:p>
        </p:txBody>
      </p:sp>
      <p:sp>
        <p:nvSpPr>
          <p:cNvPr id="26" name="TextBox 25"/>
          <p:cNvSpPr txBox="1"/>
          <p:nvPr/>
        </p:nvSpPr>
        <p:spPr>
          <a:xfrm>
            <a:off x="1475656" y="454657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27" name="TextBox 26"/>
          <p:cNvSpPr txBox="1"/>
          <p:nvPr/>
        </p:nvSpPr>
        <p:spPr>
          <a:xfrm>
            <a:off x="1893924" y="454657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14004" y="263691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7</a:t>
            </a:r>
            <a:endParaRPr lang="ru-RU" sz="2900" dirty="0"/>
          </a:p>
        </p:txBody>
      </p:sp>
      <p:sp>
        <p:nvSpPr>
          <p:cNvPr id="29" name="TextBox 28"/>
          <p:cNvSpPr txBox="1"/>
          <p:nvPr/>
        </p:nvSpPr>
        <p:spPr>
          <a:xfrm>
            <a:off x="1907704" y="483460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4</a:t>
            </a:r>
            <a:endParaRPr lang="ru-RU" sz="2900" dirty="0"/>
          </a:p>
        </p:txBody>
      </p:sp>
      <p:sp>
        <p:nvSpPr>
          <p:cNvPr id="30" name="TextBox 29"/>
          <p:cNvSpPr txBox="1"/>
          <p:nvPr/>
        </p:nvSpPr>
        <p:spPr>
          <a:xfrm>
            <a:off x="1691680" y="483460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31" name="TextBox 30"/>
          <p:cNvSpPr txBox="1"/>
          <p:nvPr/>
        </p:nvSpPr>
        <p:spPr>
          <a:xfrm>
            <a:off x="1475656" y="483460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576426" y="5301208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07704" y="5229200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6</a:t>
            </a:r>
            <a:endParaRPr lang="ru-RU" sz="2900" dirty="0"/>
          </a:p>
        </p:txBody>
      </p:sp>
      <p:sp>
        <p:nvSpPr>
          <p:cNvPr id="34" name="TextBox 33"/>
          <p:cNvSpPr txBox="1"/>
          <p:nvPr/>
        </p:nvSpPr>
        <p:spPr>
          <a:xfrm>
            <a:off x="1677900" y="5229200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1</a:t>
            </a:r>
            <a:endParaRPr lang="ru-RU" sz="2900" dirty="0"/>
          </a:p>
        </p:txBody>
      </p:sp>
      <p:sp>
        <p:nvSpPr>
          <p:cNvPr id="35" name="TextBox 34"/>
          <p:cNvSpPr txBox="1"/>
          <p:nvPr/>
        </p:nvSpPr>
        <p:spPr>
          <a:xfrm>
            <a:off x="2109948" y="5229200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30028" y="263691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5</a:t>
            </a:r>
            <a:endParaRPr lang="ru-RU" sz="2900" dirty="0"/>
          </a:p>
        </p:txBody>
      </p:sp>
      <p:sp>
        <p:nvSpPr>
          <p:cNvPr id="37" name="TextBox 36"/>
          <p:cNvSpPr txBox="1"/>
          <p:nvPr/>
        </p:nvSpPr>
        <p:spPr>
          <a:xfrm>
            <a:off x="2123728" y="551723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38" name="TextBox 37"/>
          <p:cNvSpPr txBox="1"/>
          <p:nvPr/>
        </p:nvSpPr>
        <p:spPr>
          <a:xfrm>
            <a:off x="1907704" y="551723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6</a:t>
            </a:r>
            <a:endParaRPr lang="ru-RU" sz="2900" dirty="0"/>
          </a:p>
        </p:txBody>
      </p:sp>
      <p:sp>
        <p:nvSpPr>
          <p:cNvPr id="39" name="TextBox 38"/>
          <p:cNvSpPr txBox="1"/>
          <p:nvPr/>
        </p:nvSpPr>
        <p:spPr>
          <a:xfrm>
            <a:off x="1691680" y="551723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1</a:t>
            </a:r>
            <a:endParaRPr lang="ru-RU" sz="29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1792450" y="5949280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23728" y="5877272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42" name="TextBox 41"/>
          <p:cNvSpPr txBox="1"/>
          <p:nvPr/>
        </p:nvSpPr>
        <p:spPr>
          <a:xfrm>
            <a:off x="748334" y="2379577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820342" y="3337828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1036366" y="4057908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1252390" y="465313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1468414" y="537321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2152842" y="1628800"/>
            <a:ext cx="240963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3,</a:t>
            </a:r>
            <a:r>
              <a:rPr lang="ru-RU" sz="2900" dirty="0" smtClean="0">
                <a:solidFill>
                  <a:srgbClr val="FF0000"/>
                </a:solidFill>
              </a:rPr>
              <a:t>00000</a:t>
            </a:r>
            <a:r>
              <a:rPr lang="ru-RU" sz="2900" dirty="0" smtClean="0"/>
              <a:t> : 32 = </a:t>
            </a:r>
            <a:endParaRPr lang="ru-RU" sz="2900" dirty="0"/>
          </a:p>
        </p:txBody>
      </p:sp>
      <p:sp>
        <p:nvSpPr>
          <p:cNvPr id="48" name="TextBox 47"/>
          <p:cNvSpPr txBox="1"/>
          <p:nvPr/>
        </p:nvSpPr>
        <p:spPr>
          <a:xfrm>
            <a:off x="4375566" y="1628800"/>
            <a:ext cx="141256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0,09375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70952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 uiExpand="1"/>
      <p:bldP spid="43" grpId="0"/>
      <p:bldP spid="44" grpId="0"/>
      <p:bldP spid="45" grpId="0"/>
      <p:bldP spid="46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ru-RU" dirty="0" smtClean="0"/>
              <a:t>ряд</a:t>
            </a:r>
          </a:p>
          <a:p>
            <a:pPr marL="0" indent="0">
              <a:buNone/>
            </a:pPr>
            <a:r>
              <a:rPr lang="ru-RU" dirty="0" smtClean="0"/>
              <a:t>2345,36 : 10 =</a:t>
            </a:r>
          </a:p>
          <a:p>
            <a:pPr marL="0" indent="0">
              <a:buNone/>
            </a:pPr>
            <a:r>
              <a:rPr lang="en-US" dirty="0" smtClean="0"/>
              <a:t>II</a:t>
            </a:r>
            <a:r>
              <a:rPr lang="ru-RU" dirty="0" smtClean="0"/>
              <a:t> ряд</a:t>
            </a:r>
          </a:p>
          <a:p>
            <a:pPr marL="0" indent="0">
              <a:buNone/>
            </a:pPr>
            <a:r>
              <a:rPr lang="ru-RU" dirty="0" smtClean="0"/>
              <a:t>2345,36 : 100 =</a:t>
            </a:r>
          </a:p>
          <a:p>
            <a:pPr marL="0" indent="0">
              <a:buNone/>
            </a:pPr>
            <a:r>
              <a:rPr lang="en-US" dirty="0" smtClean="0"/>
              <a:t>III</a:t>
            </a:r>
            <a:r>
              <a:rPr lang="ru-RU" dirty="0" smtClean="0"/>
              <a:t> ряд</a:t>
            </a:r>
          </a:p>
          <a:p>
            <a:pPr marL="0" indent="0">
              <a:buNone/>
            </a:pPr>
            <a:r>
              <a:rPr lang="ru-RU" dirty="0" smtClean="0"/>
              <a:t>2345,36 : 1000 =</a:t>
            </a:r>
          </a:p>
          <a:p>
            <a:pPr marL="0" indent="0">
              <a:buNone/>
            </a:pPr>
            <a:r>
              <a:rPr lang="en-US" dirty="0" smtClean="0"/>
              <a:t>IV</a:t>
            </a:r>
            <a:r>
              <a:rPr lang="ru-RU" dirty="0" smtClean="0"/>
              <a:t> ряд</a:t>
            </a:r>
          </a:p>
          <a:p>
            <a:pPr marL="0" indent="0">
              <a:buNone/>
            </a:pPr>
            <a:r>
              <a:rPr lang="ru-RU" dirty="0" smtClean="0"/>
              <a:t>2345,36 : 10000 =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35931" y="2098303"/>
            <a:ext cx="141256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r>
              <a:rPr lang="ru-RU" sz="2900" dirty="0" smtClean="0"/>
              <a:t>34</a:t>
            </a:r>
            <a:r>
              <a:rPr lang="ru-RU" sz="2900" dirty="0" smtClean="0">
                <a:solidFill>
                  <a:srgbClr val="FF0000"/>
                </a:solidFill>
              </a:rPr>
              <a:t>,</a:t>
            </a:r>
            <a:r>
              <a:rPr lang="ru-RU" sz="2900" dirty="0" smtClean="0"/>
              <a:t>536</a:t>
            </a:r>
            <a:endParaRPr lang="ru-RU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2988331" y="3212976"/>
            <a:ext cx="141256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r>
              <a:rPr lang="ru-RU" sz="2900" dirty="0" smtClean="0"/>
              <a:t>3</a:t>
            </a:r>
            <a:r>
              <a:rPr lang="ru-RU" sz="2900" dirty="0" smtClean="0">
                <a:solidFill>
                  <a:srgbClr val="FF0000"/>
                </a:solidFill>
              </a:rPr>
              <a:t>,</a:t>
            </a:r>
            <a:r>
              <a:rPr lang="ru-RU" sz="2900" dirty="0" smtClean="0"/>
              <a:t>4536</a:t>
            </a:r>
            <a:endParaRPr lang="ru-RU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4293096"/>
            <a:ext cx="141256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r>
              <a:rPr lang="ru-RU" sz="2900" dirty="0" smtClean="0">
                <a:solidFill>
                  <a:srgbClr val="FF0000"/>
                </a:solidFill>
              </a:rPr>
              <a:t>,</a:t>
            </a:r>
            <a:r>
              <a:rPr lang="ru-RU" sz="2900" dirty="0" smtClean="0"/>
              <a:t>34536</a:t>
            </a:r>
            <a:endParaRPr lang="ru-RU" sz="2900" dirty="0"/>
          </a:p>
        </p:txBody>
      </p:sp>
      <p:sp>
        <p:nvSpPr>
          <p:cNvPr id="7" name="TextBox 6"/>
          <p:cNvSpPr txBox="1"/>
          <p:nvPr/>
        </p:nvSpPr>
        <p:spPr>
          <a:xfrm>
            <a:off x="3428256" y="5338663"/>
            <a:ext cx="160172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r>
              <a:rPr lang="ru-RU" sz="2900" dirty="0" smtClean="0">
                <a:solidFill>
                  <a:srgbClr val="FF0000"/>
                </a:solidFill>
              </a:rPr>
              <a:t>,</a:t>
            </a:r>
            <a:r>
              <a:rPr lang="ru-RU" sz="2900" dirty="0" smtClean="0"/>
              <a:t>2</a:t>
            </a:r>
            <a:r>
              <a:rPr lang="ru-RU" sz="2900" dirty="0" smtClean="0"/>
              <a:t>34536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312337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Правило деления десятичной дроби на 10, 100, 1000 и т.д.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Чтобы разделить десятичную дробь на 10, 100, 1000 и т.д., надо перенести запятую в этой дроби на столько цифр влево, сколько нулей стоит </a:t>
            </a:r>
            <a:r>
              <a:rPr lang="ru-RU" dirty="0" err="1" smtClean="0"/>
              <a:t>прсле</a:t>
            </a:r>
            <a:r>
              <a:rPr lang="ru-RU" dirty="0" smtClean="0"/>
              <a:t> единицы в делителе.</a:t>
            </a:r>
          </a:p>
          <a:p>
            <a:pPr marL="0" indent="0">
              <a:buNone/>
            </a:pPr>
            <a:r>
              <a:rPr lang="ru-RU" dirty="0" smtClean="0"/>
              <a:t>8,765 : 100 =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3429000"/>
            <a:ext cx="4203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00</a:t>
            </a:r>
            <a:r>
              <a:rPr lang="ru-RU" sz="3200" dirty="0"/>
              <a:t>8,765 : 100 = 0,08765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88509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Обратим дробь        в десятичную.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Дробь        является частным от деления 3 на 4.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3      4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515245"/>
              </p:ext>
            </p:extLst>
          </p:nvPr>
        </p:nvGraphicFramePr>
        <p:xfrm>
          <a:off x="3347864" y="1484784"/>
          <a:ext cx="360040" cy="9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1484784"/>
                        <a:ext cx="360040" cy="9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248605"/>
              </p:ext>
            </p:extLst>
          </p:nvPr>
        </p:nvGraphicFramePr>
        <p:xfrm>
          <a:off x="1907704" y="2528888"/>
          <a:ext cx="360362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528888"/>
                        <a:ext cx="360362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835696" y="3789040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835696" y="4221089"/>
            <a:ext cx="1008112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32072" y="4216813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10" name="TextBox 9"/>
          <p:cNvSpPr txBox="1"/>
          <p:nvPr/>
        </p:nvSpPr>
        <p:spPr>
          <a:xfrm>
            <a:off x="1918451" y="4221088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964358" y="4005064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130914" y="4293096"/>
            <a:ext cx="280846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</a:rPr>
              <a:t>,</a:t>
            </a: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53964" y="4221088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7</a:t>
            </a:r>
            <a:endParaRPr lang="ru-RU" sz="29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216386" y="4725144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59632" y="4762599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3</a:t>
            </a:r>
            <a:endParaRPr lang="ru-RU" sz="2900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4762599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664" y="519464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8</a:t>
            </a:r>
            <a:endParaRPr lang="ru-RU" sz="2900" dirty="0"/>
          </a:p>
        </p:txBody>
      </p:sp>
      <p:sp>
        <p:nvSpPr>
          <p:cNvPr id="19" name="TextBox 18"/>
          <p:cNvSpPr txBox="1"/>
          <p:nvPr/>
        </p:nvSpPr>
        <p:spPr>
          <a:xfrm>
            <a:off x="1260701" y="519464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368786" y="5661248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33884" y="562669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22" name="TextBox 21"/>
          <p:cNvSpPr txBox="1"/>
          <p:nvPr/>
        </p:nvSpPr>
        <p:spPr>
          <a:xfrm>
            <a:off x="1749908" y="5626695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>
                <a:solidFill>
                  <a:srgbClr val="FF0000"/>
                </a:solidFill>
              </a:rPr>
              <a:t>0</a:t>
            </a:r>
            <a:endParaRPr lang="ru-RU" sz="2900" dirty="0">
              <a:solidFill>
                <a:srgbClr val="FF000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576426" y="6381328"/>
            <a:ext cx="619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16758" y="4922004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2469988" y="4221088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5</a:t>
            </a:r>
            <a:endParaRPr lang="ru-RU" sz="2900" dirty="0"/>
          </a:p>
        </p:txBody>
      </p:sp>
      <p:sp>
        <p:nvSpPr>
          <p:cNvPr id="26" name="TextBox 25"/>
          <p:cNvSpPr txBox="1"/>
          <p:nvPr/>
        </p:nvSpPr>
        <p:spPr>
          <a:xfrm>
            <a:off x="1763688" y="591472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sp>
        <p:nvSpPr>
          <p:cNvPr id="27" name="TextBox 26"/>
          <p:cNvSpPr txBox="1"/>
          <p:nvPr/>
        </p:nvSpPr>
        <p:spPr>
          <a:xfrm>
            <a:off x="1547664" y="591472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2</a:t>
            </a:r>
            <a:endParaRPr lang="ru-RU" sz="2900" dirty="0"/>
          </a:p>
        </p:txBody>
      </p:sp>
      <p:sp>
        <p:nvSpPr>
          <p:cNvPr id="28" name="TextBox 27"/>
          <p:cNvSpPr txBox="1"/>
          <p:nvPr/>
        </p:nvSpPr>
        <p:spPr>
          <a:xfrm>
            <a:off x="1324398" y="5714092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1763688" y="6274767"/>
            <a:ext cx="37382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0" dirty="0" smtClean="0"/>
              <a:t>0</a:t>
            </a:r>
            <a:endParaRPr lang="ru-RU" sz="2900" dirty="0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378776"/>
              </p:ext>
            </p:extLst>
          </p:nvPr>
        </p:nvGraphicFramePr>
        <p:xfrm>
          <a:off x="3516313" y="3608388"/>
          <a:ext cx="132080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7" imgW="558720" imgH="393480" progId="Equation.3">
                  <p:embed/>
                </p:oleObj>
              </mc:Choice>
              <mc:Fallback>
                <p:oleObj name="Формула" r:id="rId7" imgW="558720" imgH="39348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3608388"/>
                        <a:ext cx="1320800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30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</TotalTime>
  <Words>353</Words>
  <Application>Microsoft Office PowerPoint</Application>
  <PresentationFormat>Экран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Обычная</vt:lpstr>
      <vt:lpstr>Microsoft Equation 3.0</vt:lpstr>
      <vt:lpstr>Деление десятичных дробей на натуральные числа</vt:lpstr>
      <vt:lpstr>Кусок ленты длиной 19,2 м разрезали на 8 равных частей. Найдите длину каждой части.</vt:lpstr>
      <vt:lpstr>Правило</vt:lpstr>
      <vt:lpstr>Пример</vt:lpstr>
      <vt:lpstr>Пример</vt:lpstr>
      <vt:lpstr>Выполните деление</vt:lpstr>
      <vt:lpstr>Правило деления десятичной дроби на 10, 100, 1000 и т.д.</vt:lpstr>
      <vt:lpstr>Пример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десятичных дробей на натуральные числа</dc:title>
  <dc:creator>Анна</dc:creator>
  <cp:lastModifiedBy>Анна</cp:lastModifiedBy>
  <cp:revision>15</cp:revision>
  <dcterms:created xsi:type="dcterms:W3CDTF">2013-03-06T18:55:11Z</dcterms:created>
  <dcterms:modified xsi:type="dcterms:W3CDTF">2013-03-17T17:05:10Z</dcterms:modified>
</cp:coreProperties>
</file>