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71" r:id="rId11"/>
    <p:sldId id="264" r:id="rId12"/>
    <p:sldId id="265" r:id="rId13"/>
    <p:sldId id="266" r:id="rId14"/>
    <p:sldId id="270" r:id="rId15"/>
    <p:sldId id="267" r:id="rId16"/>
    <p:sldId id="26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90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7EBA132-A31C-44A3-B276-50F4229D1026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1C4D085-46A6-40C7-A446-9D6EE81DA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EBA132-A31C-44A3-B276-50F4229D1026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C4D085-46A6-40C7-A446-9D6EE81DA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EBA132-A31C-44A3-B276-50F4229D1026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C4D085-46A6-40C7-A446-9D6EE81DA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EBA132-A31C-44A3-B276-50F4229D1026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C4D085-46A6-40C7-A446-9D6EE81DAD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EBA132-A31C-44A3-B276-50F4229D1026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C4D085-46A6-40C7-A446-9D6EE81DAD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EBA132-A31C-44A3-B276-50F4229D1026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C4D085-46A6-40C7-A446-9D6EE81DAD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EBA132-A31C-44A3-B276-50F4229D1026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C4D085-46A6-40C7-A446-9D6EE81DA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EBA132-A31C-44A3-B276-50F4229D1026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C4D085-46A6-40C7-A446-9D6EE81DAD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EBA132-A31C-44A3-B276-50F4229D1026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C4D085-46A6-40C7-A446-9D6EE81DA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7EBA132-A31C-44A3-B276-50F4229D1026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C4D085-46A6-40C7-A446-9D6EE81DA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7EBA132-A31C-44A3-B276-50F4229D1026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C4D085-46A6-40C7-A446-9D6EE81DAD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7EBA132-A31C-44A3-B276-50F4229D1026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1C4D085-46A6-40C7-A446-9D6EE81DA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0"/>
            <a:ext cx="8143932" cy="1357297"/>
          </a:xfrm>
        </p:spPr>
        <p:txBody>
          <a:bodyPr>
            <a:normAutofit/>
          </a:bodyPr>
          <a:lstStyle/>
          <a:p>
            <a:r>
              <a:rPr lang="ru-RU" dirty="0" smtClean="0"/>
              <a:t>Подросток и закон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500174"/>
            <a:ext cx="7772400" cy="4643470"/>
          </a:xfrm>
        </p:spPr>
        <p:txBody>
          <a:bodyPr/>
          <a:lstStyle/>
          <a:p>
            <a:r>
              <a:rPr lang="ru-RU" dirty="0" smtClean="0"/>
              <a:t>«В беду  падают, как в пропасть, вдруг, но в преступление сходят по ступеням».</a:t>
            </a:r>
          </a:p>
          <a:p>
            <a:r>
              <a:rPr lang="ru-RU" dirty="0" smtClean="0"/>
              <a:t>А.А.Бестужев-Марлинский </a:t>
            </a:r>
          </a:p>
          <a:p>
            <a:endParaRPr lang="ru-RU" dirty="0" smtClean="0"/>
          </a:p>
          <a:p>
            <a:r>
              <a:rPr lang="ru-RU" dirty="0" smtClean="0"/>
              <a:t>«Никакие выгоды, достигнутые ценой преступления, не могут вознаградить потерю душевного мира».</a:t>
            </a:r>
          </a:p>
          <a:p>
            <a:r>
              <a:rPr lang="ru-RU" dirty="0" smtClean="0"/>
              <a:t>Г.Филдинг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64360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Штраф</a:t>
            </a:r>
          </a:p>
          <a:p>
            <a:r>
              <a:rPr lang="ru-RU" dirty="0" smtClean="0"/>
              <a:t>Лишение прав занимать определённые должности</a:t>
            </a:r>
          </a:p>
          <a:p>
            <a:r>
              <a:rPr lang="ru-RU" dirty="0" smtClean="0"/>
              <a:t>Обязательные работы</a:t>
            </a:r>
          </a:p>
          <a:p>
            <a:r>
              <a:rPr lang="ru-RU" dirty="0" smtClean="0"/>
              <a:t>Исправительные работы</a:t>
            </a:r>
          </a:p>
          <a:p>
            <a:r>
              <a:rPr lang="ru-RU" dirty="0" smtClean="0"/>
              <a:t>Ограничения по военной службе</a:t>
            </a:r>
          </a:p>
          <a:p>
            <a:r>
              <a:rPr lang="ru-RU" dirty="0" smtClean="0"/>
              <a:t>Конфискация имущества</a:t>
            </a:r>
          </a:p>
          <a:p>
            <a:r>
              <a:rPr lang="ru-RU" dirty="0" smtClean="0"/>
              <a:t>Ограничение свободы</a:t>
            </a:r>
          </a:p>
          <a:p>
            <a:r>
              <a:rPr lang="ru-RU" dirty="0" smtClean="0"/>
              <a:t>Арест</a:t>
            </a:r>
          </a:p>
          <a:p>
            <a:r>
              <a:rPr lang="ru-RU" dirty="0" smtClean="0"/>
              <a:t>Содержание в дисциплинарной воинской части</a:t>
            </a:r>
          </a:p>
          <a:p>
            <a:r>
              <a:rPr lang="ru-RU" dirty="0" smtClean="0"/>
              <a:t>Лишение свободы на определённый срок</a:t>
            </a:r>
          </a:p>
          <a:p>
            <a:r>
              <a:rPr lang="ru-RU" dirty="0" smtClean="0"/>
              <a:t>Пожизненное лишение свободы</a:t>
            </a:r>
          </a:p>
          <a:p>
            <a:r>
              <a:rPr lang="ru-RU" dirty="0" smtClean="0"/>
              <a:t>Смертная казнь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Виды уголовных наказаний: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3571900"/>
          </a:xfrm>
        </p:spPr>
        <p:txBody>
          <a:bodyPr>
            <a:normAutofit/>
          </a:bodyPr>
          <a:lstStyle/>
          <a:p>
            <a:r>
              <a:rPr lang="ru-RU" dirty="0" smtClean="0"/>
              <a:t>Уголовная ответственность несовершеннолетних </a:t>
            </a:r>
            <a:br>
              <a:rPr lang="ru-RU" dirty="0" smtClean="0"/>
            </a:br>
            <a:r>
              <a:rPr lang="ru-RU" dirty="0" smtClean="0"/>
              <a:t>наступает с </a:t>
            </a:r>
            <a:r>
              <a:rPr lang="ru-RU" dirty="0" smtClean="0">
                <a:solidFill>
                  <a:srgbClr val="FF0000"/>
                </a:solidFill>
              </a:rPr>
              <a:t>16 лет за все виды преступлений,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 </a:t>
            </a:r>
            <a:r>
              <a:rPr lang="ru-RU" dirty="0" smtClean="0">
                <a:solidFill>
                  <a:srgbClr val="0070C0"/>
                </a:solidFill>
              </a:rPr>
              <a:t>14 лет за ряд преступлений: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6146" name="Picture 2" descr="C:\Documents and Settings\user\Рабочий стол\суд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5660" y="3643315"/>
            <a:ext cx="4358340" cy="31670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1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Убийство</a:t>
            </a:r>
          </a:p>
          <a:p>
            <a:r>
              <a:rPr lang="ru-RU" dirty="0" smtClean="0"/>
              <a:t>Умышленное причинение тяжкого вреда здоровью</a:t>
            </a:r>
          </a:p>
          <a:p>
            <a:r>
              <a:rPr lang="ru-RU" dirty="0" smtClean="0"/>
              <a:t>Похищение человека</a:t>
            </a:r>
          </a:p>
          <a:p>
            <a:r>
              <a:rPr lang="ru-RU" dirty="0" smtClean="0"/>
              <a:t>Изнасилование</a:t>
            </a:r>
          </a:p>
          <a:p>
            <a:r>
              <a:rPr lang="ru-RU" dirty="0" smtClean="0"/>
              <a:t>Насильственные действия сексуального характера</a:t>
            </a:r>
          </a:p>
          <a:p>
            <a:r>
              <a:rPr lang="ru-RU" dirty="0" smtClean="0"/>
              <a:t>Кражу</a:t>
            </a:r>
          </a:p>
          <a:p>
            <a:r>
              <a:rPr lang="ru-RU" dirty="0" smtClean="0"/>
              <a:t>Грабёж</a:t>
            </a:r>
          </a:p>
          <a:p>
            <a:r>
              <a:rPr lang="ru-RU" dirty="0" smtClean="0"/>
              <a:t>Разбой</a:t>
            </a:r>
          </a:p>
          <a:p>
            <a:r>
              <a:rPr lang="ru-RU" dirty="0" smtClean="0"/>
              <a:t>Вымогательство</a:t>
            </a:r>
          </a:p>
          <a:p>
            <a:r>
              <a:rPr lang="ru-RU" dirty="0" smtClean="0"/>
              <a:t>Вандализм</a:t>
            </a:r>
          </a:p>
          <a:p>
            <a:r>
              <a:rPr lang="ru-RU" dirty="0" smtClean="0"/>
              <a:t>Терроризм</a:t>
            </a:r>
          </a:p>
          <a:p>
            <a:r>
              <a:rPr lang="ru-RU" dirty="0" smtClean="0"/>
              <a:t>Повреждение имущества</a:t>
            </a:r>
          </a:p>
          <a:p>
            <a:r>
              <a:rPr lang="ru-RU" dirty="0" smtClean="0"/>
              <a:t>Ложное сообщение об акте терроризма</a:t>
            </a:r>
          </a:p>
          <a:p>
            <a:r>
              <a:rPr lang="ru-RU" dirty="0" smtClean="0"/>
              <a:t>Завладение автомобилем неправомерное и др.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457200" y="1857364"/>
            <a:ext cx="4038600" cy="4714908"/>
          </a:xfrm>
        </p:spPr>
        <p:txBody>
          <a:bodyPr/>
          <a:lstStyle/>
          <a:p>
            <a:r>
              <a:rPr lang="ru-RU" dirty="0" smtClean="0"/>
              <a:t>Совершение преступления в состоянии опьянения</a:t>
            </a:r>
          </a:p>
          <a:p>
            <a:r>
              <a:rPr lang="ru-RU" dirty="0" smtClean="0"/>
              <a:t>Совершение преступления организованной группой</a:t>
            </a:r>
          </a:p>
          <a:p>
            <a:r>
              <a:rPr lang="ru-RU" dirty="0" smtClean="0"/>
              <a:t>Особая жестокость</a:t>
            </a:r>
          </a:p>
          <a:p>
            <a:r>
              <a:rPr lang="ru-RU" dirty="0" smtClean="0"/>
              <a:t>Корыстные цели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Существуют обстоятельства, </a:t>
            </a:r>
            <a:r>
              <a:rPr lang="ru-RU" dirty="0" err="1" smtClean="0"/>
              <a:t>отягощяющие</a:t>
            </a:r>
            <a:r>
              <a:rPr lang="ru-RU" dirty="0" smtClean="0"/>
              <a:t> уголовную ответственность:</a:t>
            </a:r>
            <a:endParaRPr lang="ru-RU" dirty="0"/>
          </a:p>
        </p:txBody>
      </p:sp>
      <p:pic>
        <p:nvPicPr>
          <p:cNvPr id="7170" name="Picture 2" descr="C:\Documents and Settings\user\Рабочий стол\alkogo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700808"/>
            <a:ext cx="4429156" cy="4429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J0299125.WM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43240" y="1500174"/>
            <a:ext cx="3143272" cy="515779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Выполните предложенные задания.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648200" y="285728"/>
            <a:ext cx="4038600" cy="57215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Способно ли уголовное наказание исправить преступника?</a:t>
            </a:r>
          </a:p>
          <a:p>
            <a:r>
              <a:rPr lang="ru-RU" dirty="0" smtClean="0"/>
              <a:t>Почему уголовный закон относится к несовершеннолетнему преступнику мягче, чем к взрослому?</a:t>
            </a:r>
          </a:p>
          <a:p>
            <a:r>
              <a:rPr lang="ru-RU" dirty="0" smtClean="0"/>
              <a:t>Как вы относитесь к отмене смертной казни в России?</a:t>
            </a:r>
            <a:endParaRPr lang="ru-RU" dirty="0"/>
          </a:p>
        </p:txBody>
      </p:sp>
      <p:pic>
        <p:nvPicPr>
          <p:cNvPr id="8194" name="Picture 2" descr="C:\Documents and Settings\user\Рабочий стол\преступление и наказание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36498"/>
            <a:ext cx="4269624" cy="56928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858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Не будьте равнодушными к окружающим вас людям!</a:t>
            </a:r>
            <a:endParaRPr lang="ru-RU" dirty="0"/>
          </a:p>
        </p:txBody>
      </p:sp>
      <p:pic>
        <p:nvPicPr>
          <p:cNvPr id="9218" name="Picture 2" descr="C:\Documents and Settings\user\Рабочий стол\наручник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271572"/>
            <a:ext cx="8477310" cy="50863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285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С юридической точки зрения преступление – это общественно- опасное деяние или бездействие, направленное против существующего строя или нарушающее существующий правопорядок и влекущее уголовную ответственность. Согласно Уголовному праву Российской Федерации преступлением признается виновно совершенное общественно опасное деяние, которое запрещено Уголовным кодексом РФ под угрозой наказания.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Что же такое преступление? 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357686" y="1412776"/>
            <a:ext cx="4572032" cy="494518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-общественная опасность совершаемого деяния, </a:t>
            </a:r>
          </a:p>
          <a:p>
            <a:pPr>
              <a:buNone/>
            </a:pPr>
            <a:r>
              <a:rPr lang="ru-RU" dirty="0" smtClean="0"/>
              <a:t>-противоправность этого деяния, </a:t>
            </a:r>
          </a:p>
          <a:p>
            <a:pPr>
              <a:buNone/>
            </a:pPr>
            <a:r>
              <a:rPr lang="ru-RU" dirty="0" smtClean="0"/>
              <a:t> -обязательная виновность лица совершающего противоправное общественно-опасное деяние ,</a:t>
            </a:r>
          </a:p>
          <a:p>
            <a:pPr>
              <a:buNone/>
            </a:pPr>
            <a:r>
              <a:rPr lang="ru-RU" dirty="0" smtClean="0"/>
              <a:t>  -наказуемость деяния. </a:t>
            </a:r>
          </a:p>
          <a:p>
            <a:pPr>
              <a:buNone/>
            </a:pPr>
            <a:r>
              <a:rPr lang="ru-RU" dirty="0" smtClean="0"/>
              <a:t>Если хотя бы один из этих признаков будет отсутствовать, то деяние не будет признано преступлением.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Основными признаками преступления признаются:</a:t>
            </a:r>
            <a:endParaRPr lang="ru-RU" dirty="0"/>
          </a:p>
        </p:txBody>
      </p:sp>
      <p:pic>
        <p:nvPicPr>
          <p:cNvPr id="1026" name="Рисунок 2" descr="http://megawar.ru/img/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1" y="2285992"/>
            <a:ext cx="3670092" cy="3241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928802"/>
            <a:ext cx="8229600" cy="4000528"/>
          </a:xfrm>
        </p:spPr>
        <p:txBody>
          <a:bodyPr/>
          <a:lstStyle/>
          <a:p>
            <a:r>
              <a:rPr lang="ru-RU" dirty="0" smtClean="0"/>
              <a:t>преступления небольшой тяжести, за которые предусмотрено наказание не более 2 лет лишения свободы;</a:t>
            </a:r>
          </a:p>
          <a:p>
            <a:r>
              <a:rPr lang="ru-RU" dirty="0" smtClean="0"/>
              <a:t>преступления средней тяжести – не более 5 лет;</a:t>
            </a:r>
          </a:p>
          <a:p>
            <a:r>
              <a:rPr lang="ru-RU" dirty="0" smtClean="0"/>
              <a:t>тяжкие преступления – не более 10 лет;</a:t>
            </a:r>
          </a:p>
          <a:p>
            <a:r>
              <a:rPr lang="ru-RU" dirty="0" smtClean="0"/>
              <a:t>особо тяжкие преступления – свыше 10 лет.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285884"/>
          </a:xfrm>
        </p:spPr>
        <p:txBody>
          <a:bodyPr>
            <a:noAutofit/>
          </a:bodyPr>
          <a:lstStyle/>
          <a:p>
            <a:r>
              <a:rPr lang="ru-RU" sz="3200" dirty="0" smtClean="0"/>
              <a:t>Уголовный закон выделяет несколько категорий преступлений в зависимости от степени общественной опасности:</a:t>
            </a:r>
            <a:endParaRPr lang="ru-RU" sz="3200" dirty="0"/>
          </a:p>
        </p:txBody>
      </p:sp>
      <p:pic>
        <p:nvPicPr>
          <p:cNvPr id="10242" name="Picture 2" descr="C:\Documents and Settings\user\Рабочий стол\тюрь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4982776"/>
            <a:ext cx="2928926" cy="1875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401080" cy="5019506"/>
          </a:xfrm>
        </p:spPr>
        <p:txBody>
          <a:bodyPr/>
          <a:lstStyle/>
          <a:p>
            <a:r>
              <a:rPr lang="ru-RU" dirty="0" smtClean="0"/>
              <a:t>Убийство</a:t>
            </a:r>
          </a:p>
          <a:p>
            <a:r>
              <a:rPr lang="ru-RU" dirty="0" smtClean="0"/>
              <a:t>Побои</a:t>
            </a:r>
          </a:p>
          <a:p>
            <a:r>
              <a:rPr lang="ru-RU" dirty="0" smtClean="0"/>
              <a:t>Истязание</a:t>
            </a:r>
          </a:p>
          <a:p>
            <a:r>
              <a:rPr lang="ru-RU" dirty="0" smtClean="0"/>
              <a:t>Похищение человека</a:t>
            </a:r>
          </a:p>
          <a:p>
            <a:r>
              <a:rPr lang="ru-RU" dirty="0" smtClean="0"/>
              <a:t>Клевета</a:t>
            </a:r>
          </a:p>
          <a:p>
            <a:r>
              <a:rPr lang="ru-RU" dirty="0" smtClean="0"/>
              <a:t>Изнасилование</a:t>
            </a:r>
          </a:p>
          <a:p>
            <a:r>
              <a:rPr lang="ru-RU" dirty="0" smtClean="0"/>
              <a:t>Вовлечение </a:t>
            </a:r>
          </a:p>
          <a:p>
            <a:pPr>
              <a:buNone/>
            </a:pPr>
            <a:r>
              <a:rPr lang="ru-RU" dirty="0" smtClean="0"/>
              <a:t>несовершеннолетних </a:t>
            </a:r>
          </a:p>
          <a:p>
            <a:pPr>
              <a:buNone/>
            </a:pPr>
            <a:r>
              <a:rPr lang="ru-RU" dirty="0" smtClean="0"/>
              <a:t>в совершение преступления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Преступления против личности:</a:t>
            </a:r>
            <a:endParaRPr lang="ru-RU" dirty="0"/>
          </a:p>
        </p:txBody>
      </p:sp>
      <p:pic>
        <p:nvPicPr>
          <p:cNvPr id="2050" name="Picture 2" descr="C:\Documents and Settings\user\Рабочий стол\убийств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2500306"/>
            <a:ext cx="2998810" cy="3998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Кража</a:t>
            </a:r>
          </a:p>
          <a:p>
            <a:r>
              <a:rPr lang="ru-RU" dirty="0" smtClean="0"/>
              <a:t>Грабёж</a:t>
            </a:r>
          </a:p>
          <a:p>
            <a:r>
              <a:rPr lang="ru-RU" dirty="0" smtClean="0"/>
              <a:t>Разбой</a:t>
            </a:r>
          </a:p>
          <a:p>
            <a:r>
              <a:rPr lang="ru-RU" dirty="0" smtClean="0"/>
              <a:t>Вымогательство</a:t>
            </a:r>
          </a:p>
          <a:p>
            <a:r>
              <a:rPr lang="ru-RU" dirty="0" err="1" smtClean="0"/>
              <a:t>Лжепредпринимательство</a:t>
            </a:r>
            <a:endParaRPr lang="ru-RU" dirty="0" smtClean="0"/>
          </a:p>
          <a:p>
            <a:r>
              <a:rPr lang="ru-RU" dirty="0" smtClean="0"/>
              <a:t>Контрабанда</a:t>
            </a:r>
          </a:p>
          <a:p>
            <a:r>
              <a:rPr lang="ru-RU" dirty="0" smtClean="0"/>
              <a:t>Фиктивное банкротство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7504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Преступления в сфере экономики:</a:t>
            </a:r>
            <a:endParaRPr lang="ru-RU" dirty="0"/>
          </a:p>
        </p:txBody>
      </p:sp>
      <p:pic>
        <p:nvPicPr>
          <p:cNvPr id="3074" name="Picture 2" descr="C:\Documents and Settings\user\Рабочий стол\кража телефон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7555" y="1386763"/>
            <a:ext cx="3170725" cy="51140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401080" cy="509094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Терроризм</a:t>
            </a:r>
          </a:p>
          <a:p>
            <a:r>
              <a:rPr lang="ru-RU" dirty="0" smtClean="0"/>
              <a:t>Хулиганство</a:t>
            </a:r>
          </a:p>
          <a:p>
            <a:r>
              <a:rPr lang="ru-RU" dirty="0" smtClean="0"/>
              <a:t>Вандализм</a:t>
            </a:r>
          </a:p>
          <a:p>
            <a:r>
              <a:rPr lang="ru-RU" dirty="0" smtClean="0"/>
              <a:t>Пиратство</a:t>
            </a:r>
          </a:p>
          <a:p>
            <a:r>
              <a:rPr lang="ru-RU" dirty="0" smtClean="0"/>
              <a:t>Уничтожение или </a:t>
            </a:r>
          </a:p>
          <a:p>
            <a:pPr>
              <a:buNone/>
            </a:pPr>
            <a:r>
              <a:rPr lang="ru-RU" dirty="0" smtClean="0"/>
              <a:t>повреждение </a:t>
            </a:r>
          </a:p>
          <a:p>
            <a:pPr>
              <a:buNone/>
            </a:pPr>
            <a:r>
              <a:rPr lang="ru-RU" dirty="0" smtClean="0"/>
              <a:t>памятников истории</a:t>
            </a:r>
          </a:p>
          <a:p>
            <a:pPr>
              <a:buNone/>
            </a:pPr>
            <a:r>
              <a:rPr lang="ru-RU" dirty="0" smtClean="0"/>
              <a:t> и культуры</a:t>
            </a:r>
          </a:p>
          <a:p>
            <a:r>
              <a:rPr lang="ru-RU" dirty="0" smtClean="0"/>
              <a:t>Изготовление </a:t>
            </a:r>
          </a:p>
          <a:p>
            <a:pPr>
              <a:buNone/>
            </a:pPr>
            <a:r>
              <a:rPr lang="ru-RU" dirty="0" smtClean="0"/>
              <a:t>наркотических</a:t>
            </a:r>
          </a:p>
          <a:p>
            <a:pPr>
              <a:buNone/>
            </a:pPr>
            <a:r>
              <a:rPr lang="ru-RU" dirty="0" smtClean="0"/>
              <a:t>средств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Преступления против общественной безопасности и порядка:</a:t>
            </a:r>
            <a:endParaRPr lang="ru-RU" sz="3200" dirty="0"/>
          </a:p>
        </p:txBody>
      </p:sp>
      <p:pic>
        <p:nvPicPr>
          <p:cNvPr id="4098" name="Picture 2" descr="C:\Documents and Settings\user\Рабочий стол\убийца с ножом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01493" y="1500174"/>
            <a:ext cx="3098235" cy="5000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3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3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3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3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3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3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3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3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3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3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3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3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3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Измена</a:t>
            </a:r>
          </a:p>
          <a:p>
            <a:r>
              <a:rPr lang="ru-RU" dirty="0" smtClean="0"/>
              <a:t>Шпионаж</a:t>
            </a:r>
          </a:p>
          <a:p>
            <a:r>
              <a:rPr lang="ru-RU" dirty="0" smtClean="0"/>
              <a:t>Получение или дача взятки</a:t>
            </a:r>
          </a:p>
          <a:p>
            <a:r>
              <a:rPr lang="ru-RU" dirty="0" smtClean="0"/>
              <a:t>Служебный подлог</a:t>
            </a:r>
          </a:p>
          <a:p>
            <a:r>
              <a:rPr lang="ru-RU" dirty="0" smtClean="0"/>
              <a:t>Халатность</a:t>
            </a:r>
          </a:p>
          <a:p>
            <a:r>
              <a:rPr lang="ru-RU" dirty="0" smtClean="0"/>
              <a:t>Ложный донос</a:t>
            </a:r>
          </a:p>
          <a:p>
            <a:r>
              <a:rPr lang="ru-RU" dirty="0" smtClean="0"/>
              <a:t>Оскорбление  представителя власти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Преступления против государственной власти:</a:t>
            </a:r>
            <a:endParaRPr lang="ru-RU" dirty="0"/>
          </a:p>
        </p:txBody>
      </p:sp>
      <p:pic>
        <p:nvPicPr>
          <p:cNvPr id="5122" name="Picture 2" descr="C:\Documents and Settings\user\Рабочий стол\взят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57364"/>
            <a:ext cx="4429124" cy="33222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вор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00232" y="1879449"/>
            <a:ext cx="5500726" cy="4871689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/>
          <a:lstStyle/>
          <a:p>
            <a:pPr algn="ctr"/>
            <a:r>
              <a:rPr lang="ru-RU" dirty="0" smtClean="0"/>
              <a:t>Выполните предложенные задания.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241</TotalTime>
  <Words>402</Words>
  <Application>Microsoft Office PowerPoint</Application>
  <PresentationFormat>Экран (4:3)</PresentationFormat>
  <Paragraphs>96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Открытая</vt:lpstr>
      <vt:lpstr>Подросток и закон  </vt:lpstr>
      <vt:lpstr>Что же такое преступление? </vt:lpstr>
      <vt:lpstr>Основными признаками преступления признаются:</vt:lpstr>
      <vt:lpstr>Уголовный закон выделяет несколько категорий преступлений в зависимости от степени общественной опасности:</vt:lpstr>
      <vt:lpstr>Преступления против личности:</vt:lpstr>
      <vt:lpstr>Преступления в сфере экономики:</vt:lpstr>
      <vt:lpstr>Преступления против общественной безопасности и порядка:</vt:lpstr>
      <vt:lpstr>Преступления против государственной власти:</vt:lpstr>
      <vt:lpstr>Выполните предложенные задания.</vt:lpstr>
      <vt:lpstr>Виды уголовных наказаний:</vt:lpstr>
      <vt:lpstr>Уголовная ответственность несовершеннолетних  наступает с 16 лет за все виды преступлений, с 14 лет за ряд преступлений:</vt:lpstr>
      <vt:lpstr>Слайд 12</vt:lpstr>
      <vt:lpstr>Существуют обстоятельства, отягощяющие уголовную ответственность:</vt:lpstr>
      <vt:lpstr>Выполните предложенные задания.</vt:lpstr>
      <vt:lpstr>Слайд 15</vt:lpstr>
      <vt:lpstr>Не будьте равнодушными к окружающим вас людям!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Подросток и закон  </dc:title>
  <dc:creator>user</dc:creator>
  <cp:lastModifiedBy>Ольга</cp:lastModifiedBy>
  <cp:revision>27</cp:revision>
  <dcterms:created xsi:type="dcterms:W3CDTF">2009-01-17T14:25:32Z</dcterms:created>
  <dcterms:modified xsi:type="dcterms:W3CDTF">2014-04-09T01:41:58Z</dcterms:modified>
</cp:coreProperties>
</file>