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8" r:id="rId2"/>
    <p:sldId id="259" r:id="rId3"/>
    <p:sldId id="265" r:id="rId4"/>
    <p:sldId id="264" r:id="rId5"/>
    <p:sldId id="263" r:id="rId6"/>
    <p:sldId id="260" r:id="rId7"/>
    <p:sldId id="261" r:id="rId8"/>
    <p:sldId id="262" r:id="rId9"/>
    <p:sldId id="267" r:id="rId10"/>
    <p:sldId id="266" r:id="rId11"/>
    <p:sldId id="268" r:id="rId12"/>
    <p:sldId id="272" r:id="rId13"/>
    <p:sldId id="273" r:id="rId14"/>
    <p:sldId id="277" r:id="rId15"/>
    <p:sldId id="281" r:id="rId16"/>
    <p:sldId id="276" r:id="rId17"/>
    <p:sldId id="274" r:id="rId18"/>
    <p:sldId id="275" r:id="rId19"/>
    <p:sldId id="280" r:id="rId20"/>
    <p:sldId id="278" r:id="rId21"/>
    <p:sldId id="279" r:id="rId22"/>
    <p:sldId id="290" r:id="rId23"/>
    <p:sldId id="289" r:id="rId24"/>
    <p:sldId id="288" r:id="rId25"/>
    <p:sldId id="287" r:id="rId26"/>
    <p:sldId id="286" r:id="rId27"/>
    <p:sldId id="285" r:id="rId28"/>
    <p:sldId id="284" r:id="rId29"/>
    <p:sldId id="282" r:id="rId30"/>
    <p:sldId id="295" r:id="rId31"/>
    <p:sldId id="294" r:id="rId32"/>
    <p:sldId id="293" r:id="rId33"/>
    <p:sldId id="296" r:id="rId34"/>
    <p:sldId id="291" r:id="rId35"/>
    <p:sldId id="300" r:id="rId36"/>
    <p:sldId id="299" r:id="rId37"/>
    <p:sldId id="298" r:id="rId38"/>
    <p:sldId id="303" r:id="rId39"/>
    <p:sldId id="301" r:id="rId40"/>
    <p:sldId id="302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4" autoAdjust="0"/>
    <p:restoredTop sz="94660"/>
  </p:normalViewPr>
  <p:slideViewPr>
    <p:cSldViewPr>
      <p:cViewPr varScale="1">
        <p:scale>
          <a:sx n="38" d="100"/>
          <a:sy n="38" d="100"/>
        </p:scale>
        <p:origin x="-126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22.12.2012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944216"/>
          </a:xfrm>
        </p:spPr>
        <p:txBody>
          <a:bodyPr>
            <a:normAutofit/>
          </a:bodyPr>
          <a:lstStyle/>
          <a:p>
            <a:pPr algn="ctr"/>
            <a:r>
              <a:rPr lang="ru-RU" b="1" i="1" u="sng" dirty="0"/>
              <a:t>Методика обучения и техника выполнения основных видов </a:t>
            </a:r>
            <a:r>
              <a:rPr lang="ru-RU" b="1" i="1" u="sng" dirty="0" smtClean="0"/>
              <a:t>движений</a:t>
            </a:r>
            <a:endParaRPr lang="ru-RU" dirty="0"/>
          </a:p>
        </p:txBody>
      </p:sp>
      <p:pic>
        <p:nvPicPr>
          <p:cNvPr id="1026" name="Picture 2" descr="C:\Users\юлия\Pictures\iCARWAH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271838"/>
            <a:ext cx="4320480" cy="2605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753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8640960" cy="588184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ru-RU" sz="2400" b="1" i="1" u="sng" dirty="0"/>
          </a:p>
          <a:p>
            <a:pPr marL="109728" indent="0" algn="ctr">
              <a:buNone/>
            </a:pPr>
            <a:r>
              <a:rPr lang="ru-RU" sz="2400" b="1" i="1" u="sng" dirty="0" smtClean="0"/>
              <a:t>Бросание</a:t>
            </a:r>
            <a:r>
              <a:rPr lang="ru-RU" sz="2400" b="1" i="1" u="sng" dirty="0"/>
              <a:t>, катание, прокатывание и скатывание мяча или другого </a:t>
            </a:r>
            <a:r>
              <a:rPr lang="ru-RU" sz="2400" b="1" i="1" u="sng" dirty="0" smtClean="0"/>
              <a:t>предмета</a:t>
            </a:r>
            <a:endParaRPr lang="ru-RU" sz="2400" dirty="0" smtClean="0"/>
          </a:p>
          <a:p>
            <a:pPr>
              <a:buFont typeface="Wingdings" pitchFamily="2" charset="2"/>
              <a:buChar char="Ø"/>
            </a:pP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Бросание </a:t>
            </a:r>
            <a:r>
              <a:rPr lang="ru-RU" sz="2400" dirty="0"/>
              <a:t>осуществляется как обеими руками, так и раздельно правой и левой рукой. Направление броска может быть вверх, в стороны, вперед, в горизонтальную и вертикальную цель. </a:t>
            </a:r>
          </a:p>
        </p:txBody>
      </p:sp>
      <p:pic>
        <p:nvPicPr>
          <p:cNvPr id="4098" name="Picture 2" descr="C:\Users\юлия\Pictures\iCA4698T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861048"/>
            <a:ext cx="3312368" cy="2011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юлия\Pictures\ооо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861048"/>
            <a:ext cx="4320479" cy="2011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150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579296" cy="6025856"/>
          </a:xfrm>
        </p:spPr>
        <p:txBody>
          <a:bodyPr>
            <a:noAutofit/>
          </a:bodyPr>
          <a:lstStyle/>
          <a:p>
            <a:pPr marL="109728" indent="0">
              <a:buNone/>
            </a:pPr>
            <a:endParaRPr lang="ru-RU" sz="2000" b="1" i="1" u="sng" dirty="0"/>
          </a:p>
          <a:p>
            <a:pPr marL="109728" indent="0">
              <a:buNone/>
            </a:pPr>
            <a:r>
              <a:rPr lang="ru-RU" sz="2400" b="1" i="1" u="sng" dirty="0" smtClean="0"/>
              <a:t>Бросание </a:t>
            </a:r>
            <a:r>
              <a:rPr lang="ru-RU" sz="2400" b="1" i="1" u="sng" dirty="0"/>
              <a:t>мяча вверх и </a:t>
            </a:r>
            <a:r>
              <a:rPr lang="ru-RU" sz="2400" b="1" i="1" u="sng" dirty="0" smtClean="0"/>
              <a:t>ловля</a:t>
            </a:r>
          </a:p>
          <a:p>
            <a:pPr marL="109728" indent="0">
              <a:buNone/>
            </a:pPr>
            <a:r>
              <a:rPr lang="ru-RU" sz="2400" b="1" i="1" u="sng" dirty="0" smtClean="0"/>
              <a:t> </a:t>
            </a:r>
            <a:r>
              <a:rPr lang="ru-RU" sz="2400" b="1" i="1" u="sng" dirty="0"/>
              <a:t>двумя </a:t>
            </a:r>
            <a:r>
              <a:rPr lang="ru-RU" sz="2400" b="1" i="1" u="sng" dirty="0" smtClean="0"/>
              <a:t>руками</a:t>
            </a:r>
            <a:endParaRPr lang="ru-RU" sz="2400" b="1" dirty="0"/>
          </a:p>
          <a:p>
            <a:pPr marL="109728" indent="0">
              <a:buNone/>
            </a:pPr>
            <a:endParaRPr lang="ru-RU" sz="2000" b="1" dirty="0" smtClean="0"/>
          </a:p>
          <a:p>
            <a:pPr marL="109728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</a:t>
            </a:r>
            <a:r>
              <a:rPr lang="ru-RU" sz="2000" dirty="0"/>
              <a:t>доступны детям </a:t>
            </a:r>
            <a:r>
              <a:rPr lang="ru-RU" sz="2000" dirty="0" smtClean="0"/>
              <a:t>с </a:t>
            </a:r>
            <a:r>
              <a:rPr lang="ru-RU" sz="2000" dirty="0"/>
              <a:t>трехлетнего возраста. </a:t>
            </a:r>
            <a:endParaRPr lang="ru-RU" sz="2000" dirty="0" smtClean="0"/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Бросок </a:t>
            </a:r>
            <a:r>
              <a:rPr lang="ru-RU" sz="2000" dirty="0"/>
              <a:t>выполняют двумя руками снизу вверх перед собой. </a:t>
            </a:r>
            <a:endParaRPr lang="ru-RU" sz="2000" dirty="0" smtClean="0"/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Ловят </a:t>
            </a:r>
            <a:r>
              <a:rPr lang="ru-RU" sz="2000" dirty="0"/>
              <a:t>мяч двумя руками, не прижимая их к туловищу, руки несколько расставлены. Ребенок старается схватить мяч, зажимая его с двух сторон ладонями рук (слева и справа) или одной рукой сверху, другой – снизу. Можно ловить мяч, подставляя кисти рук ,сложенные чашечкой (пальцы расставлены). </a:t>
            </a:r>
            <a:endParaRPr lang="ru-RU" sz="2000" dirty="0" smtClean="0"/>
          </a:p>
          <a:p>
            <a:pPr>
              <a:buFont typeface="Wingdings" pitchFamily="2" charset="2"/>
              <a:buChar char="Ø"/>
            </a:pPr>
            <a:r>
              <a:rPr lang="ru-RU" sz="2000" dirty="0" err="1" smtClean="0"/>
              <a:t>И.п</a:t>
            </a:r>
            <a:r>
              <a:rPr lang="ru-RU" sz="2000" dirty="0"/>
              <a:t>. при бросании мяча вверх одной и ловле двумя руками: стойка носки врозь, мяч в одной руке. Бросок делается одной рукой снизу вверх перед собой, при этом ребенок следит глазами за мячом</a:t>
            </a:r>
          </a:p>
        </p:txBody>
      </p:sp>
      <p:pic>
        <p:nvPicPr>
          <p:cNvPr id="5122" name="Picture 2" descr="C:\Users\юлия\Pictures\щ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631888"/>
            <a:ext cx="2520280" cy="150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189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9832"/>
          </a:xfrm>
        </p:spPr>
        <p:txBody>
          <a:bodyPr>
            <a:normAutofit/>
          </a:bodyPr>
          <a:lstStyle/>
          <a:p>
            <a:pPr algn="ctr"/>
            <a:endParaRPr lang="ru-RU" sz="2400" b="1" dirty="0" smtClean="0"/>
          </a:p>
          <a:p>
            <a:pPr marL="109728" indent="0" algn="ctr">
              <a:buNone/>
            </a:pPr>
            <a:r>
              <a:rPr lang="ru-RU" sz="2400" b="1" dirty="0" smtClean="0"/>
              <a:t>   Лазание</a:t>
            </a: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Лазание </a:t>
            </a:r>
            <a:r>
              <a:rPr lang="ru-RU" sz="2400" dirty="0"/>
              <a:t>осуществляется </a:t>
            </a:r>
            <a:r>
              <a:rPr lang="ru-RU" sz="2400" dirty="0" smtClean="0"/>
              <a:t>посредством</a:t>
            </a:r>
          </a:p>
          <a:p>
            <a:pPr marL="109728" indent="0">
              <a:buNone/>
            </a:pPr>
            <a:r>
              <a:rPr lang="ru-RU" sz="2400" dirty="0" smtClean="0"/>
              <a:t>   поочередного </a:t>
            </a:r>
            <a:r>
              <a:rPr lang="ru-RU" sz="2400" dirty="0"/>
              <a:t>движения рук и ног с </a:t>
            </a:r>
            <a:r>
              <a:rPr lang="ru-RU" sz="2400" dirty="0" smtClean="0"/>
              <a:t>опорой</a:t>
            </a:r>
          </a:p>
          <a:p>
            <a:pPr marL="109728" indent="0">
              <a:buNone/>
            </a:pPr>
            <a:r>
              <a:rPr lang="ru-RU" sz="2400" dirty="0" smtClean="0"/>
              <a:t>   каждой </a:t>
            </a:r>
            <a:r>
              <a:rPr lang="ru-RU" sz="2400" dirty="0"/>
              <a:t>ноги на рейки лестницы и задержкой обеих </a:t>
            </a:r>
            <a:r>
              <a:rPr lang="ru-RU" sz="2400" dirty="0" smtClean="0"/>
              <a:t>     ног </a:t>
            </a:r>
            <a:r>
              <a:rPr lang="ru-RU" sz="2400" dirty="0"/>
              <a:t>на них.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Физиологическую </a:t>
            </a:r>
            <a:r>
              <a:rPr lang="ru-RU" sz="2400" dirty="0"/>
              <a:t>основу лазания определяет формирование системы координированной деятельности ребенка. </a:t>
            </a: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Лазание </a:t>
            </a:r>
            <a:r>
              <a:rPr lang="ru-RU" sz="2400" dirty="0"/>
              <a:t>способствует познанию ребенком окружающей среды. Ползая на четвереньках ребенок снимает отягощение с позвоночника, что способствует укреплению опорно-двигательного аппарата.</a:t>
            </a:r>
          </a:p>
        </p:txBody>
      </p:sp>
      <p:pic>
        <p:nvPicPr>
          <p:cNvPr id="4098" name="Picture 2" descr="C:\Users\юлия\Pictures\iCA87NNE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831" y="796387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681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ru-RU" sz="2600" dirty="0"/>
              <a:t>Лазание является сложным условным рефлексом, вырабатываемым в процессе многократных повторений. Оно вовлекает в работу значительную массу мышц и повышает функциональную деятельность всего организма ребенка, а также помогают формированию правильной осанки.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/>
              <a:t> </a:t>
            </a:r>
            <a:r>
              <a:rPr lang="ru-RU" sz="2600" dirty="0" smtClean="0"/>
              <a:t>Лазание </a:t>
            </a:r>
            <a:r>
              <a:rPr lang="ru-RU" sz="2600" dirty="0"/>
              <a:t>характеризуется попеременным сокращением и расслаблением мышц, что позволяет восстанавливать энергетические затраты на движение и более длительно проявлять физическое усилие. Упражнения в лазании улучшают координацию движений, способствуют совершенствованию функций дыхания и кровообращения, повышают обмен веществ.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34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40523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/>
              <a:t>Исследования, проведенные М.Ю. </a:t>
            </a:r>
            <a:r>
              <a:rPr lang="ru-RU" sz="2400" dirty="0" err="1"/>
              <a:t>Кистяковской</a:t>
            </a:r>
            <a:r>
              <a:rPr lang="ru-RU" sz="2400" dirty="0"/>
              <a:t> и 3. С. </a:t>
            </a:r>
            <a:r>
              <a:rPr lang="ru-RU" sz="2400" dirty="0" err="1"/>
              <a:t>Уваро­вой</a:t>
            </a:r>
            <a:r>
              <a:rPr lang="ru-RU" sz="2400" b="1" dirty="0"/>
              <a:t>, </a:t>
            </a:r>
            <a:r>
              <a:rPr lang="ru-RU" sz="2400" dirty="0"/>
              <a:t>свидетельствуют, что лазание формируется на втором году жизни ребенка. Постепенно у него появляется цикличность в дви­жениях влезания, уточняется направление и амплитуда движений рук и ног</a:t>
            </a:r>
            <a:r>
              <a:rPr lang="ru-RU" sz="24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</a:t>
            </a:r>
            <a:r>
              <a:rPr lang="ru-RU" sz="2400" dirty="0"/>
              <a:t>Сначала это регулируется зрительным анализатором, в дальнейшем — кинестетическим. Приставной шаг заменяется сперва смешанным, а затем чередующимся. </a:t>
            </a: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При </a:t>
            </a:r>
            <a:r>
              <a:rPr lang="ru-RU" sz="2400" dirty="0"/>
              <a:t>обучении чередующийся шаг удается сформировать только у 20% двухлетних детей, у 60''/. трехлетних детей при лазании по наклонной лесенке и у 40 % детей трех лет при лазании по вертикальной лесенке.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854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 lnSpcReduction="10000"/>
          </a:bodyPr>
          <a:lstStyle/>
          <a:p>
            <a:endParaRPr lang="ru-RU" sz="2400" b="1" i="1" u="sng" dirty="0" smtClean="0"/>
          </a:p>
          <a:p>
            <a:pPr marL="109728" indent="0">
              <a:buNone/>
            </a:pPr>
            <a:r>
              <a:rPr lang="ru-RU" sz="2400" b="1" i="1" u="sng" dirty="0" smtClean="0"/>
              <a:t>Ползание </a:t>
            </a:r>
            <a:r>
              <a:rPr lang="ru-RU" sz="2400" b="1" i="1" u="sng" dirty="0"/>
              <a:t>на четвереньках </a:t>
            </a:r>
            <a:endParaRPr lang="ru-RU" sz="2400" b="1" i="1" u="sng" dirty="0" smtClean="0"/>
          </a:p>
          <a:p>
            <a:pPr marL="109728" indent="0">
              <a:buNone/>
            </a:pPr>
            <a:r>
              <a:rPr lang="ru-RU" sz="2400" b="1" i="1" u="sng" dirty="0" smtClean="0"/>
              <a:t>с </a:t>
            </a:r>
            <a:r>
              <a:rPr lang="ru-RU" sz="2400" b="1" i="1" u="sng" dirty="0"/>
              <a:t>опорой на носки и кисти </a:t>
            </a:r>
            <a:r>
              <a:rPr lang="ru-RU" sz="2400" b="1" i="1" u="sng" dirty="0" smtClean="0"/>
              <a:t>рук</a:t>
            </a:r>
            <a:r>
              <a:rPr lang="ru-RU" sz="2400" b="1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Согнутую </a:t>
            </a:r>
            <a:r>
              <a:rPr lang="ru-RU" sz="2400" dirty="0"/>
              <a:t>правую ногу </a:t>
            </a:r>
            <a:r>
              <a:rPr lang="ru-RU" sz="2400" dirty="0" smtClean="0"/>
              <a:t>подтягивают</a:t>
            </a:r>
          </a:p>
          <a:p>
            <a:pPr marL="109728" indent="0">
              <a:buNone/>
            </a:pPr>
            <a:r>
              <a:rPr lang="ru-RU" sz="2400" dirty="0" smtClean="0"/>
              <a:t> </a:t>
            </a:r>
            <a:r>
              <a:rPr lang="ru-RU" sz="2400" dirty="0"/>
              <a:t>к груди, левую руку </a:t>
            </a:r>
            <a:r>
              <a:rPr lang="ru-RU" sz="2400" dirty="0" smtClean="0"/>
              <a:t>одновременно</a:t>
            </a:r>
          </a:p>
          <a:p>
            <a:pPr marL="109728" indent="0">
              <a:buNone/>
            </a:pPr>
            <a:r>
              <a:rPr lang="ru-RU" sz="2400" dirty="0" smtClean="0"/>
              <a:t> </a:t>
            </a:r>
            <a:r>
              <a:rPr lang="ru-RU" sz="2400" dirty="0"/>
              <a:t>выставляют  вперед, и тело </a:t>
            </a: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перемещается </a:t>
            </a:r>
            <a:r>
              <a:rPr lang="ru-RU" sz="2400" dirty="0"/>
              <a:t>вперед до полного выпрямления левой ноги. После этого подтягивают  к груди левую ногу, правую руку выставляют вперед и тело перемещается вперед до полного выпрямления  правой ноги. Далее движение выполняется в том же </a:t>
            </a:r>
            <a:r>
              <a:rPr lang="ru-RU" sz="2400" dirty="0" smtClean="0"/>
              <a:t>порядке</a:t>
            </a:r>
          </a:p>
          <a:p>
            <a:pPr marL="109728" indent="0">
              <a:buNone/>
            </a:pPr>
            <a:r>
              <a:rPr lang="ru-RU" sz="2400" b="1" i="1" u="sng" dirty="0" smtClean="0"/>
              <a:t>Ползание </a:t>
            </a:r>
            <a:r>
              <a:rPr lang="ru-RU" sz="2400" b="1" i="1" u="sng" dirty="0"/>
              <a:t>на четвереньках с опорой на ладони и колени</a:t>
            </a:r>
            <a:r>
              <a:rPr lang="ru-RU" sz="2400" i="1" u="sng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</a:t>
            </a:r>
            <a:r>
              <a:rPr lang="ru-RU" sz="2400" dirty="0"/>
              <a:t>Опора на всю ладонь, пальцы должны быть широко расставлены и направлены вперед. Вся голень, от колена до носка должна лежать на полу, подъем ноги прижат к полу. Ползание на четвереньках с опорой на ладони и колени</a:t>
            </a:r>
            <a:r>
              <a:rPr lang="ru-RU" sz="2400" i="1" dirty="0" smtClean="0"/>
              <a:t>.</a:t>
            </a:r>
            <a:endParaRPr lang="ru-RU" sz="2400" i="1" dirty="0"/>
          </a:p>
        </p:txBody>
      </p:sp>
      <p:pic>
        <p:nvPicPr>
          <p:cNvPr id="1026" name="Picture 2" descr="C:\Users\юлия\Pictures\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20688"/>
            <a:ext cx="3203848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653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ru-RU" sz="2600" b="1" i="1" u="sng" dirty="0"/>
              <a:t>Для ползания на животе разноименным способом</a:t>
            </a:r>
            <a:r>
              <a:rPr lang="ru-RU" sz="2600" b="1" dirty="0"/>
              <a:t> </a:t>
            </a:r>
            <a:r>
              <a:rPr lang="ru-RU" sz="2600" dirty="0"/>
              <a:t>надо помочь ребенку встать на колени, опереться о пол руками, выпрямить правую, затем левую ногу и лечь на пол. После этого вытянуть правую руку и одновременно подтянуть к животу колено сильно согнутой левой ноги. Туловище при этом слегка повернуть влево. Затем, сгибая правую руку и разгибая левую ногу, ребенок передвигает тело вперед.</a:t>
            </a:r>
          </a:p>
          <a:p>
            <a:pPr marL="109728" indent="0">
              <a:buNone/>
            </a:pPr>
            <a:r>
              <a:rPr lang="ru-RU" sz="2600" b="1" i="1" u="sng" dirty="0" smtClean="0"/>
              <a:t>При </a:t>
            </a:r>
            <a:r>
              <a:rPr lang="ru-RU" sz="2600" b="1" i="1" u="sng" dirty="0"/>
              <a:t>одноименном способе ползания на животе</a:t>
            </a:r>
            <a:r>
              <a:rPr lang="ru-RU" sz="2600" b="1" dirty="0"/>
              <a:t>   </a:t>
            </a:r>
            <a:r>
              <a:rPr lang="ru-RU" sz="2600" dirty="0"/>
              <a:t>начинается с правой руки и правой ноги, затем включается левая рука и левая нога и тело передвигается вперед. </a:t>
            </a:r>
          </a:p>
          <a:p>
            <a:pPr marL="109728" indent="0">
              <a:buNone/>
            </a:pPr>
            <a:r>
              <a:rPr lang="ru-RU" sz="2600" b="1" i="1" u="sng" dirty="0" smtClean="0"/>
              <a:t>Ползание </a:t>
            </a:r>
            <a:r>
              <a:rPr lang="ru-RU" sz="2600" b="1" i="1" u="sng" dirty="0"/>
              <a:t>на животе проводится и с помощью только одних рук: </a:t>
            </a:r>
            <a:r>
              <a:rPr lang="ru-RU" sz="2600" b="1" dirty="0"/>
              <a:t> </a:t>
            </a:r>
            <a:r>
              <a:rPr lang="ru-RU" sz="2600" dirty="0"/>
              <a:t>попеременно выносят руки вперед, затем, сгибая их в локтях, туловище подтягивают вперед.</a:t>
            </a:r>
          </a:p>
          <a:p>
            <a:pPr marL="109728" indent="0">
              <a:buNone/>
            </a:pPr>
            <a:r>
              <a:rPr lang="ru-RU" sz="2600" b="1" i="1" u="sng" dirty="0" smtClean="0"/>
              <a:t>Ползание </a:t>
            </a:r>
            <a:r>
              <a:rPr lang="ru-RU" sz="2600" b="1" i="1" u="sng" dirty="0"/>
              <a:t>по лежащей на полу веревке </a:t>
            </a:r>
            <a:r>
              <a:rPr lang="ru-RU" sz="2600" b="1" dirty="0"/>
              <a:t> </a:t>
            </a:r>
            <a:r>
              <a:rPr lang="ru-RU" sz="2600" dirty="0"/>
              <a:t>выполняется следующим способом: руки поочередно переставляются вперед по веревке, ноги слева и справа от нее; ноги – по веревке, руки </a:t>
            </a:r>
            <a:r>
              <a:rPr lang="ru-RU" dirty="0"/>
              <a:t>слева и справа от нее; руки и ноги – по веревке.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7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53848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ru-RU" b="1" i="1" u="sng" dirty="0" smtClean="0"/>
              <a:t>Перед </a:t>
            </a:r>
            <a:r>
              <a:rPr lang="ru-RU" b="1" i="1" u="sng" dirty="0"/>
              <a:t>ползанием по </a:t>
            </a:r>
            <a:r>
              <a:rPr lang="ru-RU" b="1" i="1" u="sng" dirty="0" smtClean="0"/>
              <a:t>скамейке</a:t>
            </a:r>
          </a:p>
          <a:p>
            <a:pPr marL="109728" indent="0">
              <a:buNone/>
            </a:pPr>
            <a:r>
              <a:rPr lang="ru-RU" b="1" i="1" u="sng" dirty="0" smtClean="0"/>
              <a:t> </a:t>
            </a:r>
            <a:r>
              <a:rPr lang="ru-RU" dirty="0"/>
              <a:t>нужно научить детей подниматься на нее разными способами6 подойти к концу скамейки, наклониться, опереться руками, затем поочередно поставить на скамейку одно и другое колено; встать сбоку скамейки, наклониться, взяться за ее края, опираясь на руки, поставить одно, а затем другое колено; сесть верхом на скамейку, взяться руками впереди себя за ее края, опереться  на руки и поставить поочередно колени ног на скамейку сзади.</a:t>
            </a:r>
          </a:p>
          <a:p>
            <a:pPr marL="109728" indent="0">
              <a:buNone/>
            </a:pPr>
            <a:r>
              <a:rPr lang="ru-RU" dirty="0"/>
              <a:t> </a:t>
            </a:r>
            <a:r>
              <a:rPr lang="ru-RU" b="1" i="1" u="sng" dirty="0" smtClean="0"/>
              <a:t>При </a:t>
            </a:r>
            <a:r>
              <a:rPr lang="ru-RU" b="1" i="1" u="sng" dirty="0"/>
              <a:t>ползании по скамейке (горизонтальной и наклонной) на животе</a:t>
            </a:r>
            <a:r>
              <a:rPr lang="ru-RU" b="1" dirty="0"/>
              <a:t> </a:t>
            </a:r>
            <a:r>
              <a:rPr lang="ru-RU" dirty="0"/>
              <a:t>нужно вытянуть руки вперед, захватить края скамейки и тело подтянуть с помощью обеих рук. Подтягивать тело можно и одной рукой: выносится вперед правая рука и туловище подтягивается вперед, затем выносится вперед левая рука и туловище опять подтягивается вперед.</a:t>
            </a:r>
          </a:p>
          <a:p>
            <a:pPr marL="109728" indent="0">
              <a:buNone/>
            </a:pPr>
            <a:r>
              <a:rPr lang="ru-RU" dirty="0"/>
              <a:t> </a:t>
            </a:r>
            <a:r>
              <a:rPr lang="ru-RU" b="1" i="1" u="sng" dirty="0" smtClean="0"/>
              <a:t>При </a:t>
            </a:r>
            <a:r>
              <a:rPr lang="ru-RU" b="1" i="1" u="sng" dirty="0"/>
              <a:t>ползании на спине </a:t>
            </a:r>
            <a:r>
              <a:rPr lang="ru-RU" b="1" dirty="0"/>
              <a:t>  </a:t>
            </a:r>
            <a:r>
              <a:rPr lang="ru-RU" dirty="0"/>
              <a:t>нужно захватить края скамейки согнутыми руками на уровне пояса и, разгибая их, скользить по ней. Хват руками за края скамейки можно делать за головой и подтягиваться одновременно двумя руками или одной.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845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65816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ru-RU" b="1" i="1" u="sng" dirty="0"/>
              <a:t>По бревну </a:t>
            </a:r>
            <a:r>
              <a:rPr lang="ru-RU" b="1" dirty="0"/>
              <a:t> </a:t>
            </a:r>
            <a:r>
              <a:rPr lang="ru-RU" dirty="0"/>
              <a:t>можно передвигаться </a:t>
            </a:r>
            <a:r>
              <a:rPr lang="ru-RU" dirty="0" smtClean="0"/>
              <a:t>следующим </a:t>
            </a:r>
            <a:r>
              <a:rPr lang="ru-RU" dirty="0"/>
              <a:t>способом</a:t>
            </a:r>
            <a:r>
              <a:rPr lang="ru-RU" dirty="0" smtClean="0"/>
              <a:t>: </a:t>
            </a:r>
            <a:r>
              <a:rPr lang="ru-RU" dirty="0"/>
              <a:t>сесть на бревно и продвигаться </a:t>
            </a:r>
            <a:r>
              <a:rPr lang="ru-RU" dirty="0" smtClean="0"/>
              <a:t>вперед </a:t>
            </a:r>
            <a:r>
              <a:rPr lang="ru-RU" dirty="0"/>
              <a:t>при помощи рук и ног, а также на четвереньках.</a:t>
            </a:r>
          </a:p>
          <a:p>
            <a:pPr marL="109728" indent="0">
              <a:buNone/>
            </a:pPr>
            <a:r>
              <a:rPr lang="ru-RU" b="1" i="1" u="sng" dirty="0" smtClean="0"/>
              <a:t>При </a:t>
            </a:r>
            <a:r>
              <a:rPr lang="ru-RU" b="1" i="1" u="sng" dirty="0" err="1"/>
              <a:t>подлезании</a:t>
            </a:r>
            <a:r>
              <a:rPr lang="ru-RU" b="1" i="1" u="sng" dirty="0"/>
              <a:t> под веревку головой вперед</a:t>
            </a:r>
            <a:r>
              <a:rPr lang="ru-RU" b="1" dirty="0"/>
              <a:t>  </a:t>
            </a:r>
            <a:r>
              <a:rPr lang="ru-RU" dirty="0"/>
              <a:t>сначала ребенок, наклонившись, проносит голову, затем, прогибаясь в спине, передвигает одну ногу, потом другую.</a:t>
            </a:r>
            <a:r>
              <a:rPr lang="ru-RU" i="1" dirty="0"/>
              <a:t>       </a:t>
            </a:r>
            <a:endParaRPr lang="ru-RU" dirty="0"/>
          </a:p>
          <a:p>
            <a:pPr marL="109728" indent="0">
              <a:buNone/>
            </a:pPr>
            <a:r>
              <a:rPr lang="ru-RU" b="1" i="1" u="sng" dirty="0" err="1" smtClean="0"/>
              <a:t>Подлезание</a:t>
            </a:r>
            <a:r>
              <a:rPr lang="ru-RU" b="1" i="1" u="sng" dirty="0" smtClean="0"/>
              <a:t> </a:t>
            </a:r>
            <a:r>
              <a:rPr lang="ru-RU" b="1" i="1" u="sng" dirty="0"/>
              <a:t>пол препятствие на четвереньках с опорой на предплечья и колени.</a:t>
            </a:r>
            <a:r>
              <a:rPr lang="ru-RU" dirty="0"/>
              <a:t>	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Руки </a:t>
            </a:r>
            <a:r>
              <a:rPr lang="ru-RU" dirty="0"/>
              <a:t>от кончиков пальцев до локтей должны лежать на полу, Вся голень от колена до носка лежит на полу, подъем ноги прижат к полу, носки выпрямлены, спина прогибается, голова приподнята</a:t>
            </a:r>
          </a:p>
          <a:p>
            <a:pPr marL="109728" indent="0">
              <a:buNone/>
            </a:pPr>
            <a:r>
              <a:rPr lang="ru-RU" dirty="0" err="1" smtClean="0"/>
              <a:t>Подлезание</a:t>
            </a:r>
            <a:r>
              <a:rPr lang="ru-RU" dirty="0" smtClean="0"/>
              <a:t> </a:t>
            </a:r>
            <a:r>
              <a:rPr lang="ru-RU" dirty="0"/>
              <a:t>пол препятствие на четвереньках с опорой на предплечья и колени.</a:t>
            </a:r>
          </a:p>
          <a:p>
            <a:pPr marL="109728" indent="0">
              <a:buNone/>
            </a:pPr>
            <a:r>
              <a:rPr lang="ru-RU" b="1" i="1" u="sng" dirty="0" smtClean="0"/>
              <a:t>При </a:t>
            </a:r>
            <a:r>
              <a:rPr lang="ru-RU" b="1" i="1" u="sng" dirty="0" err="1"/>
              <a:t>подлезании</a:t>
            </a:r>
            <a:r>
              <a:rPr lang="ru-RU" b="1" i="1" u="sng" dirty="0"/>
              <a:t> ногами вперед </a:t>
            </a:r>
            <a:r>
              <a:rPr lang="ru-RU" b="1" dirty="0"/>
              <a:t> </a:t>
            </a:r>
            <a:r>
              <a:rPr lang="ru-RU" dirty="0"/>
              <a:t>сначала передвигается одна нога, потом прогибается спина, затем переставляется вторая нога.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150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686800" cy="6097864"/>
          </a:xfrm>
        </p:spPr>
        <p:txBody>
          <a:bodyPr>
            <a:normAutofit fontScale="77500" lnSpcReduction="20000"/>
          </a:bodyPr>
          <a:lstStyle/>
          <a:p>
            <a:endParaRPr lang="ru-RU" b="1" i="1" u="sng" dirty="0" smtClean="0"/>
          </a:p>
          <a:p>
            <a:pPr marL="109728" indent="0">
              <a:buNone/>
            </a:pPr>
            <a:r>
              <a:rPr lang="ru-RU" b="1" i="1" u="sng" dirty="0" smtClean="0"/>
              <a:t>При </a:t>
            </a:r>
            <a:r>
              <a:rPr lang="ru-RU" b="1" i="1" u="sng" dirty="0" err="1"/>
              <a:t>подлезании</a:t>
            </a:r>
            <a:r>
              <a:rPr lang="ru-RU" b="1" i="1" u="sng" dirty="0"/>
              <a:t> правым и левым боком  </a:t>
            </a:r>
            <a:r>
              <a:rPr lang="ru-RU" b="1" dirty="0"/>
              <a:t>  </a:t>
            </a:r>
            <a:endParaRPr lang="ru-RU" b="1" dirty="0" smtClean="0"/>
          </a:p>
          <a:p>
            <a:pPr marL="109728" indent="0">
              <a:buNone/>
            </a:pPr>
            <a:r>
              <a:rPr lang="ru-RU" dirty="0" smtClean="0"/>
              <a:t>сначала </a:t>
            </a:r>
            <a:r>
              <a:rPr lang="ru-RU" dirty="0"/>
              <a:t>передвигается правая (левая) нога,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затем </a:t>
            </a:r>
            <a:r>
              <a:rPr lang="ru-RU" dirty="0"/>
              <a:t>прогибается спина и проносится голова,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а </a:t>
            </a:r>
            <a:r>
              <a:rPr lang="ru-RU" dirty="0"/>
              <a:t>после этого переставляется левая (правая) нога.</a:t>
            </a:r>
          </a:p>
          <a:p>
            <a:pPr marL="109728" indent="0">
              <a:buNone/>
            </a:pPr>
            <a:r>
              <a:rPr lang="ru-RU" b="1" i="1" u="sng" dirty="0" err="1" smtClean="0"/>
              <a:t>Пролезание</a:t>
            </a:r>
            <a:r>
              <a:rPr lang="ru-RU" b="1" i="1" u="sng" dirty="0" smtClean="0"/>
              <a:t> в обруч </a:t>
            </a:r>
            <a:r>
              <a:rPr lang="ru-RU" b="1" dirty="0" smtClean="0"/>
              <a:t> </a:t>
            </a:r>
            <a:r>
              <a:rPr lang="ru-RU" dirty="0" smtClean="0"/>
              <a:t>выполняется разными </a:t>
            </a:r>
          </a:p>
          <a:p>
            <a:pPr marL="109728" indent="0">
              <a:buNone/>
            </a:pPr>
            <a:r>
              <a:rPr lang="ru-RU" dirty="0" smtClean="0"/>
              <a:t>способами: 1. ребенок держит обруч в руках горизонтально ,пролезает сначала одной ногой, потом другой, затем поднимает его вверх над головой и возвращает в </a:t>
            </a:r>
            <a:r>
              <a:rPr lang="ru-RU" dirty="0" err="1" smtClean="0"/>
              <a:t>и.п</a:t>
            </a:r>
            <a:r>
              <a:rPr lang="ru-RU" dirty="0" smtClean="0"/>
              <a:t>.; </a:t>
            </a:r>
          </a:p>
          <a:p>
            <a:pPr marL="109728" indent="0">
              <a:buNone/>
            </a:pPr>
            <a:r>
              <a:rPr lang="ru-RU" dirty="0" smtClean="0"/>
              <a:t>2</a:t>
            </a:r>
            <a:r>
              <a:rPr lang="ru-RU" dirty="0"/>
              <a:t>. обруч поднимается прямыми руками над головой, затем опускается сверху вниз и ребенок перешагивает через него сначала одной ногой</a:t>
            </a:r>
            <a:r>
              <a:rPr lang="ru-RU" b="1" dirty="0"/>
              <a:t>, </a:t>
            </a:r>
            <a:r>
              <a:rPr lang="ru-RU" dirty="0"/>
              <a:t>потом </a:t>
            </a:r>
            <a:r>
              <a:rPr lang="ru-RU" dirty="0" smtClean="0"/>
              <a:t>другой</a:t>
            </a:r>
          </a:p>
          <a:p>
            <a:pPr marL="109728" indent="0">
              <a:buNone/>
            </a:pPr>
            <a:r>
              <a:rPr lang="ru-RU" b="1" i="1" u="sng" dirty="0" smtClean="0"/>
              <a:t>Для </a:t>
            </a:r>
            <a:r>
              <a:rPr lang="ru-RU" b="1" i="1" u="sng" dirty="0" err="1"/>
              <a:t>перелезания</a:t>
            </a:r>
            <a:r>
              <a:rPr lang="ru-RU" b="1" i="1" u="sng" dirty="0"/>
              <a:t> </a:t>
            </a:r>
            <a:r>
              <a:rPr lang="ru-RU" b="1" i="1" dirty="0"/>
              <a:t> </a:t>
            </a:r>
            <a:r>
              <a:rPr lang="ru-RU" b="1" dirty="0"/>
              <a:t> </a:t>
            </a:r>
            <a:r>
              <a:rPr lang="ru-RU" dirty="0"/>
              <a:t>через бревно, гимнастическую скамейку нужно лечь вдоль предмета на живот и, держась руками, перенести поочередно или одновременно ноги, затем встать; перенести поочередно или одновременно руки ,потом поочередно и одновременно ноги и встать.</a:t>
            </a:r>
          </a:p>
          <a:p>
            <a:pPr marL="109728" indent="0">
              <a:buNone/>
            </a:pPr>
            <a:r>
              <a:rPr lang="ru-RU" b="1" i="1" u="sng" dirty="0" smtClean="0"/>
              <a:t>Для </a:t>
            </a:r>
            <a:r>
              <a:rPr lang="ru-RU" b="1" i="1" u="sng" dirty="0"/>
              <a:t>влезания на предметы </a:t>
            </a:r>
            <a:r>
              <a:rPr lang="ru-RU" b="1" dirty="0"/>
              <a:t>  </a:t>
            </a:r>
            <a:r>
              <a:rPr lang="ru-RU" dirty="0"/>
              <a:t>применяется с раннего возраста. Сначала учат влезать с помощью рук. Держась за предмет руками ребенок ставит на него поочередно ноги. </a:t>
            </a:r>
          </a:p>
        </p:txBody>
      </p:sp>
      <p:pic>
        <p:nvPicPr>
          <p:cNvPr id="3074" name="Picture 2" descr="C:\Users\юлия\Pictures\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824" y="548680"/>
            <a:ext cx="1584176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35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892480" cy="609786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b="1" dirty="0"/>
              <a:t> </a:t>
            </a:r>
            <a:r>
              <a:rPr lang="ru-RU" b="1" dirty="0" smtClean="0"/>
              <a:t>Метание</a:t>
            </a:r>
            <a:r>
              <a:rPr lang="ru-RU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движение </a:t>
            </a:r>
            <a:r>
              <a:rPr lang="ru-RU" dirty="0"/>
              <a:t>ациклического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типа.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Метание способствует</a:t>
            </a:r>
          </a:p>
          <a:p>
            <a:pPr marL="109728" indent="0">
              <a:buNone/>
            </a:pPr>
            <a:r>
              <a:rPr lang="ru-RU" dirty="0" smtClean="0"/>
              <a:t>развитию </a:t>
            </a:r>
            <a:r>
              <a:rPr lang="ru-RU" dirty="0"/>
              <a:t>мозга, глазомера,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равновесие.</a:t>
            </a:r>
          </a:p>
          <a:p>
            <a:pPr marL="109728" indent="0">
              <a:buNone/>
            </a:pPr>
            <a:r>
              <a:rPr lang="ru-RU" dirty="0" smtClean="0"/>
              <a:t>Манипуляции </a:t>
            </a:r>
            <a:r>
              <a:rPr lang="ru-RU" dirty="0"/>
              <a:t>с мячом оказывают благотворное воздействие на центральную нервную систему, снимают мышечные зажимы, переводят деструктивную агрессию в конструктивную.</a:t>
            </a:r>
          </a:p>
        </p:txBody>
      </p:sp>
      <p:pic>
        <p:nvPicPr>
          <p:cNvPr id="2050" name="Picture 2" descr="C:\Users\юлия\Pictures\iCA6DTE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692696"/>
            <a:ext cx="3816424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78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686800" cy="6097864"/>
          </a:xfrm>
        </p:spPr>
        <p:txBody>
          <a:bodyPr>
            <a:normAutofit/>
          </a:bodyPr>
          <a:lstStyle/>
          <a:p>
            <a:endParaRPr lang="ru-RU" sz="2000" b="1" i="1" u="sng" dirty="0" smtClean="0"/>
          </a:p>
          <a:p>
            <a:pPr marL="109728" indent="0">
              <a:buNone/>
            </a:pPr>
            <a:r>
              <a:rPr lang="ru-RU" sz="2200" b="1" i="1" u="sng" dirty="0" smtClean="0"/>
              <a:t>Лазание </a:t>
            </a:r>
            <a:r>
              <a:rPr lang="ru-RU" sz="2200" b="1" i="1" u="sng" dirty="0"/>
              <a:t>по гимнастической </a:t>
            </a:r>
            <a:r>
              <a:rPr lang="ru-RU" sz="2200" b="1" i="1" u="sng" dirty="0" smtClean="0"/>
              <a:t>стенке</a:t>
            </a:r>
          </a:p>
          <a:p>
            <a:pPr marL="109728" indent="0">
              <a:buNone/>
            </a:pPr>
            <a:r>
              <a:rPr lang="ru-RU" sz="2200" b="1" i="1" u="sng" dirty="0" smtClean="0"/>
              <a:t> </a:t>
            </a:r>
            <a:r>
              <a:rPr lang="ru-RU" sz="2200" b="1" i="1" u="sng" dirty="0"/>
              <a:t>разноименным способом</a:t>
            </a:r>
            <a:r>
              <a:rPr lang="ru-RU" sz="2200" i="1" u="sng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/>
              <a:t>Исходное </a:t>
            </a:r>
            <a:r>
              <a:rPr lang="ru-RU" sz="2200" dirty="0"/>
              <a:t>положение – одна нога, например левая</a:t>
            </a:r>
            <a:r>
              <a:rPr lang="ru-RU" sz="2200" dirty="0" smtClean="0"/>
              <a:t>,</a:t>
            </a:r>
          </a:p>
          <a:p>
            <a:pPr marL="109728" indent="0">
              <a:buNone/>
            </a:pPr>
            <a:r>
              <a:rPr lang="ru-RU" sz="2200" dirty="0" smtClean="0"/>
              <a:t>стоит </a:t>
            </a:r>
            <a:r>
              <a:rPr lang="ru-RU" sz="2200" dirty="0"/>
              <a:t>на полу, другая  - на первой, самой нижней рейке. </a:t>
            </a:r>
            <a:endParaRPr lang="ru-RU" sz="2200" dirty="0" smtClean="0"/>
          </a:p>
          <a:p>
            <a:pPr>
              <a:buFont typeface="Wingdings" pitchFamily="2" charset="2"/>
              <a:buChar char="Ø"/>
            </a:pPr>
            <a:r>
              <a:rPr lang="ru-RU" sz="2200" dirty="0" smtClean="0"/>
              <a:t>Выполнение</a:t>
            </a:r>
            <a:r>
              <a:rPr lang="ru-RU" sz="2200" dirty="0"/>
              <a:t>: правая рука охватывает рейку на уровне головы, левая  - ниже, на уровне плеча.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/>
              <a:t>Лазание по гимнастической стенке разноименным способом</a:t>
            </a:r>
          </a:p>
          <a:p>
            <a:pPr marL="109728" indent="0">
              <a:buNone/>
            </a:pPr>
            <a:r>
              <a:rPr lang="ru-RU" sz="2200" dirty="0" smtClean="0"/>
              <a:t> </a:t>
            </a:r>
            <a:r>
              <a:rPr lang="ru-RU" sz="2200" b="1" i="1" u="sng" dirty="0"/>
              <a:t>Лазание по гимнастической стенке </a:t>
            </a:r>
            <a:r>
              <a:rPr lang="ru-RU" sz="2200" b="1" i="1" u="sng" dirty="0" err="1" smtClean="0"/>
              <a:t>одноименнымспособом</a:t>
            </a:r>
            <a:r>
              <a:rPr lang="ru-RU" sz="2200" b="1" i="1" u="sng" dirty="0" smtClean="0"/>
              <a:t> </a:t>
            </a:r>
          </a:p>
          <a:p>
            <a:pPr marL="109728" indent="0">
              <a:buNone/>
            </a:pPr>
            <a:r>
              <a:rPr lang="ru-RU" sz="2200" dirty="0" smtClean="0"/>
              <a:t>Лазанье </a:t>
            </a:r>
            <a:r>
              <a:rPr lang="ru-RU" sz="2200" dirty="0"/>
              <a:t>с поочередным переносом с рейки на рейку одновременно одноименных руки и ноги, характерно  исходное положение – если левая нога стоит на полу, то правая находится на первой рейке, но левая рука находится на уровне головы (выше), а правая  охватывает рейку на уровне плеча</a:t>
            </a:r>
          </a:p>
          <a:p>
            <a:pPr marL="109728" indent="0">
              <a:buNone/>
            </a:pPr>
            <a:r>
              <a:rPr lang="ru-RU" sz="2000" dirty="0"/>
              <a:t> </a:t>
            </a:r>
          </a:p>
        </p:txBody>
      </p:sp>
      <p:pic>
        <p:nvPicPr>
          <p:cNvPr id="2050" name="Picture 2" descr="C:\Users\юлия\Pictures\iCAFCO39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5" y="620688"/>
            <a:ext cx="1475656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52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81840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ru-RU" sz="2900" b="1" i="1" u="sng" dirty="0"/>
              <a:t>Ползание </a:t>
            </a:r>
            <a:r>
              <a:rPr lang="ru-RU" sz="2900" b="1" i="1" u="sng" dirty="0" smtClean="0"/>
              <a:t>по-пластунски</a:t>
            </a:r>
          </a:p>
          <a:p>
            <a:pPr>
              <a:buFont typeface="Wingdings" pitchFamily="2" charset="2"/>
              <a:buChar char="Ø"/>
            </a:pPr>
            <a:r>
              <a:rPr lang="ru-RU" sz="2900" dirty="0" smtClean="0"/>
              <a:t>Лежа </a:t>
            </a:r>
            <a:r>
              <a:rPr lang="ru-RU" sz="2900" dirty="0"/>
              <a:t>на животе, вытянуть вперед слегка согнутую  в локте руку и положить ладошкой вниз; </a:t>
            </a:r>
            <a:endParaRPr lang="ru-RU" sz="2900" dirty="0" smtClean="0"/>
          </a:p>
          <a:p>
            <a:pPr>
              <a:buFont typeface="Wingdings" pitchFamily="2" charset="2"/>
              <a:buChar char="Ø"/>
            </a:pPr>
            <a:r>
              <a:rPr lang="ru-RU" sz="2900" dirty="0" smtClean="0"/>
              <a:t>противоположную </a:t>
            </a:r>
            <a:r>
              <a:rPr lang="ru-RU" sz="2900" dirty="0"/>
              <a:t>ногу согнуть и положить плоско, чтоб ею можно было упираться в пол при отталкивании. </a:t>
            </a:r>
            <a:endParaRPr lang="ru-RU" sz="2900" dirty="0" smtClean="0"/>
          </a:p>
          <a:p>
            <a:pPr>
              <a:buFont typeface="Wingdings" pitchFamily="2" charset="2"/>
              <a:buChar char="Ø"/>
            </a:pPr>
            <a:r>
              <a:rPr lang="ru-RU" sz="2900" dirty="0" smtClean="0"/>
              <a:t>Вторая </a:t>
            </a:r>
            <a:r>
              <a:rPr lang="ru-RU" sz="2900" dirty="0"/>
              <a:t>согнутая в локте рука упирается в пол рядом с туловищем, противоположная ей нога выпрямлена. Туловище слегка развернуто в сторону вытянутой руки. </a:t>
            </a:r>
            <a:endParaRPr lang="ru-RU" sz="2900" dirty="0" smtClean="0"/>
          </a:p>
          <a:p>
            <a:pPr>
              <a:buFont typeface="Wingdings" pitchFamily="2" charset="2"/>
              <a:buChar char="Ø"/>
            </a:pPr>
            <a:r>
              <a:rPr lang="ru-RU" sz="2900" dirty="0" smtClean="0"/>
              <a:t>Голову </a:t>
            </a:r>
            <a:r>
              <a:rPr lang="ru-RU" sz="2900" dirty="0"/>
              <a:t>опустить как можно ниже. Опираясь на руки и одновременно отталкиваясь согнутой ногой, подтянуть туловище.</a:t>
            </a:r>
          </a:p>
          <a:p>
            <a:pPr marL="109728" indent="0">
              <a:buNone/>
            </a:pPr>
            <a:r>
              <a:rPr lang="ru-RU" sz="2900" b="1" i="1" u="sng" dirty="0" err="1" smtClean="0"/>
              <a:t>Перелезание</a:t>
            </a:r>
            <a:r>
              <a:rPr lang="ru-RU" sz="2900" b="1" i="1" u="sng" dirty="0" smtClean="0"/>
              <a:t> </a:t>
            </a:r>
            <a:r>
              <a:rPr lang="ru-RU" sz="2900" b="1" i="1" u="sng" dirty="0"/>
              <a:t>«перевалом» через препятствия</a:t>
            </a:r>
            <a:r>
              <a:rPr lang="ru-RU" sz="2900" b="1" dirty="0"/>
              <a:t> </a:t>
            </a:r>
            <a:r>
              <a:rPr lang="ru-RU" sz="2900" dirty="0"/>
              <a:t>высотой 50-60см. </a:t>
            </a:r>
            <a:endParaRPr lang="ru-RU" sz="2900" dirty="0" smtClean="0"/>
          </a:p>
          <a:p>
            <a:pPr>
              <a:buFont typeface="Wingdings" pitchFamily="2" charset="2"/>
              <a:buChar char="Ø"/>
            </a:pPr>
            <a:r>
              <a:rPr lang="ru-RU" sz="2900" dirty="0" smtClean="0"/>
              <a:t>Выполняется </a:t>
            </a:r>
            <a:r>
              <a:rPr lang="ru-RU" sz="2900" dirty="0"/>
              <a:t>движение из исходного положения  стоя к  снаряду лицом: опереться грудью и руками о препятствие, повернуться вдоль него, перенести через него сначала одну ногу, затем другую, держась руками, опуская ноги поочередно на другую сторону препятствия, встать к нему лицом, выпрямиться.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606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2400" b="1" dirty="0" smtClean="0"/>
              <a:t>Ходьба </a:t>
            </a:r>
            <a:endParaRPr lang="ru-RU" sz="2400" dirty="0"/>
          </a:p>
          <a:p>
            <a:pPr marL="109728" indent="0">
              <a:buNone/>
            </a:pPr>
            <a:r>
              <a:rPr lang="ru-RU" sz="2400" dirty="0" smtClean="0"/>
              <a:t> циклическое </a:t>
            </a:r>
            <a:r>
              <a:rPr lang="ru-RU" sz="2400" dirty="0"/>
              <a:t>основное движение, естественный способ передвижения </a:t>
            </a:r>
            <a:r>
              <a:rPr lang="ru-RU" sz="2400" dirty="0" smtClean="0"/>
              <a:t>ребенка.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Для </a:t>
            </a:r>
            <a:r>
              <a:rPr lang="ru-RU" sz="2400" dirty="0"/>
              <a:t>ходьбы характерно однообразное повторение </a:t>
            </a:r>
            <a:r>
              <a:rPr lang="ru-RU" sz="2400" dirty="0" smtClean="0"/>
              <a:t> одинаковых </a:t>
            </a:r>
            <a:r>
              <a:rPr lang="ru-RU" sz="2400" dirty="0"/>
              <a:t>фаз движений. </a:t>
            </a: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При </a:t>
            </a:r>
            <a:r>
              <a:rPr lang="ru-RU" sz="2400" dirty="0"/>
              <a:t>этом  различают чередующиеся фазы: опора одной ногой, перенос ноги, опора двумя ногами. Эти фазы повторяются при каждом двойном шаге, составляя цикл.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/>
              <a:t>Таким об­разом, в ходьбе отмечается наличие ха­рактерных черт циклических движений: закономерная последовательность и связь фаз движений в цикле и такая же закономерная последовательность и связь циклов (</a:t>
            </a:r>
            <a:r>
              <a:rPr lang="ru-RU" sz="2400" dirty="0" err="1"/>
              <a:t>Д.П.Букреева</a:t>
            </a:r>
            <a:r>
              <a:rPr lang="ru-RU" sz="2400" dirty="0"/>
              <a:t>, </a:t>
            </a:r>
            <a:r>
              <a:rPr lang="ru-RU" sz="2400" dirty="0" err="1"/>
              <a:t>С.А.Косилов</a:t>
            </a:r>
            <a:r>
              <a:rPr lang="ru-RU" sz="2400" dirty="0"/>
              <a:t>, </a:t>
            </a:r>
            <a:r>
              <a:rPr lang="ru-RU" sz="2400" dirty="0" err="1"/>
              <a:t>Н.П.Тамбиева</a:t>
            </a:r>
            <a:r>
              <a:rPr lang="ru-RU" sz="2400" dirty="0" smtClean="0"/>
              <a:t>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7436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964488" cy="576064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ru-RU" sz="2400" dirty="0" smtClean="0"/>
          </a:p>
          <a:p>
            <a:pPr marL="109728" indent="0">
              <a:buNone/>
            </a:pPr>
            <a:endParaRPr lang="ru-RU" sz="2400" dirty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Ходьба </a:t>
            </a:r>
            <a:r>
              <a:rPr lang="ru-RU" sz="2400" dirty="0"/>
              <a:t>является сложным движением. </a:t>
            </a: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В </a:t>
            </a:r>
            <a:r>
              <a:rPr lang="ru-RU" sz="2400" dirty="0"/>
              <a:t>ее нервной регуляции принимают </a:t>
            </a:r>
            <a:endParaRPr lang="ru-RU" sz="2400" dirty="0" smtClean="0"/>
          </a:p>
          <a:p>
            <a:pPr marL="109728" indent="0">
              <a:buNone/>
            </a:pPr>
            <a:r>
              <a:rPr lang="ru-RU" sz="2400" dirty="0" smtClean="0"/>
              <a:t>участие </a:t>
            </a:r>
            <a:r>
              <a:rPr lang="ru-RU" sz="2400" dirty="0"/>
              <a:t>различные отделы центральной </a:t>
            </a:r>
            <a:endParaRPr lang="ru-RU" sz="2400" dirty="0" smtClean="0"/>
          </a:p>
          <a:p>
            <a:pPr marL="109728" indent="0">
              <a:buNone/>
            </a:pPr>
            <a:r>
              <a:rPr lang="ru-RU" sz="2400" dirty="0" smtClean="0"/>
              <a:t>нервной системы</a:t>
            </a:r>
            <a:r>
              <a:rPr lang="ru-RU" sz="2400" dirty="0"/>
              <a:t>, включая и кору больших полушарий головного мозга. </a:t>
            </a:r>
            <a:endParaRPr lang="ru-RU" sz="2400" dirty="0" smtClean="0"/>
          </a:p>
          <a:p>
            <a:pPr marL="109728" indent="0">
              <a:buNone/>
            </a:pPr>
            <a:r>
              <a:rPr lang="ru-RU" sz="2400" dirty="0" smtClean="0"/>
              <a:t>Она </a:t>
            </a:r>
            <a:r>
              <a:rPr lang="ru-RU" sz="2400" dirty="0"/>
              <a:t>оказывает значительное физиологическое воздействие на организм: во время ходьбы в работу включается более 60% мышц, активизируются обменные, дыхательные процессы; повышается работа сердечно-сосудистой, нервной и других систем организма</a:t>
            </a:r>
          </a:p>
          <a:p>
            <a:endParaRPr lang="ru-RU" dirty="0"/>
          </a:p>
        </p:txBody>
      </p:sp>
      <p:pic>
        <p:nvPicPr>
          <p:cNvPr id="8194" name="Picture 2" descr="C:\Users\юлия\Pictures\iCAA21IF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764704"/>
            <a:ext cx="259228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537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dirty="0"/>
              <a:t>«</a:t>
            </a:r>
            <a:r>
              <a:rPr lang="ru-RU" sz="2400" dirty="0"/>
              <a:t>При обыкновенной ходьбе, — как указывал </a:t>
            </a:r>
            <a:r>
              <a:rPr lang="ru-RU" sz="2400" dirty="0" err="1"/>
              <a:t>П.Ф.Лесгафт</a:t>
            </a:r>
            <a:r>
              <a:rPr lang="ru-RU" sz="2400" dirty="0"/>
              <a:t>, — передвигаемая вперед нога становится на почву пяткой, а затем при перс движении центра тяжести тела вперед опора с пятки переходим постепенно к носку стоп... </a:t>
            </a: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При </a:t>
            </a:r>
            <a:r>
              <a:rPr lang="ru-RU" sz="2400" dirty="0"/>
              <a:t>ходьбе ребенка необходимо наблюдать за положением груди: она должна быть направлена вперед; необходимо также устранить все препятствия для дыхательных движений нижней ее части. </a:t>
            </a: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Голова </a:t>
            </a:r>
            <a:r>
              <a:rPr lang="ru-RU" sz="2400" dirty="0"/>
              <a:t>должна быть при этом направлена свободно вперед, что также содействует правильному дыханию»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/>
              <a:t>Нагрузка при ходьбе зависит от ее темпа и затраты энергии при ее выполнении. Темп ходьбы может быть обычный, умеренный, быстрый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747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983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600" dirty="0" smtClean="0"/>
              <a:t>У </a:t>
            </a:r>
            <a:r>
              <a:rPr lang="ru-RU" sz="2600" dirty="0"/>
              <a:t>человека уже на ранних этапах освоения локомоторных актов в деятельности включаются высшие отделы коры больших полуша­рий, поскольку к совершенствованию движений привлекается ин­дивидуальный опыт и сознательный контроль за деятельностью (Д. П. </a:t>
            </a:r>
            <a:r>
              <a:rPr lang="ru-RU" sz="2600" dirty="0" err="1"/>
              <a:t>Букреева</a:t>
            </a:r>
            <a:r>
              <a:rPr lang="ru-RU" sz="2600" dirty="0"/>
              <a:t>, </a:t>
            </a:r>
            <a:r>
              <a:rPr lang="ru-RU" sz="2600" dirty="0" err="1"/>
              <a:t>С.А.Косилов</a:t>
            </a:r>
            <a:r>
              <a:rPr lang="ru-RU" sz="2600" dirty="0"/>
              <a:t>, </a:t>
            </a:r>
            <a:r>
              <a:rPr lang="ru-RU" sz="2600" dirty="0" err="1"/>
              <a:t>Н.П.Тамбиева</a:t>
            </a:r>
            <a:r>
              <a:rPr lang="ru-RU" sz="2600" dirty="0"/>
              <a:t>). </a:t>
            </a:r>
            <a:endParaRPr lang="ru-RU" sz="2600" dirty="0" smtClean="0"/>
          </a:p>
          <a:p>
            <a:pPr>
              <a:buFont typeface="Wingdings" pitchFamily="2" charset="2"/>
              <a:buChar char="Ø"/>
            </a:pPr>
            <a:r>
              <a:rPr lang="ru-RU" sz="2600" dirty="0" smtClean="0"/>
              <a:t>На </a:t>
            </a:r>
            <a:r>
              <a:rPr lang="ru-RU" sz="2600" dirty="0"/>
              <a:t>начальной ста­дии овладения ходьбой автоматизм и координация движений у ре­бенка развиты слабо. Овладевая ходьбой, ребенок широко расстав­ляет ноги, балансирует руками, разводя их в стороны, вытягивая вперед и вверх. Это связано с необходимостью сохранить равнове­сие. </a:t>
            </a:r>
            <a:endParaRPr lang="ru-RU" sz="2600" dirty="0" smtClean="0"/>
          </a:p>
          <a:p>
            <a:pPr>
              <a:buFont typeface="Wingdings" pitchFamily="2" charset="2"/>
              <a:buChar char="Ø"/>
            </a:pPr>
            <a:r>
              <a:rPr lang="ru-RU" sz="2600" dirty="0" smtClean="0"/>
              <a:t>Известно</a:t>
            </a:r>
            <a:r>
              <a:rPr lang="ru-RU" sz="2600" dirty="0"/>
              <a:t>, что при вертикальном положении тела центр тяже­сти у ребенка находится выше, чем у взрослого, поэтому он легко падает.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799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8640960" cy="5976664"/>
          </a:xfrm>
        </p:spPr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ru-RU" sz="2600" b="1" i="1" u="sng" dirty="0"/>
              <a:t>При ходьбе</a:t>
            </a:r>
            <a:r>
              <a:rPr lang="ru-RU" sz="2600" b="1" dirty="0"/>
              <a:t> </a:t>
            </a:r>
            <a:r>
              <a:rPr lang="ru-RU" sz="2600" dirty="0"/>
              <a:t>ребенок не полностью выпрямляет ноги (они у него согнуты в коленях и тазобедренных суставах), стопы ставит па­раллельно или слегка повернутыми носками внутрь. </a:t>
            </a:r>
            <a:endParaRPr lang="ru-RU" sz="2600" dirty="0" smtClean="0"/>
          </a:p>
          <a:p>
            <a:pPr marL="109728" indent="0">
              <a:buNone/>
            </a:pPr>
            <a:r>
              <a:rPr lang="ru-RU" sz="2600" dirty="0" smtClean="0"/>
              <a:t>При </a:t>
            </a:r>
            <a:r>
              <a:rPr lang="ru-RU" sz="2600" dirty="0"/>
              <a:t>постановке стопы ребенок шлепает всей ступней без переката с пятки на носок. </a:t>
            </a:r>
            <a:endParaRPr lang="ru-RU" sz="2600" dirty="0" smtClean="0"/>
          </a:p>
          <a:p>
            <a:pPr marL="109728" indent="0">
              <a:buNone/>
            </a:pPr>
            <a:r>
              <a:rPr lang="ru-RU" sz="2600" dirty="0" smtClean="0"/>
              <a:t>Иногда </a:t>
            </a:r>
            <a:r>
              <a:rPr lang="ru-RU" sz="2600" dirty="0"/>
              <a:t>наблюдается раскачивание из стороны в сторону, при этом ребенок прижимает руки к туловищу; нередко наблюдается легкое помахивание одной рукой, шарканье ногами. Темп движения нерав­номерный: ребенок то быстро идет, почти бежит, то замедляет шаг.</a:t>
            </a:r>
          </a:p>
          <a:p>
            <a:pPr>
              <a:buFont typeface="Wingdings" pitchFamily="2" charset="2"/>
              <a:buChar char="Ø"/>
            </a:pPr>
            <a:r>
              <a:rPr lang="ru-RU" sz="2600" i="1" dirty="0" smtClean="0"/>
              <a:t>На </a:t>
            </a:r>
            <a:r>
              <a:rPr lang="ru-RU" sz="2600" i="1" dirty="0"/>
              <a:t>втором году жизни ребенок ходит в удобном </a:t>
            </a:r>
            <a:r>
              <a:rPr lang="ru-RU" sz="2600" i="1" dirty="0" smtClean="0"/>
              <a:t>для него </a:t>
            </a:r>
            <a:r>
              <a:rPr lang="ru-RU" sz="2600" i="1" dirty="0"/>
              <a:t>темпе</a:t>
            </a:r>
            <a:r>
              <a:rPr lang="ru-RU" sz="2600" i="1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600" i="1" dirty="0" smtClean="0"/>
              <a:t>На </a:t>
            </a:r>
            <a:r>
              <a:rPr lang="ru-RU" sz="2600" i="1" dirty="0"/>
              <a:t>третьем году жизни </a:t>
            </a:r>
            <a:r>
              <a:rPr lang="ru-RU" sz="2600" dirty="0"/>
              <a:t>у него наблюдаются согласованные движе­ния рук и ног, он уже умеет соблюдать равновесие</a:t>
            </a:r>
            <a:r>
              <a:rPr lang="ru-RU" sz="2600" dirty="0" smtClean="0"/>
              <a:t>. Определяющим условием формирования ходьбы является обу­чение. Оно, согласно исследованию А. А. Саркисяна, осуществля­ется в игровой форме. Ребенка обучают способам правильной ходьбы методом целостного упражнения.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884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809832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3100" i="1" u="sng" dirty="0"/>
              <a:t>В старшем дошкольном возрасте </a:t>
            </a:r>
            <a:r>
              <a:rPr lang="ru-RU" sz="3100" dirty="0"/>
              <a:t>движения в ходьбе совершен­ствуются благодаря накоплению двигательного опыта.</a:t>
            </a:r>
          </a:p>
          <a:p>
            <a:pPr>
              <a:buFont typeface="Wingdings" pitchFamily="2" charset="2"/>
              <a:buChar char="Ø"/>
            </a:pPr>
            <a:r>
              <a:rPr lang="ru-RU" sz="3100" dirty="0" smtClean="0"/>
              <a:t> </a:t>
            </a:r>
            <a:r>
              <a:rPr lang="ru-RU" sz="3100" i="1" u="sng" dirty="0"/>
              <a:t>У ребенка пятого года жизни</a:t>
            </a:r>
            <a:r>
              <a:rPr lang="ru-RU" sz="3100" dirty="0"/>
              <a:t>, особенно во второй половине, появляется согласованность движений рук и ног, свобода в ориен­тировке в пространстве, в изменении направления; правильная осанка: туловище сохраняет вертикальное положение, плечи раз­вернуты, живот подобран, голова слегка приподнята (зрительный контроль на 2—3 м от ног). </a:t>
            </a:r>
            <a:r>
              <a:rPr lang="ru-RU" sz="3100" dirty="0" smtClean="0"/>
              <a:t>Дыхание </a:t>
            </a:r>
            <a:r>
              <a:rPr lang="ru-RU" sz="3100" dirty="0"/>
              <a:t>ритмичное, спокойное. Все шаги одинаковые, сохраняется ритмичность, координация дви­жений рук и ног правильная. У него закрепляются и совершенству­ются навыки ходьбы: выполняется ходьба на носках, пятках, внеш­ней стороне стопы и т. п. По заданию воспитателя каждый ребенок может быть ведущим и ориентироваться в пространстве</a:t>
            </a:r>
            <a:r>
              <a:rPr lang="ru-RU" sz="31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3100" dirty="0" smtClean="0"/>
              <a:t> </a:t>
            </a:r>
            <a:r>
              <a:rPr lang="ru-RU" sz="3100" i="1" u="sng" dirty="0"/>
              <a:t>Ходьба ребенка шестого года жизни</a:t>
            </a:r>
            <a:r>
              <a:rPr lang="ru-RU" sz="3100" dirty="0"/>
              <a:t> имеет устойчивый и мед­ленный темп, большую ширину шага.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463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ru-RU" b="1" i="1" u="sng" dirty="0"/>
              <a:t>Совершенствованию ходьбы, а также профилактике плоскостопия</a:t>
            </a:r>
            <a:r>
              <a:rPr lang="ru-RU" b="1" dirty="0"/>
              <a:t> </a:t>
            </a:r>
            <a:endParaRPr lang="ru-RU" b="1" dirty="0" smtClean="0"/>
          </a:p>
          <a:p>
            <a:pPr marL="109728" indent="0">
              <a:buNone/>
            </a:pPr>
            <a:r>
              <a:rPr lang="ru-RU" dirty="0" smtClean="0"/>
              <a:t>способствуют </a:t>
            </a:r>
            <a:r>
              <a:rPr lang="ru-RU" dirty="0"/>
              <a:t>специальные упражнения: ходьба на носках выполняется на уменьшенной площади опоры и требует напряжения мышц голени и стопы, тем самым укрепляя свод стопы. Короткий шаг, меньший взмах руки способствуют выпрямлению позвоночника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i="1" dirty="0"/>
              <a:t>Ребенок младшего дошкольного возраста </a:t>
            </a:r>
            <a:r>
              <a:rPr lang="ru-RU" dirty="0"/>
              <a:t>выполняет разные виды ходьбы: ходьбу на наружном крае стопы («косолапый мишка»); ходьба крадучись, на полусогнутых ногах; босиком по лежа щей на полу ребристой лесенке с захватыванием ее перекладин пальцами ног; ходьба с фиксированным перекатом с пятки на носок.</a:t>
            </a:r>
          </a:p>
          <a:p>
            <a:pPr>
              <a:buFont typeface="Wingdings" pitchFamily="2" charset="2"/>
              <a:buChar char="Ø"/>
            </a:pPr>
            <a:r>
              <a:rPr lang="ru-RU" i="1" dirty="0"/>
              <a:t>В старшем дошкольном возрасте </a:t>
            </a:r>
            <a:r>
              <a:rPr lang="ru-RU" dirty="0"/>
              <a:t>применяется ходьба:</a:t>
            </a:r>
          </a:p>
          <a:p>
            <a:pPr marL="109728" indent="0">
              <a:buNone/>
            </a:pPr>
            <a:r>
              <a:rPr lang="ru-RU" dirty="0"/>
              <a:t>1) с высоким подниманием бедра, которая укрепляет мышцы спины, брюшного пресса и ног, требует сильного взмаха рук, способствующего развитию мышц плечевого пояса и укреплению связочного и суставного аппарата;</a:t>
            </a:r>
          </a:p>
          <a:p>
            <a:pPr marL="109728" indent="0">
              <a:buNone/>
            </a:pPr>
            <a:r>
              <a:rPr lang="ru-RU" dirty="0"/>
              <a:t>2) ходьба </a:t>
            </a:r>
            <a:r>
              <a:rPr lang="ru-RU" dirty="0" err="1"/>
              <a:t>скрестным</a:t>
            </a:r>
            <a:r>
              <a:rPr lang="ru-RU" dirty="0"/>
              <a:t> шагом, развивающая ловкость;</a:t>
            </a:r>
          </a:p>
          <a:p>
            <a:pPr marL="109728" indent="0">
              <a:buNone/>
            </a:pPr>
            <a:r>
              <a:rPr lang="ru-RU" dirty="0"/>
              <a:t>3) ходьба приставным шагом.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648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88184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400" b="1" i="1" u="sng" dirty="0" smtClean="0"/>
              <a:t>Ходьба </a:t>
            </a:r>
            <a:r>
              <a:rPr lang="ru-RU" sz="2400" b="1" i="1" u="sng" dirty="0"/>
              <a:t>с различными </a:t>
            </a:r>
            <a:r>
              <a:rPr lang="ru-RU" sz="2400" b="1" i="1" u="sng" dirty="0" smtClean="0"/>
              <a:t>заданиями</a:t>
            </a: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выполняемыми </a:t>
            </a:r>
            <a:r>
              <a:rPr lang="ru-RU" sz="2400" dirty="0"/>
              <a:t>по </a:t>
            </a:r>
            <a:r>
              <a:rPr lang="ru-RU" sz="2400" dirty="0" smtClean="0"/>
              <a:t>сигналу</a:t>
            </a:r>
            <a:r>
              <a:rPr lang="ru-RU" sz="2400" dirty="0"/>
              <a:t> </a:t>
            </a:r>
            <a:r>
              <a:rPr lang="ru-RU" sz="2400" dirty="0" smtClean="0"/>
              <a:t>на</a:t>
            </a:r>
          </a:p>
          <a:p>
            <a:pPr marL="109728" indent="0">
              <a:buNone/>
            </a:pPr>
            <a:r>
              <a:rPr lang="ru-RU" sz="2400" dirty="0" smtClean="0"/>
              <a:t>   ориентировку в пространстве,</a:t>
            </a:r>
          </a:p>
          <a:p>
            <a:pPr marL="109728" indent="0">
              <a:buNone/>
            </a:pPr>
            <a:r>
              <a:rPr lang="ru-RU" sz="2400" dirty="0" smtClean="0"/>
              <a:t>   изменение </a:t>
            </a:r>
            <a:r>
              <a:rPr lang="ru-RU" sz="2400" dirty="0"/>
              <a:t>темпа, </a:t>
            </a:r>
            <a:r>
              <a:rPr lang="ru-RU" sz="2400" dirty="0" smtClean="0"/>
              <a:t>направления,</a:t>
            </a:r>
          </a:p>
          <a:p>
            <a:pPr marL="109728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с </a:t>
            </a:r>
            <a:r>
              <a:rPr lang="ru-RU" sz="2400" dirty="0"/>
              <a:t>различными </a:t>
            </a:r>
            <a:r>
              <a:rPr lang="ru-RU" sz="2400" dirty="0" smtClean="0"/>
              <a:t>перестроениями</a:t>
            </a:r>
            <a:r>
              <a:rPr lang="ru-RU" sz="2400" dirty="0"/>
              <a:t>, </a:t>
            </a:r>
            <a:endParaRPr lang="ru-RU" sz="2400" dirty="0" smtClean="0"/>
          </a:p>
          <a:p>
            <a:pPr marL="109728" indent="0">
              <a:buNone/>
            </a:pPr>
            <a:r>
              <a:rPr lang="ru-RU" sz="2400" dirty="0" smtClean="0"/>
              <a:t>   между предметами;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ходьба </a:t>
            </a:r>
            <a:r>
              <a:rPr lang="ru-RU" sz="2400" dirty="0"/>
              <a:t>с </a:t>
            </a:r>
            <a:r>
              <a:rPr lang="ru-RU" sz="2400" dirty="0" smtClean="0"/>
              <a:t>дополнительными </a:t>
            </a:r>
            <a:r>
              <a:rPr lang="ru-RU" sz="2400" dirty="0"/>
              <a:t>движениями рук, с предмета ми; </a:t>
            </a: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ходьба </a:t>
            </a:r>
            <a:r>
              <a:rPr lang="ru-RU" sz="2400" dirty="0"/>
              <a:t>по уменьшенной площади опоры с постепенным подъемом в высоту, а также на различной высоте (мостики, доски, бревна), содействующая воспитанию чувства равновесия, выдержки, собранности, ловкости, экономии движений.</a:t>
            </a:r>
          </a:p>
          <a:p>
            <a:endParaRPr lang="ru-RU" dirty="0"/>
          </a:p>
        </p:txBody>
      </p:sp>
      <p:pic>
        <p:nvPicPr>
          <p:cNvPr id="6147" name="Picture 3" descr="C:\Users\юлия\Pictures\iCAEKBIZ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908720"/>
            <a:ext cx="2952328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50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2180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ru-RU" sz="2400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Метание </a:t>
            </a:r>
            <a:r>
              <a:rPr lang="ru-RU" sz="2400" dirty="0"/>
              <a:t>проводится на дальность и в цель. </a:t>
            </a:r>
            <a:endParaRPr lang="ru-RU" sz="2400" dirty="0" smtClean="0"/>
          </a:p>
          <a:p>
            <a:pPr marL="109728" indent="0">
              <a:buNone/>
            </a:pPr>
            <a:r>
              <a:rPr lang="ru-RU" sz="2400" b="1" i="1" u="sng" dirty="0" smtClean="0"/>
              <a:t>Метание </a:t>
            </a:r>
            <a:r>
              <a:rPr lang="ru-RU" sz="2400" b="1" i="1" u="sng" dirty="0"/>
              <a:t>на дальность</a:t>
            </a:r>
            <a:r>
              <a:rPr lang="ru-RU" sz="2400" b="1" dirty="0"/>
              <a:t> </a:t>
            </a:r>
            <a:r>
              <a:rPr lang="ru-RU" sz="2400" dirty="0"/>
              <a:t>– основное усилие направляется на овладение правильными приемами. Ребенок упражняется в силе броска в соответствии с расстоянием.</a:t>
            </a:r>
          </a:p>
          <a:p>
            <a:pPr marL="109728" indent="0">
              <a:buNone/>
            </a:pPr>
            <a:r>
              <a:rPr lang="ru-RU" sz="2400" b="1" i="1" u="sng" dirty="0" smtClean="0"/>
              <a:t>Метание </a:t>
            </a:r>
            <a:r>
              <a:rPr lang="ru-RU" sz="2400" b="1" i="1" u="sng" dirty="0"/>
              <a:t>в цель</a:t>
            </a:r>
            <a:r>
              <a:rPr lang="ru-RU" sz="2400" b="1" dirty="0"/>
              <a:t> </a:t>
            </a:r>
            <a:r>
              <a:rPr lang="ru-RU" sz="2400" dirty="0"/>
              <a:t>– ребенок сосредоточивает свое внимание на попадании в указанный предмет.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518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81840"/>
          </a:xfrm>
        </p:spPr>
        <p:txBody>
          <a:bodyPr>
            <a:normAutofit fontScale="92500"/>
          </a:bodyPr>
          <a:lstStyle/>
          <a:p>
            <a:pPr marL="109728" indent="0" algn="ctr">
              <a:buNone/>
            </a:pPr>
            <a:r>
              <a:rPr lang="ru-RU" b="1" i="1" u="sng" dirty="0"/>
              <a:t>Обычная ходьба </a:t>
            </a:r>
            <a:endParaRPr lang="ru-RU" i="1" u="sng" dirty="0"/>
          </a:p>
          <a:p>
            <a:pPr marL="109728" indent="0">
              <a:buNone/>
            </a:pPr>
            <a:r>
              <a:rPr lang="ru-RU" dirty="0" smtClean="0"/>
              <a:t> </a:t>
            </a:r>
            <a:r>
              <a:rPr lang="ru-RU" sz="2600" dirty="0"/>
              <a:t>естественный способ передвижения человека. </a:t>
            </a:r>
            <a:endParaRPr lang="ru-RU" sz="2600" dirty="0" smtClean="0"/>
          </a:p>
          <a:p>
            <a:pPr>
              <a:buFont typeface="Wingdings" pitchFamily="2" charset="2"/>
              <a:buChar char="Ø"/>
            </a:pPr>
            <a:r>
              <a:rPr lang="ru-RU" sz="2600" i="1" dirty="0" smtClean="0"/>
              <a:t>Голова </a:t>
            </a:r>
            <a:r>
              <a:rPr lang="ru-RU" sz="2600" i="1" dirty="0"/>
              <a:t>и туловище прямо</a:t>
            </a:r>
            <a:r>
              <a:rPr lang="ru-RU" sz="2600" dirty="0"/>
              <a:t>, но </a:t>
            </a:r>
            <a:r>
              <a:rPr lang="ru-RU" sz="2600" dirty="0" smtClean="0"/>
              <a:t>не напряженно</a:t>
            </a:r>
            <a:r>
              <a:rPr lang="ru-RU" sz="2600" dirty="0"/>
              <a:t>; </a:t>
            </a:r>
            <a:endParaRPr lang="ru-RU" sz="2600" dirty="0" smtClean="0"/>
          </a:p>
          <a:p>
            <a:pPr marL="109728" indent="0">
              <a:buNone/>
            </a:pPr>
            <a:r>
              <a:rPr lang="ru-RU" sz="2600" dirty="0" smtClean="0"/>
              <a:t>   плечи </a:t>
            </a:r>
            <a:r>
              <a:rPr lang="ru-RU" sz="2600" dirty="0"/>
              <a:t>слегка отвести назад, живот подобрать, </a:t>
            </a:r>
            <a:endParaRPr lang="ru-RU" sz="2600" dirty="0" smtClean="0"/>
          </a:p>
          <a:p>
            <a:pPr>
              <a:buFont typeface="Wingdings" pitchFamily="2" charset="2"/>
              <a:buChar char="Ø"/>
            </a:pPr>
            <a:r>
              <a:rPr lang="ru-RU" sz="2600" i="1" dirty="0" smtClean="0"/>
              <a:t>Положение </a:t>
            </a:r>
            <a:r>
              <a:rPr lang="ru-RU" sz="2600" i="1" dirty="0"/>
              <a:t>корпуса прямое</a:t>
            </a:r>
            <a:r>
              <a:rPr lang="ru-RU" sz="2600" dirty="0"/>
              <a:t>, плечи расслаблены </a:t>
            </a:r>
            <a:r>
              <a:rPr lang="ru-RU" sz="2600" dirty="0" smtClean="0"/>
              <a:t>и расправлены</a:t>
            </a:r>
            <a:r>
              <a:rPr lang="ru-RU" sz="2600" dirty="0"/>
              <a:t>, немного отведены назад и вниз, голова приподнята (зрительный контроль пути на 2-3 м от ног), живот подтянут</a:t>
            </a:r>
            <a:r>
              <a:rPr lang="ru-RU" sz="2600" dirty="0">
                <a:solidFill>
                  <a:srgbClr val="00B050"/>
                </a:solidFill>
              </a:rPr>
              <a:t>. </a:t>
            </a:r>
            <a:endParaRPr lang="ru-RU" sz="2600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600" i="1" dirty="0" smtClean="0"/>
              <a:t>Движения </a:t>
            </a:r>
            <a:r>
              <a:rPr lang="ru-RU" sz="2600" i="1" dirty="0"/>
              <a:t>рук и ног согласованы, </a:t>
            </a:r>
            <a:r>
              <a:rPr lang="ru-RU" sz="2600" dirty="0"/>
              <a:t>при шаге правой ногой ребенок делает мах левой рукой вперед, а  при шаге левой-правой </a:t>
            </a:r>
            <a:r>
              <a:rPr lang="ru-RU" sz="2600" dirty="0" smtClean="0"/>
              <a:t>рукой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/>
              <a:t>Ровный</a:t>
            </a:r>
            <a:r>
              <a:rPr lang="ru-RU" sz="2600" dirty="0"/>
              <a:t>, свободный, энергичный, ритмичный  шаг, с перекатом с пятки на носок, слегка разворачивая стопы наружу, хорошая осанка. Дыхание ритмичное, спокойное, через нос или рот.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756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686800" cy="6025856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ru-RU" sz="2400" b="1" i="1" u="sng" dirty="0" smtClean="0"/>
          </a:p>
          <a:p>
            <a:pPr marL="109728" indent="0" algn="ctr">
              <a:buNone/>
            </a:pPr>
            <a:r>
              <a:rPr lang="ru-RU" sz="2400" b="1" i="1" u="sng" dirty="0" smtClean="0"/>
              <a:t>Ходьба </a:t>
            </a:r>
            <a:r>
              <a:rPr lang="ru-RU" sz="2400" b="1" i="1" u="sng" dirty="0"/>
              <a:t>на пятках</a:t>
            </a:r>
            <a:r>
              <a:rPr lang="ru-RU" sz="2400" b="1" dirty="0"/>
              <a:t> </a:t>
            </a:r>
            <a:endParaRPr lang="ru-RU" sz="2400" b="1" dirty="0" smtClean="0"/>
          </a:p>
          <a:p>
            <a:pPr marL="109728" indent="0">
              <a:buNone/>
            </a:pPr>
            <a:r>
              <a:rPr lang="ru-RU" sz="2400" b="1" dirty="0" smtClean="0"/>
              <a:t> </a:t>
            </a:r>
            <a:r>
              <a:rPr lang="ru-RU" sz="2400" dirty="0" smtClean="0"/>
              <a:t>укрепляет мышцы спины и стопы.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Этот </a:t>
            </a:r>
            <a:r>
              <a:rPr lang="ru-RU" sz="2400" dirty="0"/>
              <a:t>вид ходьбы разрешается </a:t>
            </a:r>
            <a:endParaRPr lang="ru-RU" sz="2400" dirty="0" smtClean="0"/>
          </a:p>
          <a:p>
            <a:pPr marL="109728" indent="0">
              <a:buNone/>
            </a:pPr>
            <a:r>
              <a:rPr lang="ru-RU" sz="2400" dirty="0" smtClean="0"/>
              <a:t>на </a:t>
            </a:r>
            <a:r>
              <a:rPr lang="ru-RU" sz="2400" dirty="0"/>
              <a:t>четвертом году жизни. </a:t>
            </a: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Руки </a:t>
            </a:r>
            <a:r>
              <a:rPr lang="ru-RU" sz="2400" dirty="0"/>
              <a:t>целесообразно поставить на пояс</a:t>
            </a:r>
            <a:r>
              <a:rPr lang="ru-RU" sz="2400" dirty="0" smtClean="0"/>
              <a:t>.</a:t>
            </a:r>
          </a:p>
          <a:p>
            <a:pPr marL="109728" indent="0">
              <a:buNone/>
            </a:pPr>
            <a:r>
              <a:rPr lang="ru-RU" sz="2400" dirty="0" smtClean="0"/>
              <a:t>Этот </a:t>
            </a:r>
            <a:r>
              <a:rPr lang="ru-RU" sz="2400" dirty="0"/>
              <a:t>вид ходьбы выполняется   почти  на прямых ногах. Шаги короткие, живот подтянут, спина  выпрямлена. Нога ставится на пятку, носки подняты вверх, при этом не следует их сильно разворачивать в сторону. </a:t>
            </a:r>
            <a:endParaRPr lang="ru-RU" sz="2400" dirty="0" smtClean="0"/>
          </a:p>
          <a:p>
            <a:pPr marL="109728" indent="0">
              <a:buNone/>
            </a:pPr>
            <a:r>
              <a:rPr lang="ru-RU" sz="2400" dirty="0" smtClean="0"/>
              <a:t>Движения </a:t>
            </a:r>
            <a:r>
              <a:rPr lang="ru-RU" sz="2400" dirty="0"/>
              <a:t>рук незначительные (поставить на пояс, положить за голову)</a:t>
            </a:r>
          </a:p>
          <a:p>
            <a:endParaRPr lang="ru-RU" dirty="0"/>
          </a:p>
        </p:txBody>
      </p:sp>
      <p:pic>
        <p:nvPicPr>
          <p:cNvPr id="1026" name="Picture 2" descr="C:\Users\юлия\Pictures\iCAJA7FJ2 -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5" y="620688"/>
            <a:ext cx="1584177" cy="1913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16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964488" cy="5328592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2400" b="1" i="1" u="sng" dirty="0"/>
              <a:t>Ходьба на носках</a:t>
            </a:r>
            <a:r>
              <a:rPr lang="ru-RU" sz="2400" b="1" dirty="0"/>
              <a:t>  </a:t>
            </a:r>
            <a:endParaRPr lang="ru-RU" sz="2400" b="1" dirty="0" smtClean="0"/>
          </a:p>
          <a:p>
            <a:pPr>
              <a:buFont typeface="Wingdings" pitchFamily="2" charset="2"/>
              <a:buChar char="Ø"/>
            </a:pPr>
            <a:r>
              <a:rPr lang="ru-RU" sz="2400" b="1" dirty="0" smtClean="0"/>
              <a:t> </a:t>
            </a:r>
            <a:r>
              <a:rPr lang="ru-RU" sz="2400" dirty="0" smtClean="0"/>
              <a:t>укрепляет мышцы и связки стопы, предупреждает развитие плоскостопия.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</a:t>
            </a:r>
            <a:r>
              <a:rPr lang="ru-RU" sz="2400" dirty="0"/>
              <a:t>Руки ставят на пояс, за голову. На носках можно идти с прямыми ногами или слегка сгибая ноги в коленях. </a:t>
            </a: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Ходьбе </a:t>
            </a:r>
            <a:r>
              <a:rPr lang="ru-RU" sz="2400" dirty="0"/>
              <a:t>на носках  можно обучать детей на третьем году </a:t>
            </a:r>
            <a:r>
              <a:rPr lang="ru-RU" sz="2400" dirty="0" smtClean="0"/>
              <a:t>   жизни</a:t>
            </a:r>
            <a:r>
              <a:rPr lang="ru-RU" sz="2400" dirty="0"/>
              <a:t>. Выполняется на более прямых  ногах. Шаги короткие, туловище выпрямлено, подтянуто. Нога ставится на переднюю часть </a:t>
            </a:r>
            <a:r>
              <a:rPr lang="ru-RU" sz="2400" dirty="0" smtClean="0"/>
              <a:t>стопы), </a:t>
            </a:r>
            <a:r>
              <a:rPr lang="ru-RU" sz="2400" dirty="0"/>
              <a:t>пятка не касается поверхности. Движения рук незначительные, они  несколько  </a:t>
            </a:r>
            <a:r>
              <a:rPr lang="ru-RU" sz="2400" dirty="0" err="1" smtClean="0"/>
              <a:t>раслабленны</a:t>
            </a:r>
            <a:r>
              <a:rPr lang="ru-RU" sz="2400" dirty="0" smtClean="0"/>
              <a:t>. Их </a:t>
            </a:r>
            <a:r>
              <a:rPr lang="ru-RU" sz="2400" dirty="0"/>
              <a:t>можно поставить на пояс, положить за голову. При этом плечи опущены, осанка ненапряженная.</a:t>
            </a:r>
            <a:endParaRPr lang="ru-RU" sz="2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786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</p:spPr>
        <p:txBody>
          <a:bodyPr>
            <a:normAutofit/>
          </a:bodyPr>
          <a:lstStyle/>
          <a:p>
            <a:endParaRPr lang="ru-RU" sz="2400" b="1" i="1" u="sng" dirty="0" smtClean="0"/>
          </a:p>
          <a:p>
            <a:pPr marL="109728" indent="0">
              <a:buNone/>
            </a:pPr>
            <a:r>
              <a:rPr lang="ru-RU" sz="2400" b="1" i="1" u="sng" dirty="0" smtClean="0"/>
              <a:t>Ходьба </a:t>
            </a:r>
            <a:r>
              <a:rPr lang="ru-RU" sz="2400" b="1" i="1" u="sng" dirty="0"/>
              <a:t>с высоким подниманием колена</a:t>
            </a:r>
            <a:r>
              <a:rPr lang="ru-RU" sz="2400" b="1" dirty="0"/>
              <a:t> </a:t>
            </a:r>
            <a:endParaRPr lang="ru-RU" sz="2400" b="1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укрепляет </a:t>
            </a:r>
            <a:r>
              <a:rPr lang="ru-RU" sz="2400" dirty="0"/>
              <a:t>мышцы спины, живота, ног и стопы, </a:t>
            </a:r>
            <a:endParaRPr lang="ru-RU" sz="2400" dirty="0" smtClean="0"/>
          </a:p>
          <a:p>
            <a:pPr marL="109728" indent="0">
              <a:buNone/>
            </a:pPr>
            <a:r>
              <a:rPr lang="ru-RU" sz="2400" dirty="0" smtClean="0"/>
              <a:t>связки</a:t>
            </a:r>
            <a:r>
              <a:rPr lang="ru-RU" sz="2400" dirty="0"/>
              <a:t>, суставы. Используется на 4 году жизни. </a:t>
            </a:r>
          </a:p>
          <a:p>
            <a:pPr marL="109728" indent="0">
              <a:buNone/>
            </a:pPr>
            <a:r>
              <a:rPr lang="ru-RU" sz="2400" dirty="0" smtClean="0"/>
              <a:t>Выполняется </a:t>
            </a:r>
            <a:r>
              <a:rPr lang="ru-RU" sz="2400" dirty="0"/>
              <a:t>на месте и с продвижением вперед. </a:t>
            </a:r>
          </a:p>
          <a:p>
            <a:pPr marL="109728" indent="0">
              <a:buNone/>
            </a:pPr>
            <a:r>
              <a:rPr lang="ru-RU" sz="2400" dirty="0" smtClean="0"/>
              <a:t>При </a:t>
            </a:r>
            <a:r>
              <a:rPr lang="ru-RU" sz="2400" dirty="0"/>
              <a:t>подъеме ноги вверх носок оттягивается вниз, </a:t>
            </a:r>
            <a:endParaRPr lang="ru-RU" sz="2400" dirty="0" smtClean="0"/>
          </a:p>
          <a:p>
            <a:pPr marL="109728" indent="0">
              <a:buNone/>
            </a:pPr>
            <a:r>
              <a:rPr lang="ru-RU" sz="2400" dirty="0" smtClean="0"/>
              <a:t>а </a:t>
            </a:r>
            <a:r>
              <a:rPr lang="ru-RU" sz="2400" dirty="0"/>
              <a:t>при опускании на пол нога ставится  с носка.</a:t>
            </a:r>
          </a:p>
          <a:p>
            <a:pPr marL="109728" indent="0">
              <a:buNone/>
            </a:pPr>
            <a:r>
              <a:rPr lang="ru-RU" sz="2400" b="1" i="1" u="sng" dirty="0" smtClean="0"/>
              <a:t>Ходьба </a:t>
            </a:r>
            <a:r>
              <a:rPr lang="ru-RU" sz="2400" b="1" i="1" u="sng" dirty="0"/>
              <a:t>широким шагом. </a:t>
            </a:r>
            <a:endParaRPr lang="ru-RU" sz="2400" b="1" i="1" u="sng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Голова </a:t>
            </a:r>
            <a:r>
              <a:rPr lang="ru-RU" sz="2400" dirty="0"/>
              <a:t>и туловище держат прямо, шаг широкий, увеличена амплитуда сгибания и разгибания ног, нога ставится на пятку, после чего совершается перекат на всю стопу с переходом на носок. Амплитуда движения рук большая. Рекомендуется на 5 году жизни. </a:t>
            </a:r>
          </a:p>
          <a:p>
            <a:endParaRPr lang="ru-RU" dirty="0"/>
          </a:p>
        </p:txBody>
      </p:sp>
      <p:pic>
        <p:nvPicPr>
          <p:cNvPr id="7170" name="Picture 2" descr="C:\Users\юлия\Pictures\iCAJ65CS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0688"/>
            <a:ext cx="12763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146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</p:spPr>
        <p:txBody>
          <a:bodyPr>
            <a:normAutofit fontScale="55000" lnSpcReduction="20000"/>
          </a:bodyPr>
          <a:lstStyle/>
          <a:p>
            <a:pPr marL="109728" indent="0">
              <a:buNone/>
            </a:pPr>
            <a:endParaRPr lang="ru-RU" sz="4400" b="1" i="1" u="sng" dirty="0" smtClean="0"/>
          </a:p>
          <a:p>
            <a:pPr marL="109728" indent="0">
              <a:buNone/>
            </a:pPr>
            <a:r>
              <a:rPr lang="ru-RU" sz="4400" b="1" i="1" u="sng" dirty="0" smtClean="0"/>
              <a:t>Ходьба </a:t>
            </a:r>
            <a:r>
              <a:rPr lang="ru-RU" sz="4400" b="1" i="1" u="sng" dirty="0"/>
              <a:t>приставным шагом</a:t>
            </a:r>
            <a:r>
              <a:rPr lang="ru-RU" sz="4400" b="1" i="1" u="sng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/>
              <a:t>Выполняется </a:t>
            </a:r>
            <a:r>
              <a:rPr lang="ru-RU" sz="4400" dirty="0"/>
              <a:t>вперед (назад), спиной вперед (назад), в сторону. В приставном шаге вперед с правой ноги на счет «раз» делается шаг правой вперед, на счет «два» левая нога приставляется к правой, затем опять шаг правой и приставляется левая и т.д. </a:t>
            </a:r>
            <a:endParaRPr lang="ru-RU" sz="4400" dirty="0" smtClean="0"/>
          </a:p>
          <a:p>
            <a:pPr>
              <a:buFont typeface="Wingdings" pitchFamily="2" charset="2"/>
              <a:buChar char="Ø"/>
            </a:pPr>
            <a:r>
              <a:rPr lang="ru-RU" sz="4400" dirty="0" smtClean="0"/>
              <a:t>В </a:t>
            </a:r>
            <a:r>
              <a:rPr lang="ru-RU" sz="4400" dirty="0"/>
              <a:t>приставном шаге спиной вперед (назад) делается шаг правой ногой назад и к ней приставляется левая. В приставных шагах в стороны соответствующая нога отставляется на один шаг в сторону, опускается носком на пол и на нее переносится масса тела, другая нога приставляется к ней. Руки опущены вниз или поставлены на пояс. Разучивают на 3 году жизни</a:t>
            </a:r>
            <a:r>
              <a:rPr lang="ru-RU" sz="4400" dirty="0" smtClean="0"/>
              <a:t>.</a:t>
            </a:r>
          </a:p>
          <a:p>
            <a:pPr marL="109728" indent="0">
              <a:buNone/>
            </a:pPr>
            <a:r>
              <a:rPr lang="ru-RU" sz="4400" b="1" dirty="0" smtClean="0"/>
              <a:t> </a:t>
            </a:r>
            <a:r>
              <a:rPr lang="ru-RU" sz="4400" b="1" i="1" u="sng" dirty="0"/>
              <a:t>Гимнастическая </a:t>
            </a:r>
            <a:r>
              <a:rPr lang="ru-RU" sz="4400" b="1" i="1" u="sng" dirty="0" smtClean="0"/>
              <a:t>ходьба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/>
              <a:t>содействует </a:t>
            </a:r>
            <a:r>
              <a:rPr lang="ru-RU" sz="4400" dirty="0"/>
              <a:t>укреплению мышц туловища, ног, стопы</a:t>
            </a:r>
            <a:r>
              <a:rPr lang="ru-RU" sz="44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/>
              <a:t> </a:t>
            </a:r>
            <a:r>
              <a:rPr lang="ru-RU" sz="4400" dirty="0"/>
              <a:t>Шаг удлиняется, нога ставится с носка, который слегка разворачивается в сторону. Движения рук более энергичны, амплитуда их больше. Используется на 6 году </a:t>
            </a:r>
            <a:r>
              <a:rPr lang="ru-RU" sz="4400" dirty="0" smtClean="0"/>
              <a:t>жизни.</a:t>
            </a:r>
            <a:endParaRPr lang="ru-RU" sz="4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521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0688"/>
            <a:ext cx="8856984" cy="6237312"/>
          </a:xfrm>
        </p:spPr>
        <p:txBody>
          <a:bodyPr>
            <a:normAutofit fontScale="62500" lnSpcReduction="20000"/>
          </a:bodyPr>
          <a:lstStyle/>
          <a:p>
            <a:pPr marL="109728" indent="0" algn="ctr">
              <a:buNone/>
            </a:pPr>
            <a:r>
              <a:rPr lang="ru-RU" sz="3200" b="1" i="1" u="sng" dirty="0"/>
              <a:t>Ходьба </a:t>
            </a:r>
            <a:r>
              <a:rPr lang="ru-RU" sz="3200" b="1" i="1" u="sng" dirty="0" err="1"/>
              <a:t>скрестным</a:t>
            </a:r>
            <a:r>
              <a:rPr lang="ru-RU" sz="3200" b="1" i="1" u="sng" dirty="0"/>
              <a:t> шагом</a:t>
            </a:r>
            <a:r>
              <a:rPr lang="ru-RU" sz="3200" b="1" dirty="0"/>
              <a:t> </a:t>
            </a:r>
            <a:endParaRPr lang="ru-RU" sz="3200" b="1" dirty="0" smtClean="0"/>
          </a:p>
          <a:p>
            <a:pPr>
              <a:buFont typeface="Wingdings" pitchFamily="2" charset="2"/>
              <a:buChar char="Ø"/>
            </a:pPr>
            <a:r>
              <a:rPr lang="ru-RU" sz="3200" dirty="0"/>
              <a:t>Этот вид ходьбы укрепляет мышцы таза, ног, стопы, улучшает отток венозной крови.</a:t>
            </a:r>
            <a:endParaRPr lang="ru-RU" sz="3200" b="1" dirty="0" smtClean="0"/>
          </a:p>
          <a:p>
            <a:pPr>
              <a:buFont typeface="Wingdings" pitchFamily="2" charset="2"/>
              <a:buChar char="Ø"/>
            </a:pPr>
            <a:r>
              <a:rPr lang="ru-RU" sz="3200" b="1" dirty="0" smtClean="0"/>
              <a:t> </a:t>
            </a:r>
            <a:r>
              <a:rPr lang="ru-RU" sz="3200" dirty="0" smtClean="0"/>
              <a:t>выполняется как на месте, так и с продвижением вперед; спиной вперед (назад), в сторону. </a:t>
            </a:r>
          </a:p>
          <a:p>
            <a:pPr>
              <a:buFont typeface="Wingdings" pitchFamily="2" charset="2"/>
              <a:buChar char="Ø"/>
            </a:pPr>
            <a:r>
              <a:rPr lang="ru-RU" sz="3200" i="1" dirty="0" smtClean="0"/>
              <a:t>При </a:t>
            </a:r>
            <a:r>
              <a:rPr lang="ru-RU" sz="3200" i="1" dirty="0"/>
              <a:t>ходьбе на месте </a:t>
            </a:r>
            <a:r>
              <a:rPr lang="ru-RU" sz="3200" dirty="0"/>
              <a:t>правая нога проносится впереди левой и ставится рядом с левой, на которую переноситься масса тела. Левая нога проносится впереди правой и ставится рядом. Можно выполнять и с проносом сзади. </a:t>
            </a:r>
            <a:endParaRPr lang="ru-RU" sz="3200" dirty="0" smtClean="0"/>
          </a:p>
          <a:p>
            <a:pPr>
              <a:buFont typeface="Wingdings" pitchFamily="2" charset="2"/>
              <a:buChar char="Ø"/>
            </a:pPr>
            <a:r>
              <a:rPr lang="ru-RU" sz="3200" i="1" dirty="0" smtClean="0"/>
              <a:t>При </a:t>
            </a:r>
            <a:r>
              <a:rPr lang="ru-RU" sz="3200" i="1" dirty="0"/>
              <a:t>продвижении вперед </a:t>
            </a:r>
            <a:r>
              <a:rPr lang="ru-RU" sz="3200" dirty="0"/>
              <a:t>правая нога проносится вперед-влево и ставится на всю стопу; слегка развернув носок вправо, переносят массу тела на эту ногу. Затем левая нога таким же способом проносится вперед-вправо, ставится на всю стопу; слегка развернув носок влево, переносят массу тела на эту ногу</a:t>
            </a:r>
            <a:r>
              <a:rPr lang="ru-RU" sz="32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 </a:t>
            </a:r>
            <a:r>
              <a:rPr lang="ru-RU" sz="3200" i="1" dirty="0"/>
              <a:t>При продвижении спиной вперед </a:t>
            </a:r>
            <a:r>
              <a:rPr lang="ru-RU" sz="3200" dirty="0"/>
              <a:t>правая нога отводится назад-влево и ставится на всю стопу, носок разворачивается вправо и масса тела переносится на эту ногу. После этого левая нога отводится назад-вправо и ставится на всю стопу, носок разворачивается влево и масса тела переносится на эту ногу</a:t>
            </a:r>
            <a:r>
              <a:rPr lang="ru-RU" sz="32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 </a:t>
            </a:r>
            <a:r>
              <a:rPr lang="ru-RU" sz="3200" i="1" dirty="0"/>
              <a:t>При продвижении в левую сторону </a:t>
            </a:r>
            <a:r>
              <a:rPr lang="ru-RU" sz="3200" dirty="0"/>
              <a:t>правая нога проносится впереди левой и ставится параллельно левой на расстоянии шага, на нее переносится масса тела. Левая нога проносится сзади правой и ставится параллельно правой на расстоянии шага и на нее переносится масса тела. Можно правую ногу проносить сзади левой.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901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252520" cy="6858000"/>
          </a:xfrm>
        </p:spPr>
        <p:txBody>
          <a:bodyPr>
            <a:normAutofit fontScale="85000" lnSpcReduction="20000"/>
          </a:bodyPr>
          <a:lstStyle/>
          <a:p>
            <a:endParaRPr lang="ru-RU" b="1" i="1" u="sng" dirty="0" smtClean="0"/>
          </a:p>
          <a:p>
            <a:endParaRPr lang="ru-RU" b="1" i="1" u="sng" dirty="0" smtClean="0"/>
          </a:p>
          <a:p>
            <a:pPr marL="109728" indent="0">
              <a:buNone/>
            </a:pPr>
            <a:endParaRPr lang="ru-RU" b="1" i="1" u="sng" dirty="0" smtClean="0"/>
          </a:p>
          <a:p>
            <a:pPr marL="109728" indent="0">
              <a:buNone/>
            </a:pPr>
            <a:r>
              <a:rPr lang="ru-RU" b="1" i="1" u="sng" dirty="0" smtClean="0"/>
              <a:t>Ходьба </a:t>
            </a:r>
            <a:r>
              <a:rPr lang="ru-RU" b="1" i="1" u="sng" dirty="0"/>
              <a:t>в </a:t>
            </a:r>
            <a:r>
              <a:rPr lang="ru-RU" b="1" i="1" u="sng" dirty="0" err="1" smtClean="0"/>
              <a:t>полуприседе</a:t>
            </a:r>
            <a:endParaRPr lang="ru-RU" b="1" i="1" u="sng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укрепляет </a:t>
            </a:r>
            <a:r>
              <a:rPr lang="ru-RU" dirty="0"/>
              <a:t>мышцы таза, ног и стопы</a:t>
            </a:r>
            <a:r>
              <a:rPr lang="ru-RU" dirty="0" smtClean="0"/>
              <a:t>.</a:t>
            </a:r>
          </a:p>
          <a:p>
            <a:pPr marL="109728" indent="0">
              <a:buNone/>
            </a:pPr>
            <a:r>
              <a:rPr lang="ru-RU" dirty="0" smtClean="0"/>
              <a:t>Ноги </a:t>
            </a:r>
            <a:r>
              <a:rPr lang="ru-RU" dirty="0"/>
              <a:t>слегка согнутые, ставятся на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пятки </a:t>
            </a:r>
            <a:r>
              <a:rPr lang="ru-RU" dirty="0"/>
              <a:t>перекатом на носок, шаг неширокий</a:t>
            </a:r>
            <a:r>
              <a:rPr lang="ru-RU" dirty="0" smtClean="0"/>
              <a:t>,</a:t>
            </a:r>
          </a:p>
          <a:p>
            <a:pPr marL="109728" indent="0">
              <a:buNone/>
            </a:pPr>
            <a:r>
              <a:rPr lang="ru-RU" dirty="0" smtClean="0"/>
              <a:t> </a:t>
            </a:r>
            <a:r>
              <a:rPr lang="ru-RU" dirty="0"/>
              <a:t>амплитуда движения рук небольшая или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они </a:t>
            </a:r>
            <a:r>
              <a:rPr lang="ru-RU" dirty="0"/>
              <a:t>поставлены на пояс. Обучают на 6 году жизни.</a:t>
            </a:r>
          </a:p>
          <a:p>
            <a:pPr marL="109728" indent="0">
              <a:buNone/>
            </a:pPr>
            <a:r>
              <a:rPr lang="ru-RU" dirty="0"/>
              <a:t> </a:t>
            </a:r>
            <a:r>
              <a:rPr lang="ru-RU" b="1" i="1" u="sng" dirty="0"/>
              <a:t>Ходьба с выпадами вперед </a:t>
            </a:r>
            <a:r>
              <a:rPr lang="ru-RU" b="1" dirty="0"/>
              <a:t> </a:t>
            </a:r>
            <a:endParaRPr lang="ru-RU" b="1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выполняется </a:t>
            </a:r>
            <a:r>
              <a:rPr lang="ru-RU" dirty="0"/>
              <a:t>выставлением ноги вместе с движением туловища. Ступня другой ноги несколько поворачивается носком наружу. Обучают с 7 года жизни</a:t>
            </a:r>
            <a:r>
              <a:rPr lang="ru-RU" dirty="0" smtClean="0"/>
              <a:t>.)</a:t>
            </a:r>
            <a:endParaRPr lang="ru-RU" dirty="0"/>
          </a:p>
          <a:p>
            <a:pPr marL="109728" indent="0">
              <a:buNone/>
            </a:pPr>
            <a:r>
              <a:rPr lang="ru-RU" dirty="0"/>
              <a:t> </a:t>
            </a:r>
            <a:r>
              <a:rPr lang="ru-RU" b="1" i="1" u="sng" dirty="0"/>
              <a:t>Ходьба в </a:t>
            </a:r>
            <a:r>
              <a:rPr lang="ru-RU" b="1" i="1" u="sng" dirty="0" smtClean="0"/>
              <a:t>приседе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Выполняется </a:t>
            </a:r>
            <a:r>
              <a:rPr lang="ru-RU" dirty="0"/>
              <a:t>на полностью согнутых ногах. Нога ставится на всю стопу. Спину надо </a:t>
            </a:r>
            <a:r>
              <a:rPr lang="en-US" dirty="0"/>
              <a:t>c</a:t>
            </a:r>
            <a:r>
              <a:rPr lang="ru-RU" dirty="0" err="1"/>
              <a:t>тараться</a:t>
            </a:r>
            <a:r>
              <a:rPr lang="ru-RU" dirty="0"/>
              <a:t> держать прямо. Руки двигаются свободно (лучше держать на коленях)</a:t>
            </a:r>
          </a:p>
          <a:p>
            <a:pPr marL="109728" indent="0">
              <a:buNone/>
            </a:pPr>
            <a:r>
              <a:rPr lang="ru-RU" dirty="0"/>
              <a:t> </a:t>
            </a:r>
            <a:r>
              <a:rPr lang="ru-RU" b="1" i="1" u="sng" dirty="0"/>
              <a:t>Ходьба в разных темпах</a:t>
            </a:r>
            <a:r>
              <a:rPr lang="ru-RU" b="1" dirty="0"/>
              <a:t>  </a:t>
            </a:r>
            <a:endParaRPr lang="ru-RU" b="1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положительно </a:t>
            </a:r>
            <a:r>
              <a:rPr lang="ru-RU" dirty="0"/>
              <a:t>влияет на сердечно-сосудистую и дыхательную системы, способствует развитию быстроты.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pic>
        <p:nvPicPr>
          <p:cNvPr id="5122" name="Picture 2" descr="C:\Users\юлия\Pictures\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620688"/>
            <a:ext cx="3131840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24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616624"/>
          </a:xfrm>
        </p:spPr>
        <p:txBody>
          <a:bodyPr>
            <a:noAutofit/>
          </a:bodyPr>
          <a:lstStyle/>
          <a:p>
            <a:pPr marL="109728" indent="0">
              <a:buNone/>
            </a:pPr>
            <a:endParaRPr lang="ru-RU" sz="2400" b="1" i="1" u="sng" dirty="0" smtClean="0"/>
          </a:p>
          <a:p>
            <a:pPr marL="109728" indent="0">
              <a:buNone/>
            </a:pPr>
            <a:r>
              <a:rPr lang="ru-RU" sz="2400" b="1" i="1" u="sng" dirty="0" smtClean="0"/>
              <a:t>Ходьба </a:t>
            </a:r>
            <a:r>
              <a:rPr lang="ru-RU" sz="2400" b="1" i="1" u="sng" dirty="0"/>
              <a:t>врассыпную</a:t>
            </a:r>
            <a:r>
              <a:rPr lang="ru-RU" sz="2400" b="1" dirty="0"/>
              <a:t> </a:t>
            </a:r>
            <a:r>
              <a:rPr lang="ru-RU" sz="2400" dirty="0"/>
              <a:t>используется уже на 2 году жизни. Сначала применяются зрительные ориентиры и детям предлагается двигаться между предметами, не задевая их.</a:t>
            </a:r>
          </a:p>
          <a:p>
            <a:pPr marL="109728" indent="0">
              <a:buNone/>
            </a:pPr>
            <a:r>
              <a:rPr lang="ru-RU" sz="2400" b="1" dirty="0"/>
              <a:t> </a:t>
            </a:r>
            <a:r>
              <a:rPr lang="ru-RU" sz="2400" b="1" i="1" u="sng" dirty="0" smtClean="0"/>
              <a:t>Ходьба </a:t>
            </a:r>
            <a:r>
              <a:rPr lang="ru-RU" sz="2400" b="1" i="1" u="sng" dirty="0"/>
              <a:t>«змейкой»</a:t>
            </a:r>
            <a:r>
              <a:rPr lang="ru-RU" sz="2400" b="1" dirty="0"/>
              <a:t> </a:t>
            </a:r>
            <a:r>
              <a:rPr lang="ru-RU" sz="2400" dirty="0"/>
              <a:t>в младших группах по зрительным ориентирам. В средней группе предметы ставятся на противоположных сторонах зала и дети их должны обходить. В старших группах без ориентиров. </a:t>
            </a:r>
            <a:endParaRPr lang="ru-RU" sz="2400" dirty="0" smtClean="0"/>
          </a:p>
          <a:p>
            <a:pPr marL="109728" indent="0">
              <a:buNone/>
            </a:pPr>
            <a:r>
              <a:rPr lang="ru-RU" sz="2400" b="1" i="1" u="sng" dirty="0" smtClean="0"/>
              <a:t>Ходьба </a:t>
            </a:r>
            <a:r>
              <a:rPr lang="ru-RU" sz="2400" b="1" i="1" u="sng" dirty="0"/>
              <a:t>по кругу</a:t>
            </a:r>
            <a:r>
              <a:rPr lang="ru-RU" sz="2400" b="1" i="1" u="sng" dirty="0" smtClean="0"/>
              <a:t>.</a:t>
            </a:r>
          </a:p>
          <a:p>
            <a:pPr marL="109728" indent="0">
              <a:buNone/>
            </a:pPr>
            <a:r>
              <a:rPr lang="ru-RU" sz="2400" dirty="0" smtClean="0"/>
              <a:t>Выполняется </a:t>
            </a:r>
            <a:r>
              <a:rPr lang="ru-RU" sz="2400" dirty="0"/>
              <a:t>в младшей и средней группах по зрительным ориентирам.</a:t>
            </a:r>
          </a:p>
          <a:p>
            <a:pPr marL="109728" indent="0">
              <a:buNone/>
            </a:pPr>
            <a:r>
              <a:rPr lang="ru-RU" sz="1800" dirty="0"/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50837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400" b="1" i="1" u="sng" dirty="0"/>
              <a:t>Ходьба в разных </a:t>
            </a:r>
            <a:r>
              <a:rPr lang="ru-RU" sz="2400" b="1" i="1" u="sng" dirty="0" smtClean="0"/>
              <a:t>направлениях</a:t>
            </a:r>
          </a:p>
          <a:p>
            <a:pPr marL="109728" indent="0">
              <a:buNone/>
            </a:pPr>
            <a:r>
              <a:rPr lang="ru-RU" sz="2400" dirty="0" smtClean="0"/>
              <a:t>По </a:t>
            </a:r>
            <a:r>
              <a:rPr lang="ru-RU" sz="2400" dirty="0"/>
              <a:t>прямой, по кругу, змейкой, </a:t>
            </a:r>
            <a:endParaRPr lang="ru-RU" sz="2400" dirty="0" smtClean="0"/>
          </a:p>
          <a:p>
            <a:pPr marL="109728" indent="0">
              <a:buNone/>
            </a:pPr>
            <a:r>
              <a:rPr lang="ru-RU" sz="2400" dirty="0" smtClean="0"/>
              <a:t>врассыпную</a:t>
            </a:r>
            <a:r>
              <a:rPr lang="ru-RU" sz="2400" dirty="0"/>
              <a:t>, с поворотами, </a:t>
            </a:r>
            <a:endParaRPr lang="ru-RU" sz="2400" dirty="0" smtClean="0"/>
          </a:p>
          <a:p>
            <a:pPr marL="109728" indent="0">
              <a:buNone/>
            </a:pPr>
            <a:r>
              <a:rPr lang="ru-RU" sz="2400" dirty="0" smtClean="0"/>
              <a:t>спиной </a:t>
            </a:r>
            <a:r>
              <a:rPr lang="ru-RU" sz="2400" dirty="0"/>
              <a:t>вперед, вдоль границ </a:t>
            </a:r>
            <a:endParaRPr lang="ru-RU" sz="2400" dirty="0" smtClean="0"/>
          </a:p>
          <a:p>
            <a:pPr marL="109728" indent="0">
              <a:buNone/>
            </a:pPr>
            <a:r>
              <a:rPr lang="ru-RU" sz="2400" dirty="0" smtClean="0"/>
              <a:t>зала </a:t>
            </a:r>
            <a:r>
              <a:rPr lang="ru-RU" sz="2400" dirty="0"/>
              <a:t>способствует </a:t>
            </a:r>
            <a:r>
              <a:rPr lang="ru-RU" sz="2400" dirty="0" smtClean="0"/>
              <a:t>развитию</a:t>
            </a:r>
          </a:p>
          <a:p>
            <a:pPr marL="109728" indent="0">
              <a:buNone/>
            </a:pPr>
            <a:r>
              <a:rPr lang="ru-RU" sz="2400" dirty="0" smtClean="0"/>
              <a:t>глазомера</a:t>
            </a:r>
            <a:r>
              <a:rPr lang="ru-RU" sz="2400" dirty="0"/>
              <a:t>, ориентировки в пространстве, согласованности движений.</a:t>
            </a:r>
          </a:p>
          <a:p>
            <a:pPr marL="109728" indent="0">
              <a:buNone/>
            </a:pPr>
            <a:r>
              <a:rPr lang="ru-RU" sz="2400" b="1" i="1" u="sng" dirty="0" smtClean="0"/>
              <a:t>Ходьба </a:t>
            </a:r>
            <a:r>
              <a:rPr lang="ru-RU" sz="2400" b="1" i="1" u="sng" dirty="0"/>
              <a:t>в колонне по три, по четыре, шеренгой </a:t>
            </a:r>
            <a:r>
              <a:rPr lang="ru-RU" sz="2400" b="1" dirty="0"/>
              <a:t> </a:t>
            </a:r>
            <a:r>
              <a:rPr lang="ru-RU" sz="2400" dirty="0"/>
              <a:t>развивает согласованность  действий в коллективе и применяется при перестроении детей. Используется с детьми старшего возраста.</a:t>
            </a:r>
          </a:p>
          <a:p>
            <a:pPr marL="109728" indent="0">
              <a:buNone/>
            </a:pPr>
            <a:r>
              <a:rPr lang="ru-RU" sz="2400" dirty="0" smtClean="0"/>
              <a:t> </a:t>
            </a:r>
            <a:r>
              <a:rPr lang="ru-RU" sz="2400" b="1" i="1" u="sng" dirty="0"/>
              <a:t>Переход с бега на ходьбу на месте</a:t>
            </a:r>
            <a:r>
              <a:rPr lang="ru-RU" sz="2400" b="1" i="1" u="sng" dirty="0" smtClean="0"/>
              <a:t>.</a:t>
            </a:r>
          </a:p>
          <a:p>
            <a:pPr marL="109728" indent="0">
              <a:buNone/>
            </a:pPr>
            <a:r>
              <a:rPr lang="ru-RU" sz="2400" b="1" dirty="0" smtClean="0"/>
              <a:t> </a:t>
            </a:r>
            <a:r>
              <a:rPr lang="ru-RU" sz="2400" dirty="0"/>
              <a:t>По команде (Направляющий, на месте!) направляющий делает шаги на месте, а все остальные продолжают бег; одновременно производится смыкание</a:t>
            </a:r>
          </a:p>
          <a:p>
            <a:endParaRPr lang="ru-RU" dirty="0"/>
          </a:p>
        </p:txBody>
      </p:sp>
      <p:pic>
        <p:nvPicPr>
          <p:cNvPr id="6146" name="Picture 2" descr="C:\Users\юлия\Pictures\iCAUJO3N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31812"/>
            <a:ext cx="2915815" cy="1961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621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6552728"/>
          </a:xfrm>
        </p:spPr>
        <p:txBody>
          <a:bodyPr>
            <a:noAutofit/>
          </a:bodyPr>
          <a:lstStyle/>
          <a:p>
            <a:pPr marL="109728" indent="0">
              <a:buNone/>
            </a:pPr>
            <a:endParaRPr lang="ru-RU" sz="2000" b="1" i="1" u="sng" dirty="0" smtClean="0"/>
          </a:p>
          <a:p>
            <a:pPr marL="109728" indent="0">
              <a:buNone/>
            </a:pPr>
            <a:r>
              <a:rPr lang="ru-RU" sz="2000" b="1" i="1" u="sng" dirty="0" smtClean="0"/>
              <a:t>Ходьба </a:t>
            </a:r>
            <a:r>
              <a:rPr lang="ru-RU" sz="2000" b="1" i="1" u="sng" dirty="0"/>
              <a:t>в колонне по одному на месте</a:t>
            </a:r>
            <a:r>
              <a:rPr lang="ru-RU" sz="2000" i="1" u="sng" dirty="0"/>
              <a:t>.</a:t>
            </a:r>
            <a:r>
              <a:rPr lang="ru-RU" sz="2000" i="1" dirty="0"/>
              <a:t> </a:t>
            </a:r>
            <a:endParaRPr lang="ru-RU" sz="2000" i="1" dirty="0" smtClean="0"/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/>
              <a:t>Способствует налаживанию координации рук и ног и позволяет научиться делать первый шаг вперед более широкий. </a:t>
            </a:r>
            <a:endParaRPr lang="ru-RU" sz="2000" dirty="0" smtClean="0"/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Подается </a:t>
            </a:r>
            <a:r>
              <a:rPr lang="ru-RU" sz="2000" dirty="0"/>
              <a:t>команда (На месте шагом – марш!). По предварительной команде (На месте шагом!) надо туловище подать вперед, перенести массу тела больше на правую ногу, сохраняя при этом равновесие, ослабив и слегка приподняв левую ногу, и поставить ее на носок. А по исполнительной команде (Марш!) начать с левой ноги ходьбу. </a:t>
            </a:r>
            <a:endParaRPr lang="ru-RU" sz="2000" dirty="0" smtClean="0"/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Шаг </a:t>
            </a:r>
            <a:r>
              <a:rPr lang="ru-RU" sz="2000" dirty="0"/>
              <a:t>начинается с поднимания и опускания ног. При поднимании носок оттягивается книзу, а при опускании нога ставится на пол с передней части ступни на весь след, одновременно производятся движения руками</a:t>
            </a:r>
            <a:r>
              <a:rPr lang="ru-RU" sz="2000" dirty="0" smtClean="0"/>
              <a:t>.</a:t>
            </a:r>
          </a:p>
          <a:p>
            <a:pPr marL="109728" indent="0">
              <a:buNone/>
            </a:pPr>
            <a:r>
              <a:rPr lang="ru-RU" sz="2000" i="1" u="sng" dirty="0" smtClean="0"/>
              <a:t> </a:t>
            </a:r>
            <a:r>
              <a:rPr lang="ru-RU" sz="2000" b="1" i="1" u="sng" dirty="0"/>
              <a:t>Ходьба в колонне по одному и по два </a:t>
            </a:r>
            <a:r>
              <a:rPr lang="ru-RU" sz="2000" dirty="0"/>
              <a:t>. </a:t>
            </a:r>
            <a:endParaRPr lang="ru-RU" sz="2000" dirty="0" smtClean="0"/>
          </a:p>
          <a:p>
            <a:pPr marL="109728" indent="0">
              <a:buNone/>
            </a:pPr>
            <a:r>
              <a:rPr lang="ru-RU" sz="2000" dirty="0" smtClean="0"/>
              <a:t>Детей </a:t>
            </a:r>
            <a:r>
              <a:rPr lang="ru-RU" sz="2000" dirty="0"/>
              <a:t>младших групп учат сначала небольшими группами, а потом всей группой. Роль направляющего выполняет </a:t>
            </a:r>
            <a:r>
              <a:rPr lang="ru-RU" sz="2000" dirty="0" smtClean="0"/>
              <a:t>педагог.</a:t>
            </a:r>
          </a:p>
          <a:p>
            <a:pPr marL="109728" indent="0">
              <a:buNone/>
            </a:pPr>
            <a:r>
              <a:rPr lang="ru-RU" sz="2000" b="1" i="1" u="sng" dirty="0" smtClean="0"/>
              <a:t>Ходьба </a:t>
            </a:r>
            <a:r>
              <a:rPr lang="ru-RU" sz="2000" b="1" i="1" u="sng" dirty="0"/>
              <a:t>индивидуально</a:t>
            </a:r>
            <a:r>
              <a:rPr lang="ru-RU" sz="2000" dirty="0" smtClean="0"/>
              <a:t>.</a:t>
            </a:r>
          </a:p>
          <a:p>
            <a:pPr marL="109728" indent="0">
              <a:buNone/>
            </a:pPr>
            <a:r>
              <a:rPr lang="ru-RU" sz="2000" dirty="0" smtClean="0"/>
              <a:t> </a:t>
            </a:r>
            <a:r>
              <a:rPr lang="ru-RU" sz="2000" dirty="0"/>
              <a:t>Дети переносят предметы с одного места на другое.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8129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ru-RU" sz="2000" b="1" i="1" u="sng" dirty="0"/>
              <a:t>Метание из-за головы</a:t>
            </a:r>
            <a:r>
              <a:rPr lang="ru-RU" sz="2000" b="1" dirty="0"/>
              <a:t> </a:t>
            </a:r>
            <a:endParaRPr lang="ru-RU" sz="2000" dirty="0"/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ребенок </a:t>
            </a:r>
            <a:r>
              <a:rPr lang="ru-RU" sz="2000" dirty="0"/>
              <a:t>стоит лицом в сторону броска, правая нога сзади на носке; если метание выполняется правой рукой, то мяч держится так, чтобы он не соприкасался с </a:t>
            </a:r>
            <a:r>
              <a:rPr lang="ru-RU" sz="2000" dirty="0" smtClean="0"/>
              <a:t>ладонью.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Кисть  </a:t>
            </a:r>
            <a:r>
              <a:rPr lang="ru-RU" sz="2000" dirty="0"/>
              <a:t>с мячом находится в согнутой в локтевом суставе руке на уровне лица. Вначале надо перенести тяжесть тела на правую ногу, отклонившись назад по возможности больше; одновременно руку с мячом кратчайшим путем отнести назад за голову</a:t>
            </a:r>
            <a:r>
              <a:rPr lang="ru-RU" sz="20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Правая </a:t>
            </a:r>
            <a:r>
              <a:rPr lang="ru-RU" sz="2000" dirty="0"/>
              <a:t>нога в этом положении будет несколько согнута в коленном суставе, левая – прямая, в упоре на пятку. При броске, разгибая правую ногу в коленном суставе, перенести центр тяжести вперед на левую ногу. </a:t>
            </a:r>
            <a:r>
              <a:rPr lang="ru-RU" sz="2000" dirty="0" smtClean="0"/>
              <a:t>При </a:t>
            </a:r>
            <a:r>
              <a:rPr lang="ru-RU" sz="2000" dirty="0"/>
              <a:t>этом ребенок, прогнувшись в пояснице, переходит в положение «натянутого лука». Не задерживаясь в таком положении, он начинает выносить руку вперед для броска. Движение руки должно быть хлещущим, напоминать удар кнутом. Сначала вперед выдвигается  плечо, потом предплечье, затем кисть с мячом.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149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983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400" b="1" dirty="0"/>
              <a:t>Используемая литература</a:t>
            </a:r>
            <a:endParaRPr lang="ru-RU" sz="2400" dirty="0"/>
          </a:p>
          <a:p>
            <a:pPr marL="109728" indent="0">
              <a:buNone/>
            </a:pPr>
            <a:r>
              <a:rPr lang="ru-RU" sz="2400" dirty="0"/>
              <a:t>1.  </a:t>
            </a:r>
            <a:r>
              <a:rPr lang="ru-RU" sz="2400" dirty="0" err="1"/>
              <a:t>Э.Я.Степаненкова</a:t>
            </a:r>
            <a:r>
              <a:rPr lang="ru-RU" sz="2400" dirty="0"/>
              <a:t>  Теория и методика физического воспитания и развития ребенка. – М., 2008</a:t>
            </a:r>
          </a:p>
          <a:p>
            <a:pPr marL="109728" indent="0">
              <a:buNone/>
            </a:pPr>
            <a:r>
              <a:rPr lang="en-US" sz="2400" dirty="0"/>
              <a:t>2</a:t>
            </a:r>
            <a:r>
              <a:rPr lang="ru-RU" sz="2400" dirty="0"/>
              <a:t>.  </a:t>
            </a:r>
            <a:r>
              <a:rPr lang="ru-RU" sz="2400" dirty="0" err="1"/>
              <a:t>Т.И.Осокина</a:t>
            </a:r>
            <a:r>
              <a:rPr lang="ru-RU" sz="2400" dirty="0"/>
              <a:t>  Физическая культура в детском саду.- М., 1973.</a:t>
            </a:r>
          </a:p>
          <a:p>
            <a:pPr marL="109728" indent="0">
              <a:buNone/>
            </a:pPr>
            <a:r>
              <a:rPr lang="en-US" sz="2400" dirty="0"/>
              <a:t>3</a:t>
            </a:r>
            <a:r>
              <a:rPr lang="ru-RU" sz="2400" dirty="0"/>
              <a:t>.  </a:t>
            </a:r>
            <a:r>
              <a:rPr lang="ru-RU" sz="2400" dirty="0" err="1"/>
              <a:t>Хухлаева</a:t>
            </a:r>
            <a:r>
              <a:rPr lang="ru-RU" sz="2400" dirty="0"/>
              <a:t> Д.В. Методика физического воспитания в дошкольных учреждениях.- М., 1984.</a:t>
            </a:r>
          </a:p>
          <a:p>
            <a:pPr marL="109728" indent="0">
              <a:buNone/>
            </a:pPr>
            <a:r>
              <a:rPr lang="ru-RU" sz="2400" dirty="0"/>
              <a:t>4. </a:t>
            </a:r>
            <a:r>
              <a:rPr lang="ru-RU" sz="2400" dirty="0" err="1"/>
              <a:t>П.П.Буцинская</a:t>
            </a:r>
            <a:r>
              <a:rPr lang="ru-RU" sz="2400" dirty="0"/>
              <a:t>, </a:t>
            </a:r>
            <a:r>
              <a:rPr lang="ru-RU" sz="2400" dirty="0" err="1"/>
              <a:t>В.И.Васюкова</a:t>
            </a:r>
            <a:r>
              <a:rPr lang="ru-RU" sz="2400" dirty="0"/>
              <a:t>, </a:t>
            </a:r>
            <a:r>
              <a:rPr lang="ru-RU" sz="2400" dirty="0" err="1"/>
              <a:t>Г.П.Лескова</a:t>
            </a:r>
            <a:r>
              <a:rPr lang="ru-RU" sz="2400" dirty="0"/>
              <a:t>  Общеразвивающие упражнения в детском саду.- М.: Просвещение, 1990.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833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8184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2400" b="1" i="1" u="sng" dirty="0"/>
              <a:t>Метание из-за спины через плечо</a:t>
            </a:r>
            <a:r>
              <a:rPr lang="ru-RU" sz="2400" b="1" dirty="0"/>
              <a:t> </a:t>
            </a:r>
            <a:endParaRPr lang="ru-RU" sz="2400" dirty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правая </a:t>
            </a:r>
            <a:r>
              <a:rPr lang="ru-RU" sz="2400" dirty="0"/>
              <a:t>нога отставляется назад, немного шире плеч; туловище слегка повернуто в сторону бросающей руки; правая рука полусогнута в локте, находится перед грудью; левая рука – вдоль туловища</a:t>
            </a:r>
            <a:r>
              <a:rPr lang="ru-RU" sz="24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</a:t>
            </a:r>
            <a:r>
              <a:rPr lang="ru-RU" sz="2400" dirty="0"/>
              <a:t>При замахе туловище поворачивается в сторону бросающей руки, отклоняется назад. Тяжесть тела переносится на отведенную назад ногу, правая рука оттянута назад</a:t>
            </a:r>
            <a:r>
              <a:rPr lang="ru-RU" sz="24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</a:t>
            </a:r>
            <a:r>
              <a:rPr lang="ru-RU" sz="2400" dirty="0"/>
              <a:t>При броске правая нога выпрямляется, туловище, выпрямляясь, поворачивается вперед. В заключительной фазе броска </a:t>
            </a:r>
          </a:p>
        </p:txBody>
      </p:sp>
    </p:spTree>
    <p:extLst>
      <p:ext uri="{BB962C8B-B14F-4D97-AF65-F5344CB8AC3E}">
        <p14:creationId xmlns:p14="http://schemas.microsoft.com/office/powerpoint/2010/main" val="330506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169872"/>
          </a:xfrm>
        </p:spPr>
        <p:txBody>
          <a:bodyPr/>
          <a:lstStyle/>
          <a:p>
            <a:pPr marL="109728" indent="0">
              <a:buNone/>
            </a:pPr>
            <a:endParaRPr lang="ru-RU" b="1" i="1" u="sng" dirty="0" smtClean="0"/>
          </a:p>
          <a:p>
            <a:pPr marL="109728" indent="0">
              <a:buNone/>
            </a:pPr>
            <a:r>
              <a:rPr lang="ru-RU" b="1" i="1" u="sng" dirty="0" smtClean="0"/>
              <a:t>Метание </a:t>
            </a:r>
            <a:r>
              <a:rPr lang="ru-RU" b="1" i="1" u="sng" dirty="0"/>
              <a:t>прямой </a:t>
            </a:r>
            <a:r>
              <a:rPr lang="ru-RU" b="1" i="1" u="sng" dirty="0" smtClean="0"/>
              <a:t>рукой</a:t>
            </a:r>
          </a:p>
          <a:p>
            <a:pPr marL="109728" indent="0">
              <a:buNone/>
            </a:pPr>
            <a:r>
              <a:rPr lang="ru-RU" b="1" i="1" u="sng" dirty="0" smtClean="0"/>
              <a:t>сверху</a:t>
            </a:r>
            <a:r>
              <a:rPr lang="ru-RU" b="1" dirty="0" smtClean="0"/>
              <a:t> </a:t>
            </a: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ноги </a:t>
            </a:r>
            <a:r>
              <a:rPr lang="ru-RU" dirty="0"/>
              <a:t>немного шире плеч</a:t>
            </a:r>
            <a:r>
              <a:rPr lang="ru-RU" dirty="0" smtClean="0"/>
              <a:t>,</a:t>
            </a:r>
          </a:p>
          <a:p>
            <a:pPr marL="109728" indent="0">
              <a:buNone/>
            </a:pPr>
            <a:r>
              <a:rPr lang="ru-RU" dirty="0" smtClean="0"/>
              <a:t>   правая </a:t>
            </a:r>
            <a:r>
              <a:rPr lang="ru-RU" dirty="0"/>
              <a:t>отставлена </a:t>
            </a:r>
            <a:r>
              <a:rPr lang="ru-RU" dirty="0" smtClean="0"/>
              <a:t> назад</a:t>
            </a:r>
          </a:p>
          <a:p>
            <a:pPr marL="109728" indent="0">
              <a:buNone/>
            </a:pPr>
            <a:r>
              <a:rPr lang="ru-RU" dirty="0" smtClean="0"/>
              <a:t>   правая </a:t>
            </a:r>
            <a:r>
              <a:rPr lang="ru-RU" dirty="0"/>
              <a:t>рука с </a:t>
            </a:r>
            <a:r>
              <a:rPr lang="ru-RU" dirty="0" smtClean="0"/>
              <a:t>предметом</a:t>
            </a:r>
          </a:p>
          <a:p>
            <a:pPr marL="109728" indent="0">
              <a:buNone/>
            </a:pPr>
            <a:r>
              <a:rPr lang="ru-RU" dirty="0" smtClean="0"/>
              <a:t>   вдоль </a:t>
            </a:r>
            <a:r>
              <a:rPr lang="ru-RU" dirty="0"/>
              <a:t>туловища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При </a:t>
            </a:r>
            <a:r>
              <a:rPr lang="ru-RU" dirty="0"/>
              <a:t>замахе </a:t>
            </a:r>
            <a:r>
              <a:rPr lang="ru-RU" dirty="0" smtClean="0"/>
              <a:t> правая </a:t>
            </a:r>
            <a:r>
              <a:rPr lang="ru-RU" dirty="0"/>
              <a:t>рука идет вверх-назад, затем направляется </a:t>
            </a:r>
            <a:r>
              <a:rPr lang="ru-RU" dirty="0" smtClean="0"/>
              <a:t>вперед </a:t>
            </a:r>
            <a:r>
              <a:rPr lang="ru-RU" dirty="0"/>
              <a:t>и кистью выбрасывает предмет.</a:t>
            </a:r>
          </a:p>
        </p:txBody>
      </p:sp>
      <p:pic>
        <p:nvPicPr>
          <p:cNvPr id="3074" name="Picture 2" descr="C:\Users\юлия\Pictures\iCAJLL8O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692696"/>
            <a:ext cx="2987824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13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9832"/>
          </a:xfrm>
        </p:spPr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ru-RU" b="1" i="1" u="sng" dirty="0"/>
              <a:t>Метание прямой рукой снизу</a:t>
            </a:r>
            <a:r>
              <a:rPr lang="ru-RU" b="1" dirty="0"/>
              <a:t> </a:t>
            </a: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ноги </a:t>
            </a:r>
            <a:r>
              <a:rPr lang="ru-RU" dirty="0"/>
              <a:t>немного шире плеч, правая отставлена назад, правая рука полусогнута в локте перед грудью.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При </a:t>
            </a:r>
            <a:r>
              <a:rPr lang="ru-RU" dirty="0"/>
              <a:t>замахе правая рука отведена вниз-назад, бросок выполняется движением руки вперед-вверх.</a:t>
            </a:r>
          </a:p>
          <a:p>
            <a:pPr marL="109728" indent="0">
              <a:buNone/>
            </a:pPr>
            <a:r>
              <a:rPr lang="ru-RU" dirty="0" smtClean="0"/>
              <a:t> </a:t>
            </a:r>
            <a:r>
              <a:rPr lang="ru-RU" b="1" i="1" u="sng" dirty="0"/>
              <a:t>Метание прямой рукой сбоку</a:t>
            </a:r>
            <a:r>
              <a:rPr lang="ru-RU" b="1" dirty="0"/>
              <a:t> </a:t>
            </a: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ноги </a:t>
            </a:r>
            <a:r>
              <a:rPr lang="ru-RU" dirty="0"/>
              <a:t>немного шире плеч, правая  нога отставлена назад, правая рука с предметом вдоль тела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Во </a:t>
            </a:r>
            <a:r>
              <a:rPr lang="ru-RU" dirty="0"/>
              <a:t>время замаха туловище отклоняется, правая рука отводится назад до предела, тяжесть тела переносится на правую ногу, согнутую в колене. При броске правая нога выпрямляется, туловище поворачивается налево-вперед, а правая рука переносится вперед и кистью выбрасывает предмет.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400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81840"/>
          </a:xfrm>
        </p:spPr>
        <p:txBody>
          <a:bodyPr>
            <a:normAutofit fontScale="92500"/>
          </a:bodyPr>
          <a:lstStyle/>
          <a:p>
            <a:pPr marL="109728" indent="0" algn="ctr">
              <a:buNone/>
            </a:pPr>
            <a:r>
              <a:rPr lang="ru-RU" b="1" i="1" u="sng" dirty="0"/>
              <a:t>Метание с разбега</a:t>
            </a:r>
            <a:r>
              <a:rPr lang="ru-RU" b="1" dirty="0"/>
              <a:t> </a:t>
            </a:r>
            <a:r>
              <a:rPr lang="ru-RU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/>
              <a:t>ускоряющийся </a:t>
            </a:r>
            <a:r>
              <a:rPr lang="ru-RU" sz="2600" dirty="0"/>
              <a:t>разбег заканчивается </a:t>
            </a:r>
            <a:r>
              <a:rPr lang="ru-RU" sz="2600" dirty="0" err="1" smtClean="0"/>
              <a:t>скрестным</a:t>
            </a:r>
            <a:r>
              <a:rPr lang="ru-RU" sz="2600" dirty="0" smtClean="0"/>
              <a:t> </a:t>
            </a:r>
            <a:r>
              <a:rPr lang="ru-RU" sz="2600" dirty="0"/>
              <a:t>шагом правой ноги и выпадом левой, т.е. исходным положением для метания. </a:t>
            </a:r>
            <a:endParaRPr lang="ru-RU" sz="2600" dirty="0" smtClean="0"/>
          </a:p>
          <a:p>
            <a:pPr>
              <a:buFont typeface="Wingdings" pitchFamily="2" charset="2"/>
              <a:buChar char="Ø"/>
            </a:pPr>
            <a:r>
              <a:rPr lang="ru-RU" sz="2600" dirty="0" smtClean="0"/>
              <a:t>Разбег</a:t>
            </a:r>
            <a:r>
              <a:rPr lang="ru-RU" sz="2600" dirty="0"/>
              <a:t>, </a:t>
            </a:r>
            <a:r>
              <a:rPr lang="ru-RU" sz="2600" dirty="0" err="1" smtClean="0"/>
              <a:t>скрестный</a:t>
            </a:r>
            <a:r>
              <a:rPr lang="ru-RU" sz="2600" dirty="0" smtClean="0"/>
              <a:t> </a:t>
            </a:r>
            <a:r>
              <a:rPr lang="ru-RU" sz="2600" dirty="0"/>
              <a:t>шаг, выпад и бросок производятся одновременно</a:t>
            </a:r>
            <a:r>
              <a:rPr lang="ru-RU" sz="2600" dirty="0" smtClean="0"/>
              <a:t>. </a:t>
            </a:r>
            <a:r>
              <a:rPr lang="ru-RU" sz="2600" dirty="0"/>
              <a:t>При метании с разбега дальность броска у детей увеличивается  на 2-2,5м. </a:t>
            </a:r>
            <a:endParaRPr lang="ru-RU" sz="2600" dirty="0" smtClean="0"/>
          </a:p>
          <a:p>
            <a:pPr>
              <a:buFont typeface="Wingdings" pitchFamily="2" charset="2"/>
              <a:buChar char="Ø"/>
            </a:pPr>
            <a:r>
              <a:rPr lang="ru-RU" sz="2600" dirty="0" smtClean="0"/>
              <a:t>Бросание </a:t>
            </a:r>
            <a:r>
              <a:rPr lang="ru-RU" sz="2600" dirty="0"/>
              <a:t>осуществляется как обеими руками, так и раздельно пра­вой и левой рукой</a:t>
            </a:r>
            <a:r>
              <a:rPr lang="ru-RU" sz="2600" dirty="0" smtClean="0"/>
              <a:t>. Если </a:t>
            </a:r>
            <a:r>
              <a:rPr lang="ru-RU" sz="2600" dirty="0"/>
              <a:t>детей специально не обучать бросать левой рукой, то большинство из них преимущественно бросают правой рукой. В возрасте 2,5 лет и старше ребенок постепенно усваивает правильную технику движе­ния при броске на дальность.</a:t>
            </a:r>
          </a:p>
        </p:txBody>
      </p:sp>
    </p:spTree>
    <p:extLst>
      <p:ext uri="{BB962C8B-B14F-4D97-AF65-F5344CB8AC3E}">
        <p14:creationId xmlns:p14="http://schemas.microsoft.com/office/powerpoint/2010/main" val="413012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65816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ru-RU" sz="2400" b="1" i="1" u="sng" dirty="0"/>
              <a:t>Метание с 4 шагов</a:t>
            </a:r>
            <a:r>
              <a:rPr lang="ru-RU" sz="2400" b="1" dirty="0"/>
              <a:t> </a:t>
            </a:r>
            <a:endParaRPr lang="ru-RU" sz="2400" dirty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подготавливает </a:t>
            </a:r>
            <a:r>
              <a:rPr lang="ru-RU" sz="2400" dirty="0"/>
              <a:t>детей к освоению метания с разбега. </a:t>
            </a: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При </a:t>
            </a:r>
            <a:r>
              <a:rPr lang="ru-RU" sz="2400" dirty="0"/>
              <a:t>метании предмета правой рукой первые два шага – обычные, третий – </a:t>
            </a:r>
            <a:r>
              <a:rPr lang="ru-RU" sz="2400" dirty="0" err="1"/>
              <a:t>скрестный</a:t>
            </a:r>
            <a:r>
              <a:rPr lang="ru-RU" sz="2400" dirty="0"/>
              <a:t>. </a:t>
            </a: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Правая </a:t>
            </a:r>
            <a:r>
              <a:rPr lang="ru-RU" sz="2400" dirty="0"/>
              <a:t>нога разворачивается носком вправо и становится впереди, перпендикулярно направлению метания. </a:t>
            </a: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При </a:t>
            </a:r>
            <a:r>
              <a:rPr lang="ru-RU" sz="2400" dirty="0"/>
              <a:t>выполнении третьего шага правая рука с предметом отводится назад. </a:t>
            </a: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Четвертый </a:t>
            </a:r>
            <a:r>
              <a:rPr lang="ru-RU" sz="2400" dirty="0"/>
              <a:t>шаг – выпад вперед левой ногой, масса тала остается на правой ноге, корпус отведен и повернут вправо, рука до отказа отведена назад – производится бросок.</a:t>
            </a:r>
          </a:p>
        </p:txBody>
      </p:sp>
    </p:spTree>
    <p:extLst>
      <p:ext uri="{BB962C8B-B14F-4D97-AF65-F5344CB8AC3E}">
        <p14:creationId xmlns:p14="http://schemas.microsoft.com/office/powerpoint/2010/main" val="207045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196</TotalTime>
  <Words>4107</Words>
  <Application>Microsoft Office PowerPoint</Application>
  <PresentationFormat>Экран (4:3)</PresentationFormat>
  <Paragraphs>247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Городская</vt:lpstr>
      <vt:lpstr>Методика обучения и техника выполнения основных видов движений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обучения и техника выполнения основных видов движений</dc:title>
  <dc:creator>юлия</dc:creator>
  <cp:lastModifiedBy>юлия</cp:lastModifiedBy>
  <cp:revision>26</cp:revision>
  <dcterms:created xsi:type="dcterms:W3CDTF">2012-12-22T13:59:36Z</dcterms:created>
  <dcterms:modified xsi:type="dcterms:W3CDTF">2012-12-22T18:51:32Z</dcterms:modified>
</cp:coreProperties>
</file>