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4" r:id="rId3"/>
  </p:sldMasterIdLst>
  <p:notesMasterIdLst>
    <p:notesMasterId r:id="rId30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83" r:id="rId14"/>
    <p:sldId id="270" r:id="rId15"/>
    <p:sldId id="282" r:id="rId16"/>
    <p:sldId id="281" r:id="rId17"/>
    <p:sldId id="269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56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78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38831-8A48-4149-93C9-44EF9A8FE78E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5B990-2E55-4431-9046-25D7C7B164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1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06863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3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06863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47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06863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74401-4E37-44B1-91C4-208948CD8061}" type="datetimeFigureOut">
              <a:rPr lang="ru-RU"/>
              <a:pPr>
                <a:defRPr/>
              </a:pPr>
              <a:t>12.03.2012</a:t>
            </a:fld>
            <a:endParaRPr lang="ru-RU"/>
          </a:p>
        </p:txBody>
      </p:sp>
      <p:sp>
        <p:nvSpPr>
          <p:cNvPr id="11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F9FC9-3E2F-40C8-82AF-6C7E25AA3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"/>
          <p:cNvGrpSpPr>
            <a:grpSpLocks/>
          </p:cNvGrpSpPr>
          <p:nvPr/>
        </p:nvGrpSpPr>
        <p:grpSpPr bwMode="auto">
          <a:xfrm rot="-1906589">
            <a:off x="3335338" y="1909763"/>
            <a:ext cx="6021387" cy="4829175"/>
            <a:chOff x="1761807" y="615248"/>
            <a:chExt cx="6021229" cy="4829684"/>
          </a:xfrm>
        </p:grpSpPr>
        <p:grpSp>
          <p:nvGrpSpPr>
            <p:cNvPr id="5" name="Group 42"/>
            <p:cNvGrpSpPr>
              <a:grpSpLocks/>
            </p:cNvGrpSpPr>
            <p:nvPr userDrawn="1"/>
          </p:nvGrpSpPr>
          <p:grpSpPr bwMode="auto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19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0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cxnSp>
          <p:nvCxnSpPr>
            <p:cNvPr id="6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38"/>
            <p:cNvGrpSpPr>
              <a:grpSpLocks/>
            </p:cNvGrpSpPr>
            <p:nvPr userDrawn="1"/>
          </p:nvGrpSpPr>
          <p:grpSpPr bwMode="auto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17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8" name="Group 39"/>
            <p:cNvGrpSpPr>
              <a:grpSpLocks/>
            </p:cNvGrpSpPr>
            <p:nvPr userDrawn="1"/>
          </p:nvGrpSpPr>
          <p:grpSpPr bwMode="auto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5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9" name="Group 37"/>
            <p:cNvGrpSpPr>
              <a:grpSpLocks/>
            </p:cNvGrpSpPr>
            <p:nvPr userDrawn="1"/>
          </p:nvGrpSpPr>
          <p:grpSpPr bwMode="auto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3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0" name="Group 36"/>
            <p:cNvGrpSpPr>
              <a:grpSpLocks/>
            </p:cNvGrpSpPr>
            <p:nvPr userDrawn="1"/>
          </p:nvGrpSpPr>
          <p:grpSpPr bwMode="auto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1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2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pic>
        <p:nvPicPr>
          <p:cNvPr id="21" name="Picture 230" descr="s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069848"/>
            <a:ext cx="7470648" cy="1470025"/>
          </a:xfrm>
        </p:spPr>
        <p:txBody>
          <a:bodyPr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2743200" y="384048"/>
            <a:ext cx="5943600" cy="612648"/>
          </a:xfrm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4983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"/>
          <p:cNvGrpSpPr>
            <a:grpSpLocks/>
          </p:cNvGrpSpPr>
          <p:nvPr/>
        </p:nvGrpSpPr>
        <p:grpSpPr bwMode="auto">
          <a:xfrm rot="-1906589">
            <a:off x="3335338" y="1909763"/>
            <a:ext cx="6021387" cy="4829175"/>
            <a:chOff x="1761807" y="615248"/>
            <a:chExt cx="6021229" cy="4829684"/>
          </a:xfrm>
        </p:grpSpPr>
        <p:grpSp>
          <p:nvGrpSpPr>
            <p:cNvPr id="5" name="Group 42"/>
            <p:cNvGrpSpPr>
              <a:grpSpLocks/>
            </p:cNvGrpSpPr>
            <p:nvPr userDrawn="1"/>
          </p:nvGrpSpPr>
          <p:grpSpPr bwMode="auto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19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0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cxnSp>
          <p:nvCxnSpPr>
            <p:cNvPr id="6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38"/>
            <p:cNvGrpSpPr>
              <a:grpSpLocks/>
            </p:cNvGrpSpPr>
            <p:nvPr userDrawn="1"/>
          </p:nvGrpSpPr>
          <p:grpSpPr bwMode="auto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17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8" name="Group 39"/>
            <p:cNvGrpSpPr>
              <a:grpSpLocks/>
            </p:cNvGrpSpPr>
            <p:nvPr userDrawn="1"/>
          </p:nvGrpSpPr>
          <p:grpSpPr bwMode="auto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5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9" name="Group 37"/>
            <p:cNvGrpSpPr>
              <a:grpSpLocks/>
            </p:cNvGrpSpPr>
            <p:nvPr userDrawn="1"/>
          </p:nvGrpSpPr>
          <p:grpSpPr bwMode="auto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3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0" name="Group 36"/>
            <p:cNvGrpSpPr>
              <a:grpSpLocks/>
            </p:cNvGrpSpPr>
            <p:nvPr userDrawn="1"/>
          </p:nvGrpSpPr>
          <p:grpSpPr bwMode="auto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1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2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pic>
        <p:nvPicPr>
          <p:cNvPr id="21" name="Picture 230" descr="s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232" y="2286000"/>
            <a:ext cx="7772400" cy="1362075"/>
          </a:xfrm>
        </p:spPr>
        <p:txBody>
          <a:bodyPr anchor="t">
            <a:noAutofit/>
          </a:bodyPr>
          <a:lstStyle>
            <a:lvl1pPr algn="ctr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353312"/>
            <a:ext cx="7772400" cy="905256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632" y="1289304"/>
            <a:ext cx="40386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728" y="1289304"/>
            <a:ext cx="40386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353312"/>
            <a:ext cx="4041648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3976"/>
            <a:ext cx="4040188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353312"/>
            <a:ext cx="4041648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93976"/>
            <a:ext cx="4041775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152" y="0"/>
            <a:ext cx="7470648" cy="987552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016" y="1371600"/>
            <a:ext cx="4672584" cy="48554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6025896" y="1371600"/>
            <a:ext cx="2633472" cy="4873752"/>
          </a:xfrm>
          <a:gradFill>
            <a:gsLst>
              <a:gs pos="0">
                <a:schemeClr val="bg1">
                  <a:lumMod val="95000"/>
                  <a:alpha val="34000"/>
                </a:schemeClr>
              </a:gs>
              <a:gs pos="60000">
                <a:schemeClr val="tx2">
                  <a:lumMod val="20000"/>
                  <a:lumOff val="80000"/>
                  <a:alpha val="0"/>
                </a:schemeClr>
              </a:gs>
            </a:gsLst>
            <a:lin ang="5400000" scaled="1"/>
          </a:gradFill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02920" y="4855464"/>
            <a:ext cx="3218688" cy="777240"/>
          </a:xfrm>
          <a:solidFill>
            <a:schemeClr val="bg2">
              <a:lumMod val="50000"/>
            </a:schemeClr>
          </a:solidFill>
        </p:spPr>
        <p:txBody>
          <a:bodyPr/>
          <a:lstStyle>
            <a:lvl1pPr algn="ctr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3867912" y="1216152"/>
            <a:ext cx="4626864" cy="4398264"/>
          </a:xfrm>
          <a:solidFill>
            <a:srgbClr val="EAEAEA"/>
          </a:solidFill>
          <a:effectLst>
            <a:outerShdw blurRad="254000" dist="101600" dir="2700000" algn="ctr" rotWithShape="0">
              <a:srgbClr val="000000">
                <a:alpha val="4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" y="1216152"/>
            <a:ext cx="3218688" cy="3575304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7068312" y="356616"/>
            <a:ext cx="16184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56616"/>
            <a:ext cx="6400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>
          <a:solidFill>
            <a:schemeClr val="tx1"/>
          </a:solidFill>
          <a:latin typeface="+mn-lt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5pPr>
      <a:lvl6pPr marL="19192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6pPr>
      <a:lvl7pPr marL="23764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7pPr>
      <a:lvl8pPr marL="28336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8pPr>
      <a:lvl9pPr marL="32908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4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2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8ABE33-DA71-451D-A303-7F5D4D558A08}" type="datetimeFigureOut">
              <a:rPr lang="ru-RU"/>
              <a:pPr>
                <a:defRPr/>
              </a:pPr>
              <a:t>12.03.2012</a:t>
            </a:fld>
            <a:endParaRPr lang="ru-RU"/>
          </a:p>
        </p:txBody>
      </p:sp>
      <p:sp>
        <p:nvSpPr>
          <p:cNvPr id="15" name="Нижний колонтитул 18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26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CFE02F-2819-4DA0-9F97-7A378D3F8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</p:sldLayoutIdLst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4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05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05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05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05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05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White">
          <a:xfrm>
            <a:off x="0" y="0"/>
            <a:ext cx="9144000" cy="6858000"/>
          </a:xfrm>
          <a:prstGeom prst="rect">
            <a:avLst/>
          </a:prstGeom>
          <a:gradFill>
            <a:gsLst>
              <a:gs pos="6000">
                <a:schemeClr val="bg2">
                  <a:lumMod val="50000"/>
                  <a:alpha val="83000"/>
                </a:schemeClr>
              </a:gs>
              <a:gs pos="26000">
                <a:schemeClr val="bg2">
                  <a:lumMod val="50000"/>
                  <a:alpha val="63000"/>
                </a:schemeClr>
              </a:gs>
              <a:gs pos="50000">
                <a:schemeClr val="bg2">
                  <a:lumMod val="50000"/>
                  <a:alpha val="27000"/>
                </a:schemeClr>
              </a:gs>
              <a:gs pos="100000">
                <a:schemeClr val="bg2">
                  <a:lumMod val="50000"/>
                  <a:alpha val="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black">
          <a:xfrm>
            <a:off x="0" y="0"/>
            <a:ext cx="1216025" cy="987425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76200" y="1066800"/>
            <a:ext cx="2590800" cy="1219200"/>
          </a:xfrm>
          <a:prstGeom prst="rect">
            <a:avLst/>
          </a:prstGeom>
          <a:blipFill dpi="0" rotWithShape="1">
            <a:blip r:embed="rId13" cstate="print">
              <a:alphaModFix amt="5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1" name="Picture 136" descr="sta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 rot="-1315059">
            <a:off x="8659813" y="5872163"/>
            <a:ext cx="5429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39" descr="sta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 rot="-1315059" flipH="1" flipV="1">
            <a:off x="152400" y="4724400"/>
            <a:ext cx="42545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9" descr="sta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 rot="-1315059">
            <a:off x="533400" y="152400"/>
            <a:ext cx="692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 bwMode="white">
          <a:xfrm>
            <a:off x="1217613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ltGray">
          <a:xfrm>
            <a:off x="8713788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ltGray">
          <a:xfrm>
            <a:off x="2670175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grayWhite">
          <a:xfrm>
            <a:off x="0" y="990600"/>
            <a:ext cx="9144000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grayWhite">
          <a:xfrm>
            <a:off x="5788025" y="1069975"/>
            <a:ext cx="3355975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01"/>
          <p:cNvGrpSpPr>
            <a:grpSpLocks/>
          </p:cNvGrpSpPr>
          <p:nvPr/>
        </p:nvGrpSpPr>
        <p:grpSpPr bwMode="ltGray">
          <a:xfrm>
            <a:off x="-61512" y="-103188"/>
            <a:ext cx="4100112" cy="4217988"/>
            <a:chOff x="-80" y="-65"/>
            <a:chExt cx="2624" cy="2631"/>
          </a:xfrm>
          <a:solidFill>
            <a:schemeClr val="bg2">
              <a:lumMod val="20000"/>
              <a:lumOff val="80000"/>
              <a:alpha val="10196"/>
            </a:schemeClr>
          </a:solidFill>
        </p:grpSpPr>
        <p:sp>
          <p:nvSpPr>
            <p:cNvPr id="19" name="Freeform 102"/>
            <p:cNvSpPr>
              <a:spLocks/>
            </p:cNvSpPr>
            <p:nvPr/>
          </p:nvSpPr>
          <p:spPr bwMode="ltGray">
            <a:xfrm>
              <a:off x="1703" y="0"/>
              <a:ext cx="73" cy="34"/>
            </a:xfrm>
            <a:custGeom>
              <a:avLst/>
              <a:gdLst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32 w 711"/>
                <a:gd name="connsiteY2" fmla="*/ 401 h 451"/>
                <a:gd name="connsiteX3" fmla="*/ 112 w 711"/>
                <a:gd name="connsiteY3" fmla="*/ 367 h 451"/>
                <a:gd name="connsiteX4" fmla="*/ 94 w 711"/>
                <a:gd name="connsiteY4" fmla="*/ 335 h 451"/>
                <a:gd name="connsiteX5" fmla="*/ 674 w 711"/>
                <a:gd name="connsiteY5" fmla="*/ 0 h 451"/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85 w 711"/>
                <a:gd name="connsiteY2" fmla="*/ 369 h 451"/>
                <a:gd name="connsiteX3" fmla="*/ 132 w 711"/>
                <a:gd name="connsiteY3" fmla="*/ 401 h 451"/>
                <a:gd name="connsiteX4" fmla="*/ 112 w 711"/>
                <a:gd name="connsiteY4" fmla="*/ 367 h 451"/>
                <a:gd name="connsiteX5" fmla="*/ 94 w 711"/>
                <a:gd name="connsiteY5" fmla="*/ 335 h 451"/>
                <a:gd name="connsiteX6" fmla="*/ 674 w 711"/>
                <a:gd name="connsiteY6" fmla="*/ 0 h 451"/>
                <a:gd name="connsiteX0" fmla="*/ 674 w 711"/>
                <a:gd name="connsiteY0" fmla="*/ 0 h 401"/>
                <a:gd name="connsiteX1" fmla="*/ 711 w 711"/>
                <a:gd name="connsiteY1" fmla="*/ 67 h 401"/>
                <a:gd name="connsiteX2" fmla="*/ 185 w 711"/>
                <a:gd name="connsiteY2" fmla="*/ 369 h 401"/>
                <a:gd name="connsiteX3" fmla="*/ 132 w 711"/>
                <a:gd name="connsiteY3" fmla="*/ 401 h 401"/>
                <a:gd name="connsiteX4" fmla="*/ 112 w 711"/>
                <a:gd name="connsiteY4" fmla="*/ 367 h 401"/>
                <a:gd name="connsiteX5" fmla="*/ 94 w 711"/>
                <a:gd name="connsiteY5" fmla="*/ 335 h 401"/>
                <a:gd name="connsiteX6" fmla="*/ 674 w 711"/>
                <a:gd name="connsiteY6" fmla="*/ 0 h 401"/>
                <a:gd name="connsiteX0" fmla="*/ 562 w 599"/>
                <a:gd name="connsiteY0" fmla="*/ 0 h 401"/>
                <a:gd name="connsiteX1" fmla="*/ 599 w 599"/>
                <a:gd name="connsiteY1" fmla="*/ 67 h 401"/>
                <a:gd name="connsiteX2" fmla="*/ 73 w 599"/>
                <a:gd name="connsiteY2" fmla="*/ 369 h 401"/>
                <a:gd name="connsiteX3" fmla="*/ 20 w 599"/>
                <a:gd name="connsiteY3" fmla="*/ 401 h 401"/>
                <a:gd name="connsiteX4" fmla="*/ 0 w 599"/>
                <a:gd name="connsiteY4" fmla="*/ 367 h 401"/>
                <a:gd name="connsiteX5" fmla="*/ 562 w 599"/>
                <a:gd name="connsiteY5" fmla="*/ 0 h 401"/>
                <a:gd name="connsiteX0" fmla="*/ 0 w 599"/>
                <a:gd name="connsiteY0" fmla="*/ 300 h 334"/>
                <a:gd name="connsiteX1" fmla="*/ 599 w 599"/>
                <a:gd name="connsiteY1" fmla="*/ 0 h 334"/>
                <a:gd name="connsiteX2" fmla="*/ 73 w 599"/>
                <a:gd name="connsiteY2" fmla="*/ 302 h 334"/>
                <a:gd name="connsiteX3" fmla="*/ 20 w 599"/>
                <a:gd name="connsiteY3" fmla="*/ 334 h 334"/>
                <a:gd name="connsiteX4" fmla="*/ 0 w 599"/>
                <a:gd name="connsiteY4" fmla="*/ 300 h 334"/>
                <a:gd name="connsiteX0" fmla="*/ 0 w 73"/>
                <a:gd name="connsiteY0" fmla="*/ 5 h 39"/>
                <a:gd name="connsiteX1" fmla="*/ 73 w 73"/>
                <a:gd name="connsiteY1" fmla="*/ 7 h 39"/>
                <a:gd name="connsiteX2" fmla="*/ 20 w 73"/>
                <a:gd name="connsiteY2" fmla="*/ 39 h 39"/>
                <a:gd name="connsiteX3" fmla="*/ 0 w 73"/>
                <a:gd name="connsiteY3" fmla="*/ 5 h 39"/>
                <a:gd name="connsiteX0" fmla="*/ 0 w 73"/>
                <a:gd name="connsiteY0" fmla="*/ 0 h 34"/>
                <a:gd name="connsiteX1" fmla="*/ 73 w 73"/>
                <a:gd name="connsiteY1" fmla="*/ 2 h 34"/>
                <a:gd name="connsiteX2" fmla="*/ 20 w 73"/>
                <a:gd name="connsiteY2" fmla="*/ 34 h 34"/>
                <a:gd name="connsiteX3" fmla="*/ 0 w 73"/>
                <a:gd name="connsiteY3" fmla="*/ 0 h 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" h="34">
                  <a:moveTo>
                    <a:pt x="0" y="0"/>
                  </a:moveTo>
                  <a:cubicBezTo>
                    <a:pt x="24" y="1"/>
                    <a:pt x="49" y="1"/>
                    <a:pt x="73" y="2"/>
                  </a:cubicBezTo>
                  <a:lnTo>
                    <a:pt x="20" y="34"/>
                  </a:lnTo>
                  <a:cubicBezTo>
                    <a:pt x="13" y="23"/>
                    <a:pt x="7" y="1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103"/>
            <p:cNvSpPr>
              <a:spLocks/>
            </p:cNvSpPr>
            <p:nvPr/>
          </p:nvSpPr>
          <p:spPr bwMode="ltGray">
            <a:xfrm>
              <a:off x="1739" y="2"/>
              <a:ext cx="314" cy="131"/>
            </a:xfrm>
            <a:custGeom>
              <a:avLst/>
              <a:gdLst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3 w 638"/>
                <a:gd name="connsiteY2" fmla="*/ 353 h 353"/>
                <a:gd name="connsiteX3" fmla="*/ 0 w 638"/>
                <a:gd name="connsiteY3" fmla="*/ 284 h 353"/>
                <a:gd name="connsiteX4" fmla="*/ 129 w 638"/>
                <a:gd name="connsiteY4" fmla="*/ 222 h 353"/>
                <a:gd name="connsiteX5" fmla="*/ 607 w 638"/>
                <a:gd name="connsiteY5" fmla="*/ 0 h 353"/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14 w 638"/>
                <a:gd name="connsiteY2" fmla="*/ 222 h 353"/>
                <a:gd name="connsiteX3" fmla="*/ 33 w 638"/>
                <a:gd name="connsiteY3" fmla="*/ 353 h 353"/>
                <a:gd name="connsiteX4" fmla="*/ 0 w 638"/>
                <a:gd name="connsiteY4" fmla="*/ 284 h 353"/>
                <a:gd name="connsiteX5" fmla="*/ 129 w 638"/>
                <a:gd name="connsiteY5" fmla="*/ 222 h 353"/>
                <a:gd name="connsiteX6" fmla="*/ 607 w 638"/>
                <a:gd name="connsiteY6" fmla="*/ 0 h 353"/>
                <a:gd name="connsiteX0" fmla="*/ 129 w 638"/>
                <a:gd name="connsiteY0" fmla="*/ 151 h 282"/>
                <a:gd name="connsiteX1" fmla="*/ 638 w 638"/>
                <a:gd name="connsiteY1" fmla="*/ 0 h 282"/>
                <a:gd name="connsiteX2" fmla="*/ 314 w 638"/>
                <a:gd name="connsiteY2" fmla="*/ 151 h 282"/>
                <a:gd name="connsiteX3" fmla="*/ 33 w 638"/>
                <a:gd name="connsiteY3" fmla="*/ 282 h 282"/>
                <a:gd name="connsiteX4" fmla="*/ 0 w 638"/>
                <a:gd name="connsiteY4" fmla="*/ 213 h 282"/>
                <a:gd name="connsiteX5" fmla="*/ 129 w 638"/>
                <a:gd name="connsiteY5" fmla="*/ 151 h 282"/>
                <a:gd name="connsiteX0" fmla="*/ 129 w 314"/>
                <a:gd name="connsiteY0" fmla="*/ 0 h 131"/>
                <a:gd name="connsiteX1" fmla="*/ 314 w 314"/>
                <a:gd name="connsiteY1" fmla="*/ 0 h 131"/>
                <a:gd name="connsiteX2" fmla="*/ 33 w 314"/>
                <a:gd name="connsiteY2" fmla="*/ 131 h 131"/>
                <a:gd name="connsiteX3" fmla="*/ 0 w 314"/>
                <a:gd name="connsiteY3" fmla="*/ 62 h 131"/>
                <a:gd name="connsiteX4" fmla="*/ 129 w 314"/>
                <a:gd name="connsiteY4" fmla="*/ 0 h 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" h="131">
                  <a:moveTo>
                    <a:pt x="129" y="0"/>
                  </a:moveTo>
                  <a:lnTo>
                    <a:pt x="314" y="0"/>
                  </a:lnTo>
                  <a:lnTo>
                    <a:pt x="33" y="131"/>
                  </a:lnTo>
                  <a:lnTo>
                    <a:pt x="0" y="62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1" name="Freeform 104"/>
            <p:cNvSpPr>
              <a:spLocks/>
            </p:cNvSpPr>
            <p:nvPr/>
          </p:nvSpPr>
          <p:spPr bwMode="ltGray">
            <a:xfrm>
              <a:off x="1785" y="-65"/>
              <a:ext cx="654" cy="301"/>
            </a:xfrm>
            <a:custGeom>
              <a:avLst/>
              <a:gdLst/>
              <a:ahLst/>
              <a:cxnLst>
                <a:cxn ang="0">
                  <a:pos x="629" y="0"/>
                </a:cxn>
                <a:cxn ang="0">
                  <a:pos x="654" y="73"/>
                </a:cxn>
                <a:cxn ang="0">
                  <a:pos x="26" y="301"/>
                </a:cxn>
                <a:cxn ang="0">
                  <a:pos x="0" y="229"/>
                </a:cxn>
                <a:cxn ang="0">
                  <a:pos x="629" y="0"/>
                </a:cxn>
              </a:cxnLst>
              <a:rect l="0" t="0" r="r" b="b"/>
              <a:pathLst>
                <a:path w="654" h="301">
                  <a:moveTo>
                    <a:pt x="629" y="0"/>
                  </a:moveTo>
                  <a:lnTo>
                    <a:pt x="654" y="73"/>
                  </a:lnTo>
                  <a:lnTo>
                    <a:pt x="26" y="301"/>
                  </a:lnTo>
                  <a:lnTo>
                    <a:pt x="0" y="229"/>
                  </a:lnTo>
                  <a:lnTo>
                    <a:pt x="6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2" name="Freeform 105"/>
            <p:cNvSpPr>
              <a:spLocks/>
            </p:cNvSpPr>
            <p:nvPr/>
          </p:nvSpPr>
          <p:spPr bwMode="ltGray">
            <a:xfrm>
              <a:off x="1821" y="94"/>
              <a:ext cx="666" cy="248"/>
            </a:xfrm>
            <a:custGeom>
              <a:avLst/>
              <a:gdLst/>
              <a:ahLst/>
              <a:cxnLst>
                <a:cxn ang="0">
                  <a:pos x="647" y="0"/>
                </a:cxn>
                <a:cxn ang="0">
                  <a:pos x="666" y="75"/>
                </a:cxn>
                <a:cxn ang="0">
                  <a:pos x="20" y="248"/>
                </a:cxn>
                <a:cxn ang="0">
                  <a:pos x="0" y="174"/>
                </a:cxn>
                <a:cxn ang="0">
                  <a:pos x="647" y="0"/>
                </a:cxn>
              </a:cxnLst>
              <a:rect l="0" t="0" r="r" b="b"/>
              <a:pathLst>
                <a:path w="666" h="248">
                  <a:moveTo>
                    <a:pt x="647" y="0"/>
                  </a:moveTo>
                  <a:lnTo>
                    <a:pt x="666" y="75"/>
                  </a:lnTo>
                  <a:lnTo>
                    <a:pt x="20" y="248"/>
                  </a:lnTo>
                  <a:lnTo>
                    <a:pt x="0" y="174"/>
                  </a:lnTo>
                  <a:lnTo>
                    <a:pt x="6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3" name="Freeform 106"/>
            <p:cNvSpPr>
              <a:spLocks/>
            </p:cNvSpPr>
            <p:nvPr/>
          </p:nvSpPr>
          <p:spPr bwMode="ltGray">
            <a:xfrm>
              <a:off x="1848" y="258"/>
              <a:ext cx="673" cy="192"/>
            </a:xfrm>
            <a:custGeom>
              <a:avLst/>
              <a:gdLst/>
              <a:ahLst/>
              <a:cxnLst>
                <a:cxn ang="0">
                  <a:pos x="659" y="0"/>
                </a:cxn>
                <a:cxn ang="0">
                  <a:pos x="673" y="76"/>
                </a:cxn>
                <a:cxn ang="0">
                  <a:pos x="14" y="192"/>
                </a:cxn>
                <a:cxn ang="0">
                  <a:pos x="0" y="116"/>
                </a:cxn>
                <a:cxn ang="0">
                  <a:pos x="659" y="0"/>
                </a:cxn>
              </a:cxnLst>
              <a:rect l="0" t="0" r="r" b="b"/>
              <a:pathLst>
                <a:path w="673" h="192">
                  <a:moveTo>
                    <a:pt x="659" y="0"/>
                  </a:moveTo>
                  <a:lnTo>
                    <a:pt x="673" y="76"/>
                  </a:lnTo>
                  <a:lnTo>
                    <a:pt x="14" y="192"/>
                  </a:lnTo>
                  <a:lnTo>
                    <a:pt x="0" y="116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4" name="Freeform 107"/>
            <p:cNvSpPr>
              <a:spLocks/>
            </p:cNvSpPr>
            <p:nvPr/>
          </p:nvSpPr>
          <p:spPr bwMode="ltGray">
            <a:xfrm>
              <a:off x="1867" y="424"/>
              <a:ext cx="673" cy="136"/>
            </a:xfrm>
            <a:custGeom>
              <a:avLst/>
              <a:gdLst/>
              <a:ahLst/>
              <a:cxnLst>
                <a:cxn ang="0">
                  <a:pos x="666" y="0"/>
                </a:cxn>
                <a:cxn ang="0">
                  <a:pos x="673" y="78"/>
                </a:cxn>
                <a:cxn ang="0">
                  <a:pos x="6" y="136"/>
                </a:cxn>
                <a:cxn ang="0">
                  <a:pos x="0" y="59"/>
                </a:cxn>
                <a:cxn ang="0">
                  <a:pos x="666" y="0"/>
                </a:cxn>
              </a:cxnLst>
              <a:rect l="0" t="0" r="r" b="b"/>
              <a:pathLst>
                <a:path w="673" h="136">
                  <a:moveTo>
                    <a:pt x="666" y="0"/>
                  </a:moveTo>
                  <a:lnTo>
                    <a:pt x="673" y="78"/>
                  </a:lnTo>
                  <a:lnTo>
                    <a:pt x="6" y="136"/>
                  </a:lnTo>
                  <a:lnTo>
                    <a:pt x="0" y="59"/>
                  </a:lnTo>
                  <a:lnTo>
                    <a:pt x="6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5" name="Rectangle 108"/>
            <p:cNvSpPr>
              <a:spLocks noChangeArrowheads="1"/>
            </p:cNvSpPr>
            <p:nvPr/>
          </p:nvSpPr>
          <p:spPr bwMode="ltGray">
            <a:xfrm>
              <a:off x="1875" y="593"/>
              <a:ext cx="669" cy="77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6" name="Freeform 109"/>
            <p:cNvSpPr>
              <a:spLocks/>
            </p:cNvSpPr>
            <p:nvPr/>
          </p:nvSpPr>
          <p:spPr bwMode="ltGray">
            <a:xfrm>
              <a:off x="1867" y="703"/>
              <a:ext cx="673" cy="13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73" y="59"/>
                </a:cxn>
                <a:cxn ang="0">
                  <a:pos x="667" y="135"/>
                </a:cxn>
                <a:cxn ang="0">
                  <a:pos x="0" y="76"/>
                </a:cxn>
                <a:cxn ang="0">
                  <a:pos x="7" y="0"/>
                </a:cxn>
              </a:cxnLst>
              <a:rect l="0" t="0" r="r" b="b"/>
              <a:pathLst>
                <a:path w="673" h="135">
                  <a:moveTo>
                    <a:pt x="7" y="0"/>
                  </a:moveTo>
                  <a:lnTo>
                    <a:pt x="673" y="59"/>
                  </a:lnTo>
                  <a:lnTo>
                    <a:pt x="667" y="135"/>
                  </a:lnTo>
                  <a:lnTo>
                    <a:pt x="0" y="76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7" name="Freeform 110"/>
            <p:cNvSpPr>
              <a:spLocks/>
            </p:cNvSpPr>
            <p:nvPr/>
          </p:nvSpPr>
          <p:spPr bwMode="ltGray">
            <a:xfrm>
              <a:off x="1849" y="813"/>
              <a:ext cx="674" cy="19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4" y="116"/>
                </a:cxn>
                <a:cxn ang="0">
                  <a:pos x="660" y="192"/>
                </a:cxn>
                <a:cxn ang="0">
                  <a:pos x="0" y="75"/>
                </a:cxn>
                <a:cxn ang="0">
                  <a:pos x="14" y="0"/>
                </a:cxn>
              </a:cxnLst>
              <a:rect l="0" t="0" r="r" b="b"/>
              <a:pathLst>
                <a:path w="674" h="192">
                  <a:moveTo>
                    <a:pt x="14" y="0"/>
                  </a:moveTo>
                  <a:lnTo>
                    <a:pt x="674" y="116"/>
                  </a:lnTo>
                  <a:lnTo>
                    <a:pt x="660" y="192"/>
                  </a:lnTo>
                  <a:lnTo>
                    <a:pt x="0" y="75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8" name="Freeform 111"/>
            <p:cNvSpPr>
              <a:spLocks/>
            </p:cNvSpPr>
            <p:nvPr/>
          </p:nvSpPr>
          <p:spPr bwMode="ltGray">
            <a:xfrm>
              <a:off x="1822" y="921"/>
              <a:ext cx="667" cy="24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667" y="173"/>
                </a:cxn>
                <a:cxn ang="0">
                  <a:pos x="647" y="247"/>
                </a:cxn>
                <a:cxn ang="0">
                  <a:pos x="0" y="74"/>
                </a:cxn>
                <a:cxn ang="0">
                  <a:pos x="20" y="0"/>
                </a:cxn>
              </a:cxnLst>
              <a:rect l="0" t="0" r="r" b="b"/>
              <a:pathLst>
                <a:path w="667" h="247">
                  <a:moveTo>
                    <a:pt x="20" y="0"/>
                  </a:moveTo>
                  <a:lnTo>
                    <a:pt x="667" y="173"/>
                  </a:lnTo>
                  <a:lnTo>
                    <a:pt x="647" y="247"/>
                  </a:lnTo>
                  <a:lnTo>
                    <a:pt x="0" y="74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9" name="Freeform 112"/>
            <p:cNvSpPr>
              <a:spLocks/>
            </p:cNvSpPr>
            <p:nvPr/>
          </p:nvSpPr>
          <p:spPr bwMode="ltGray">
            <a:xfrm>
              <a:off x="1787" y="1027"/>
              <a:ext cx="655" cy="301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655" y="229"/>
                </a:cxn>
                <a:cxn ang="0">
                  <a:pos x="629" y="301"/>
                </a:cxn>
                <a:cxn ang="0">
                  <a:pos x="0" y="72"/>
                </a:cxn>
                <a:cxn ang="0">
                  <a:pos x="26" y="0"/>
                </a:cxn>
              </a:cxnLst>
              <a:rect l="0" t="0" r="r" b="b"/>
              <a:pathLst>
                <a:path w="655" h="301">
                  <a:moveTo>
                    <a:pt x="26" y="0"/>
                  </a:moveTo>
                  <a:lnTo>
                    <a:pt x="655" y="229"/>
                  </a:lnTo>
                  <a:lnTo>
                    <a:pt x="629" y="301"/>
                  </a:lnTo>
                  <a:lnTo>
                    <a:pt x="0" y="7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0" name="Freeform 113"/>
            <p:cNvSpPr>
              <a:spLocks/>
            </p:cNvSpPr>
            <p:nvPr/>
          </p:nvSpPr>
          <p:spPr bwMode="ltGray">
            <a:xfrm>
              <a:off x="1742" y="1130"/>
              <a:ext cx="639" cy="353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639" y="283"/>
                </a:cxn>
                <a:cxn ang="0">
                  <a:pos x="606" y="353"/>
                </a:cxn>
                <a:cxn ang="0">
                  <a:pos x="0" y="70"/>
                </a:cxn>
                <a:cxn ang="0">
                  <a:pos x="32" y="0"/>
                </a:cxn>
              </a:cxnLst>
              <a:rect l="0" t="0" r="r" b="b"/>
              <a:pathLst>
                <a:path w="639" h="353">
                  <a:moveTo>
                    <a:pt x="32" y="0"/>
                  </a:moveTo>
                  <a:lnTo>
                    <a:pt x="639" y="283"/>
                  </a:lnTo>
                  <a:lnTo>
                    <a:pt x="606" y="353"/>
                  </a:lnTo>
                  <a:lnTo>
                    <a:pt x="0" y="7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1" name="Freeform 114"/>
            <p:cNvSpPr>
              <a:spLocks/>
            </p:cNvSpPr>
            <p:nvPr/>
          </p:nvSpPr>
          <p:spPr bwMode="ltGray">
            <a:xfrm>
              <a:off x="1689" y="1230"/>
              <a:ext cx="617" cy="400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617" y="334"/>
                </a:cxn>
                <a:cxn ang="0">
                  <a:pos x="579" y="400"/>
                </a:cxn>
                <a:cxn ang="0">
                  <a:pos x="0" y="66"/>
                </a:cxn>
                <a:cxn ang="0">
                  <a:pos x="37" y="0"/>
                </a:cxn>
              </a:cxnLst>
              <a:rect l="0" t="0" r="r" b="b"/>
              <a:pathLst>
                <a:path w="617" h="400">
                  <a:moveTo>
                    <a:pt x="37" y="0"/>
                  </a:moveTo>
                  <a:lnTo>
                    <a:pt x="617" y="334"/>
                  </a:lnTo>
                  <a:lnTo>
                    <a:pt x="579" y="400"/>
                  </a:lnTo>
                  <a:lnTo>
                    <a:pt x="0" y="66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2" name="Freeform 115"/>
            <p:cNvSpPr>
              <a:spLocks/>
            </p:cNvSpPr>
            <p:nvPr/>
          </p:nvSpPr>
          <p:spPr bwMode="ltGray">
            <a:xfrm>
              <a:off x="1627" y="1325"/>
              <a:ext cx="592" cy="446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592" y="383"/>
                </a:cxn>
                <a:cxn ang="0">
                  <a:pos x="548" y="446"/>
                </a:cxn>
                <a:cxn ang="0">
                  <a:pos x="0" y="62"/>
                </a:cxn>
                <a:cxn ang="0">
                  <a:pos x="44" y="0"/>
                </a:cxn>
              </a:cxnLst>
              <a:rect l="0" t="0" r="r" b="b"/>
              <a:pathLst>
                <a:path w="592" h="446">
                  <a:moveTo>
                    <a:pt x="44" y="0"/>
                  </a:moveTo>
                  <a:lnTo>
                    <a:pt x="592" y="383"/>
                  </a:lnTo>
                  <a:lnTo>
                    <a:pt x="548" y="446"/>
                  </a:lnTo>
                  <a:lnTo>
                    <a:pt x="0" y="62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3" name="Freeform 116"/>
            <p:cNvSpPr>
              <a:spLocks/>
            </p:cNvSpPr>
            <p:nvPr/>
          </p:nvSpPr>
          <p:spPr bwMode="ltGray">
            <a:xfrm>
              <a:off x="1558" y="1414"/>
              <a:ext cx="562" cy="489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562" y="430"/>
                </a:cxn>
                <a:cxn ang="0">
                  <a:pos x="511" y="489"/>
                </a:cxn>
                <a:cxn ang="0">
                  <a:pos x="0" y="58"/>
                </a:cxn>
                <a:cxn ang="0">
                  <a:pos x="49" y="0"/>
                </a:cxn>
              </a:cxnLst>
              <a:rect l="0" t="0" r="r" b="b"/>
              <a:pathLst>
                <a:path w="562" h="489">
                  <a:moveTo>
                    <a:pt x="49" y="0"/>
                  </a:moveTo>
                  <a:lnTo>
                    <a:pt x="562" y="430"/>
                  </a:lnTo>
                  <a:lnTo>
                    <a:pt x="511" y="489"/>
                  </a:lnTo>
                  <a:lnTo>
                    <a:pt x="0" y="58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4" name="Freeform 117"/>
            <p:cNvSpPr>
              <a:spLocks/>
            </p:cNvSpPr>
            <p:nvPr/>
          </p:nvSpPr>
          <p:spPr bwMode="ltGray">
            <a:xfrm>
              <a:off x="1480" y="1498"/>
              <a:ext cx="529" cy="527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29" y="473"/>
                </a:cxn>
                <a:cxn ang="0">
                  <a:pos x="474" y="527"/>
                </a:cxn>
                <a:cxn ang="0">
                  <a:pos x="0" y="54"/>
                </a:cxn>
                <a:cxn ang="0">
                  <a:pos x="56" y="0"/>
                </a:cxn>
              </a:cxnLst>
              <a:rect l="0" t="0" r="r" b="b"/>
              <a:pathLst>
                <a:path w="529" h="527">
                  <a:moveTo>
                    <a:pt x="56" y="0"/>
                  </a:moveTo>
                  <a:lnTo>
                    <a:pt x="529" y="473"/>
                  </a:lnTo>
                  <a:lnTo>
                    <a:pt x="474" y="527"/>
                  </a:lnTo>
                  <a:lnTo>
                    <a:pt x="0" y="54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5" name="Freeform 118"/>
            <p:cNvSpPr>
              <a:spLocks/>
            </p:cNvSpPr>
            <p:nvPr/>
          </p:nvSpPr>
          <p:spPr bwMode="ltGray">
            <a:xfrm>
              <a:off x="1397" y="1574"/>
              <a:ext cx="490" cy="562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490" y="513"/>
                </a:cxn>
                <a:cxn ang="0">
                  <a:pos x="430" y="562"/>
                </a:cxn>
                <a:cxn ang="0">
                  <a:pos x="0" y="51"/>
                </a:cxn>
                <a:cxn ang="0">
                  <a:pos x="59" y="0"/>
                </a:cxn>
              </a:cxnLst>
              <a:rect l="0" t="0" r="r" b="b"/>
              <a:pathLst>
                <a:path w="490" h="562">
                  <a:moveTo>
                    <a:pt x="59" y="0"/>
                  </a:moveTo>
                  <a:lnTo>
                    <a:pt x="490" y="513"/>
                  </a:lnTo>
                  <a:lnTo>
                    <a:pt x="430" y="562"/>
                  </a:lnTo>
                  <a:lnTo>
                    <a:pt x="0" y="51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6" name="Freeform 119"/>
            <p:cNvSpPr>
              <a:spLocks/>
            </p:cNvSpPr>
            <p:nvPr/>
          </p:nvSpPr>
          <p:spPr bwMode="ltGray">
            <a:xfrm>
              <a:off x="1308" y="1644"/>
              <a:ext cx="446" cy="593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446" y="548"/>
                </a:cxn>
                <a:cxn ang="0">
                  <a:pos x="384" y="593"/>
                </a:cxn>
                <a:cxn ang="0">
                  <a:pos x="0" y="45"/>
                </a:cxn>
                <a:cxn ang="0">
                  <a:pos x="64" y="0"/>
                </a:cxn>
              </a:cxnLst>
              <a:rect l="0" t="0" r="r" b="b"/>
              <a:pathLst>
                <a:path w="446" h="593">
                  <a:moveTo>
                    <a:pt x="64" y="0"/>
                  </a:moveTo>
                  <a:lnTo>
                    <a:pt x="446" y="548"/>
                  </a:lnTo>
                  <a:lnTo>
                    <a:pt x="384" y="593"/>
                  </a:lnTo>
                  <a:lnTo>
                    <a:pt x="0" y="45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7" name="Freeform 120"/>
            <p:cNvSpPr>
              <a:spLocks/>
            </p:cNvSpPr>
            <p:nvPr/>
          </p:nvSpPr>
          <p:spPr bwMode="ltGray">
            <a:xfrm>
              <a:off x="1214" y="1707"/>
              <a:ext cx="401" cy="618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401" y="579"/>
                </a:cxn>
                <a:cxn ang="0">
                  <a:pos x="334" y="618"/>
                </a:cxn>
                <a:cxn ang="0">
                  <a:pos x="0" y="38"/>
                </a:cxn>
                <a:cxn ang="0">
                  <a:pos x="66" y="0"/>
                </a:cxn>
              </a:cxnLst>
              <a:rect l="0" t="0" r="r" b="b"/>
              <a:pathLst>
                <a:path w="401" h="618">
                  <a:moveTo>
                    <a:pt x="66" y="0"/>
                  </a:moveTo>
                  <a:lnTo>
                    <a:pt x="401" y="579"/>
                  </a:lnTo>
                  <a:lnTo>
                    <a:pt x="334" y="618"/>
                  </a:lnTo>
                  <a:lnTo>
                    <a:pt x="0" y="38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8" name="Freeform 121"/>
            <p:cNvSpPr>
              <a:spLocks/>
            </p:cNvSpPr>
            <p:nvPr/>
          </p:nvSpPr>
          <p:spPr bwMode="ltGray">
            <a:xfrm>
              <a:off x="1115" y="1760"/>
              <a:ext cx="353" cy="640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353" y="607"/>
                </a:cxn>
                <a:cxn ang="0">
                  <a:pos x="282" y="640"/>
                </a:cxn>
                <a:cxn ang="0">
                  <a:pos x="0" y="33"/>
                </a:cxn>
                <a:cxn ang="0">
                  <a:pos x="69" y="0"/>
                </a:cxn>
              </a:cxnLst>
              <a:rect l="0" t="0" r="r" b="b"/>
              <a:pathLst>
                <a:path w="353" h="640">
                  <a:moveTo>
                    <a:pt x="69" y="0"/>
                  </a:moveTo>
                  <a:lnTo>
                    <a:pt x="353" y="607"/>
                  </a:lnTo>
                  <a:lnTo>
                    <a:pt x="282" y="640"/>
                  </a:lnTo>
                  <a:lnTo>
                    <a:pt x="0" y="3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9" name="Freeform 122"/>
            <p:cNvSpPr>
              <a:spLocks/>
            </p:cNvSpPr>
            <p:nvPr/>
          </p:nvSpPr>
          <p:spPr bwMode="ltGray">
            <a:xfrm>
              <a:off x="1012" y="1806"/>
              <a:ext cx="301" cy="656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301" y="629"/>
                </a:cxn>
                <a:cxn ang="0">
                  <a:pos x="228" y="656"/>
                </a:cxn>
                <a:cxn ang="0">
                  <a:pos x="0" y="27"/>
                </a:cxn>
                <a:cxn ang="0">
                  <a:pos x="72" y="0"/>
                </a:cxn>
              </a:cxnLst>
              <a:rect l="0" t="0" r="r" b="b"/>
              <a:pathLst>
                <a:path w="301" h="656">
                  <a:moveTo>
                    <a:pt x="72" y="0"/>
                  </a:moveTo>
                  <a:lnTo>
                    <a:pt x="301" y="629"/>
                  </a:lnTo>
                  <a:lnTo>
                    <a:pt x="228" y="656"/>
                  </a:lnTo>
                  <a:lnTo>
                    <a:pt x="0" y="27"/>
                  </a:lnTo>
                  <a:lnTo>
                    <a:pt x="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0" name="Freeform 123"/>
            <p:cNvSpPr>
              <a:spLocks/>
            </p:cNvSpPr>
            <p:nvPr/>
          </p:nvSpPr>
          <p:spPr bwMode="ltGray">
            <a:xfrm>
              <a:off x="906" y="1844"/>
              <a:ext cx="248" cy="666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248" y="646"/>
                </a:cxn>
                <a:cxn ang="0">
                  <a:pos x="173" y="666"/>
                </a:cxn>
                <a:cxn ang="0">
                  <a:pos x="0" y="18"/>
                </a:cxn>
                <a:cxn ang="0">
                  <a:pos x="74" y="0"/>
                </a:cxn>
              </a:cxnLst>
              <a:rect l="0" t="0" r="r" b="b"/>
              <a:pathLst>
                <a:path w="248" h="666">
                  <a:moveTo>
                    <a:pt x="74" y="0"/>
                  </a:moveTo>
                  <a:lnTo>
                    <a:pt x="248" y="646"/>
                  </a:lnTo>
                  <a:lnTo>
                    <a:pt x="173" y="666"/>
                  </a:lnTo>
                  <a:lnTo>
                    <a:pt x="0" y="18"/>
                  </a:lnTo>
                  <a:lnTo>
                    <a:pt x="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1" name="Freeform 124"/>
            <p:cNvSpPr>
              <a:spLocks/>
            </p:cNvSpPr>
            <p:nvPr/>
          </p:nvSpPr>
          <p:spPr bwMode="ltGray">
            <a:xfrm>
              <a:off x="798" y="1870"/>
              <a:ext cx="192" cy="673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192" y="660"/>
                </a:cxn>
                <a:cxn ang="0">
                  <a:pos x="116" y="673"/>
                </a:cxn>
                <a:cxn ang="0">
                  <a:pos x="0" y="13"/>
                </a:cxn>
                <a:cxn ang="0">
                  <a:pos x="76" y="0"/>
                </a:cxn>
              </a:cxnLst>
              <a:rect l="0" t="0" r="r" b="b"/>
              <a:pathLst>
                <a:path w="192" h="673">
                  <a:moveTo>
                    <a:pt x="76" y="0"/>
                  </a:moveTo>
                  <a:lnTo>
                    <a:pt x="192" y="660"/>
                  </a:lnTo>
                  <a:lnTo>
                    <a:pt x="116" y="673"/>
                  </a:lnTo>
                  <a:lnTo>
                    <a:pt x="0" y="13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2" name="Freeform 125"/>
            <p:cNvSpPr>
              <a:spLocks/>
            </p:cNvSpPr>
            <p:nvPr/>
          </p:nvSpPr>
          <p:spPr bwMode="ltGray">
            <a:xfrm>
              <a:off x="688" y="1888"/>
              <a:ext cx="136" cy="673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36" y="667"/>
                </a:cxn>
                <a:cxn ang="0">
                  <a:pos x="58" y="673"/>
                </a:cxn>
                <a:cxn ang="0">
                  <a:pos x="0" y="7"/>
                </a:cxn>
                <a:cxn ang="0">
                  <a:pos x="77" y="0"/>
                </a:cxn>
              </a:cxnLst>
              <a:rect l="0" t="0" r="r" b="b"/>
              <a:pathLst>
                <a:path w="136" h="673">
                  <a:moveTo>
                    <a:pt x="77" y="0"/>
                  </a:moveTo>
                  <a:lnTo>
                    <a:pt x="136" y="667"/>
                  </a:lnTo>
                  <a:lnTo>
                    <a:pt x="58" y="673"/>
                  </a:lnTo>
                  <a:lnTo>
                    <a:pt x="0" y="7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3" name="Rectangle 126"/>
            <p:cNvSpPr>
              <a:spLocks noChangeArrowheads="1"/>
            </p:cNvSpPr>
            <p:nvPr/>
          </p:nvSpPr>
          <p:spPr bwMode="ltGray">
            <a:xfrm>
              <a:off x="578" y="1896"/>
              <a:ext cx="77" cy="670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4" name="Freeform 127"/>
            <p:cNvSpPr>
              <a:spLocks/>
            </p:cNvSpPr>
            <p:nvPr/>
          </p:nvSpPr>
          <p:spPr bwMode="ltGray">
            <a:xfrm>
              <a:off x="410" y="1889"/>
              <a:ext cx="135" cy="67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35" y="7"/>
                </a:cxn>
                <a:cxn ang="0">
                  <a:pos x="76" y="673"/>
                </a:cxn>
                <a:cxn ang="0">
                  <a:pos x="0" y="666"/>
                </a:cxn>
                <a:cxn ang="0">
                  <a:pos x="59" y="0"/>
                </a:cxn>
              </a:cxnLst>
              <a:rect l="0" t="0" r="r" b="b"/>
              <a:pathLst>
                <a:path w="135" h="673">
                  <a:moveTo>
                    <a:pt x="59" y="0"/>
                  </a:moveTo>
                  <a:lnTo>
                    <a:pt x="135" y="7"/>
                  </a:lnTo>
                  <a:lnTo>
                    <a:pt x="76" y="673"/>
                  </a:lnTo>
                  <a:lnTo>
                    <a:pt x="0" y="666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5" name="Freeform 128"/>
            <p:cNvSpPr>
              <a:spLocks/>
            </p:cNvSpPr>
            <p:nvPr/>
          </p:nvSpPr>
          <p:spPr bwMode="ltGray">
            <a:xfrm>
              <a:off x="243" y="1872"/>
              <a:ext cx="192" cy="672"/>
            </a:xfrm>
            <a:custGeom>
              <a:avLst/>
              <a:gdLst/>
              <a:ahLst/>
              <a:cxnLst>
                <a:cxn ang="0">
                  <a:pos x="117" y="0"/>
                </a:cxn>
                <a:cxn ang="0">
                  <a:pos x="192" y="13"/>
                </a:cxn>
                <a:cxn ang="0">
                  <a:pos x="76" y="672"/>
                </a:cxn>
                <a:cxn ang="0">
                  <a:pos x="0" y="659"/>
                </a:cxn>
                <a:cxn ang="0">
                  <a:pos x="117" y="0"/>
                </a:cxn>
              </a:cxnLst>
              <a:rect l="0" t="0" r="r" b="b"/>
              <a:pathLst>
                <a:path w="192" h="672">
                  <a:moveTo>
                    <a:pt x="117" y="0"/>
                  </a:moveTo>
                  <a:lnTo>
                    <a:pt x="192" y="13"/>
                  </a:lnTo>
                  <a:lnTo>
                    <a:pt x="76" y="672"/>
                  </a:lnTo>
                  <a:lnTo>
                    <a:pt x="0" y="659"/>
                  </a:lnTo>
                  <a:lnTo>
                    <a:pt x="1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6" name="Freeform 129"/>
            <p:cNvSpPr>
              <a:spLocks/>
            </p:cNvSpPr>
            <p:nvPr/>
          </p:nvSpPr>
          <p:spPr bwMode="ltGray">
            <a:xfrm>
              <a:off x="80" y="1845"/>
              <a:ext cx="247" cy="666"/>
            </a:xfrm>
            <a:custGeom>
              <a:avLst/>
              <a:gdLst/>
              <a:ahLst/>
              <a:cxnLst>
                <a:cxn ang="0">
                  <a:pos x="172" y="0"/>
                </a:cxn>
                <a:cxn ang="0">
                  <a:pos x="247" y="20"/>
                </a:cxn>
                <a:cxn ang="0">
                  <a:pos x="74" y="666"/>
                </a:cxn>
                <a:cxn ang="0">
                  <a:pos x="0" y="646"/>
                </a:cxn>
                <a:cxn ang="0">
                  <a:pos x="172" y="0"/>
                </a:cxn>
              </a:cxnLst>
              <a:rect l="0" t="0" r="r" b="b"/>
              <a:pathLst>
                <a:path w="247" h="666">
                  <a:moveTo>
                    <a:pt x="172" y="0"/>
                  </a:moveTo>
                  <a:lnTo>
                    <a:pt x="247" y="20"/>
                  </a:lnTo>
                  <a:lnTo>
                    <a:pt x="74" y="666"/>
                  </a:lnTo>
                  <a:lnTo>
                    <a:pt x="0" y="646"/>
                  </a:lnTo>
                  <a:lnTo>
                    <a:pt x="1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7" name="Freeform 130"/>
            <p:cNvSpPr>
              <a:spLocks/>
            </p:cNvSpPr>
            <p:nvPr/>
          </p:nvSpPr>
          <p:spPr bwMode="ltGray">
            <a:xfrm>
              <a:off x="-80" y="1808"/>
              <a:ext cx="301" cy="656"/>
            </a:xfrm>
            <a:custGeom>
              <a:avLst/>
              <a:gdLst/>
              <a:ahLst/>
              <a:cxnLst>
                <a:cxn ang="0">
                  <a:pos x="229" y="0"/>
                </a:cxn>
                <a:cxn ang="0">
                  <a:pos x="301" y="27"/>
                </a:cxn>
                <a:cxn ang="0">
                  <a:pos x="72" y="656"/>
                </a:cxn>
                <a:cxn ang="0">
                  <a:pos x="0" y="629"/>
                </a:cxn>
                <a:cxn ang="0">
                  <a:pos x="229" y="0"/>
                </a:cxn>
              </a:cxnLst>
              <a:rect l="0" t="0" r="r" b="b"/>
              <a:pathLst>
                <a:path w="301" h="656">
                  <a:moveTo>
                    <a:pt x="229" y="0"/>
                  </a:moveTo>
                  <a:lnTo>
                    <a:pt x="301" y="27"/>
                  </a:lnTo>
                  <a:lnTo>
                    <a:pt x="72" y="656"/>
                  </a:lnTo>
                  <a:lnTo>
                    <a:pt x="0" y="629"/>
                  </a:lnTo>
                  <a:lnTo>
                    <a:pt x="2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8" name="Freeform 131"/>
            <p:cNvSpPr>
              <a:spLocks/>
            </p:cNvSpPr>
            <p:nvPr/>
          </p:nvSpPr>
          <p:spPr bwMode="ltGray">
            <a:xfrm>
              <a:off x="-42" y="1764"/>
              <a:ext cx="160" cy="377"/>
            </a:xfrm>
            <a:custGeom>
              <a:avLst/>
              <a:gdLst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70 w 353"/>
                <a:gd name="connsiteY2" fmla="*/ 639 h 639"/>
                <a:gd name="connsiteX3" fmla="*/ 0 w 353"/>
                <a:gd name="connsiteY3" fmla="*/ 606 h 639"/>
                <a:gd name="connsiteX4" fmla="*/ 193 w 353"/>
                <a:gd name="connsiteY4" fmla="*/ 193 h 639"/>
                <a:gd name="connsiteX5" fmla="*/ 283 w 353"/>
                <a:gd name="connsiteY5" fmla="*/ 0 h 639"/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193 w 353"/>
                <a:gd name="connsiteY2" fmla="*/ 377 h 639"/>
                <a:gd name="connsiteX3" fmla="*/ 70 w 353"/>
                <a:gd name="connsiteY3" fmla="*/ 639 h 639"/>
                <a:gd name="connsiteX4" fmla="*/ 0 w 353"/>
                <a:gd name="connsiteY4" fmla="*/ 606 h 639"/>
                <a:gd name="connsiteX5" fmla="*/ 193 w 353"/>
                <a:gd name="connsiteY5" fmla="*/ 193 h 639"/>
                <a:gd name="connsiteX6" fmla="*/ 283 w 353"/>
                <a:gd name="connsiteY6" fmla="*/ 0 h 639"/>
                <a:gd name="connsiteX0" fmla="*/ 283 w 353"/>
                <a:gd name="connsiteY0" fmla="*/ 0 h 606"/>
                <a:gd name="connsiteX1" fmla="*/ 353 w 353"/>
                <a:gd name="connsiteY1" fmla="*/ 33 h 606"/>
                <a:gd name="connsiteX2" fmla="*/ 193 w 353"/>
                <a:gd name="connsiteY2" fmla="*/ 377 h 606"/>
                <a:gd name="connsiteX3" fmla="*/ 0 w 353"/>
                <a:gd name="connsiteY3" fmla="*/ 606 h 606"/>
                <a:gd name="connsiteX4" fmla="*/ 193 w 353"/>
                <a:gd name="connsiteY4" fmla="*/ 193 h 606"/>
                <a:gd name="connsiteX5" fmla="*/ 283 w 353"/>
                <a:gd name="connsiteY5" fmla="*/ 0 h 606"/>
                <a:gd name="connsiteX0" fmla="*/ 90 w 160"/>
                <a:gd name="connsiteY0" fmla="*/ 0 h 377"/>
                <a:gd name="connsiteX1" fmla="*/ 160 w 160"/>
                <a:gd name="connsiteY1" fmla="*/ 33 h 377"/>
                <a:gd name="connsiteX2" fmla="*/ 0 w 160"/>
                <a:gd name="connsiteY2" fmla="*/ 377 h 377"/>
                <a:gd name="connsiteX3" fmla="*/ 0 w 160"/>
                <a:gd name="connsiteY3" fmla="*/ 193 h 377"/>
                <a:gd name="connsiteX4" fmla="*/ 90 w 160"/>
                <a:gd name="connsiteY4" fmla="*/ 0 h 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" h="377">
                  <a:moveTo>
                    <a:pt x="90" y="0"/>
                  </a:moveTo>
                  <a:lnTo>
                    <a:pt x="160" y="33"/>
                  </a:lnTo>
                  <a:cubicBezTo>
                    <a:pt x="107" y="148"/>
                    <a:pt x="53" y="262"/>
                    <a:pt x="0" y="377"/>
                  </a:cubicBezTo>
                  <a:lnTo>
                    <a:pt x="0" y="193"/>
                  </a:lnTo>
                  <a:cubicBezTo>
                    <a:pt x="30" y="129"/>
                    <a:pt x="60" y="64"/>
                    <a:pt x="9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49" name="Freeform 132"/>
            <p:cNvSpPr>
              <a:spLocks/>
            </p:cNvSpPr>
            <p:nvPr/>
          </p:nvSpPr>
          <p:spPr bwMode="ltGray">
            <a:xfrm>
              <a:off x="-42" y="1714"/>
              <a:ext cx="60" cy="136"/>
            </a:xfrm>
            <a:custGeom>
              <a:avLst/>
              <a:gdLst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66 w 400"/>
                <a:gd name="connsiteY2" fmla="*/ 714 h 714"/>
                <a:gd name="connsiteX3" fmla="*/ 0 w 400"/>
                <a:gd name="connsiteY3" fmla="*/ 676 h 714"/>
                <a:gd name="connsiteX4" fmla="*/ 334 w 400"/>
                <a:gd name="connsiteY4" fmla="*/ 96 h 714"/>
                <a:gd name="connsiteX5" fmla="*/ 341 w 400"/>
                <a:gd name="connsiteY5" fmla="*/ 100 h 714"/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7" fmla="*/ 334 w 400"/>
                <a:gd name="connsiteY7" fmla="*/ 96 h 714"/>
                <a:gd name="connsiteX0" fmla="*/ 341 w 400"/>
                <a:gd name="connsiteY0" fmla="*/ 100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275 w 334"/>
                <a:gd name="connsiteY0" fmla="*/ 0 h 614"/>
                <a:gd name="connsiteX1" fmla="*/ 334 w 334"/>
                <a:gd name="connsiteY1" fmla="*/ 35 h 614"/>
                <a:gd name="connsiteX2" fmla="*/ 274 w 334"/>
                <a:gd name="connsiteY2" fmla="*/ 136 h 614"/>
                <a:gd name="connsiteX3" fmla="*/ 0 w 334"/>
                <a:gd name="connsiteY3" fmla="*/ 614 h 614"/>
                <a:gd name="connsiteX4" fmla="*/ 275 w 334"/>
                <a:gd name="connsiteY4" fmla="*/ 0 h 614"/>
                <a:gd name="connsiteX0" fmla="*/ 1 w 60"/>
                <a:gd name="connsiteY0" fmla="*/ 0 h 136"/>
                <a:gd name="connsiteX1" fmla="*/ 60 w 60"/>
                <a:gd name="connsiteY1" fmla="*/ 35 h 136"/>
                <a:gd name="connsiteX2" fmla="*/ 0 w 60"/>
                <a:gd name="connsiteY2" fmla="*/ 136 h 136"/>
                <a:gd name="connsiteX3" fmla="*/ 1 w 60"/>
                <a:gd name="connsiteY3" fmla="*/ 0 h 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" h="136">
                  <a:moveTo>
                    <a:pt x="1" y="0"/>
                  </a:moveTo>
                  <a:lnTo>
                    <a:pt x="60" y="35"/>
                  </a:lnTo>
                  <a:cubicBezTo>
                    <a:pt x="40" y="69"/>
                    <a:pt x="20" y="102"/>
                    <a:pt x="0" y="136"/>
                  </a:cubicBezTo>
                  <a:cubicBezTo>
                    <a:pt x="0" y="91"/>
                    <a:pt x="1" y="45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216025" y="0"/>
            <a:ext cx="7470775" cy="987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41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189038"/>
            <a:ext cx="8229600" cy="490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7675" y="6364288"/>
            <a:ext cx="2185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0175" y="6364288"/>
            <a:ext cx="5311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4025" y="6364288"/>
            <a:ext cx="612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 kern="1200">
          <a:ln w="18415" cmpd="sng">
            <a:noFill/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Corbel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CC37F"/>
        </a:buClr>
        <a:buSzPct val="80000"/>
        <a:buFont typeface="Wingdings 2" pitchFamily="18" charset="2"/>
        <a:buChar char="¤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3C2FF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5A0CC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8E79E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5A0A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7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.org/russian/topics/humanrts/intro.htm" TargetMode="External"/><Relationship Id="rId2" Type="http://schemas.openxmlformats.org/officeDocument/2006/relationships/hyperlink" Target="http://www.un.org/russian/documen/declarat/declhr.htm" TargetMode="Externa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8316416" cy="4176464"/>
          </a:xfrm>
        </p:spPr>
        <p:txBody>
          <a:bodyPr/>
          <a:lstStyle/>
          <a:p>
            <a:pPr algn="ctr"/>
            <a:r>
              <a:rPr lang="ru-RU" sz="7200" dirty="0" smtClean="0"/>
              <a:t>Защита прав детей:</a:t>
            </a:r>
            <a:br>
              <a:rPr lang="ru-RU" sz="7200" dirty="0" smtClean="0"/>
            </a:br>
            <a:r>
              <a:rPr lang="ru-RU" sz="7200" dirty="0" smtClean="0"/>
              <a:t>основополагающие документы</a:t>
            </a:r>
            <a:endParaRPr lang="ru-RU" sz="72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Конвенция о правах ребенка </a:t>
            </a:r>
            <a:endParaRPr lang="ru-RU" dirty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857250" y="1189038"/>
            <a:ext cx="7829550" cy="49831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800" dirty="0" smtClean="0"/>
              <a:t>	является первым и основным международно-правовым документом, в котором права ребенка рассматривались на уровне международного права. Документ состоит из 54 статей, детализирующих индивидуальные права юных граждан в возрасте от рождения до 18 лет на полное развитие своих возможностей в условиях, свободных от голода и нужды, жестокости, эксплуатации и других форм злоупотреблений. </a:t>
            </a:r>
          </a:p>
          <a:p>
            <a:endParaRPr lang="ru-RU" sz="2800" dirty="0" smtClean="0"/>
          </a:p>
        </p:txBody>
      </p:sp>
      <p:pic>
        <p:nvPicPr>
          <p:cNvPr id="4" name="Содержимое 4" descr="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214290"/>
            <a:ext cx="1071538" cy="1285846"/>
          </a:xfrm>
          <a:prstGeom prst="rect">
            <a:avLst/>
          </a:prstGeom>
          <a:ln>
            <a:noFill/>
          </a:ln>
          <a:effectLst/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4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60363" y="1052513"/>
            <a:ext cx="8540750" cy="438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lvl="1" algn="ctr">
              <a:spcBef>
                <a:spcPts val="800"/>
              </a:spcBef>
              <a:buFont typeface="Arial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/>
            </a:pPr>
            <a:r>
              <a:rPr lang="en-GB" sz="48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Gothic" charset="0"/>
              </a:rPr>
              <a:t>Документ, который должен защитить детей, называется </a:t>
            </a:r>
            <a:r>
              <a:rPr lang="en-GB" sz="4800" b="1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Gothic" charset="0"/>
              </a:rPr>
              <a:t>«Конвенция».</a:t>
            </a:r>
            <a:r>
              <a:rPr lang="en-GB" sz="48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Gothic" charset="0"/>
              </a:rPr>
              <a:t> Слово «конвенция» переводится как </a:t>
            </a:r>
            <a:r>
              <a:rPr lang="en-GB" sz="4800" b="1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Gothic" charset="0"/>
              </a:rPr>
              <a:t>«договор», «соглашение». 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856932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Ребенок - человек  до достижения им 18 лет</a:t>
            </a:r>
          </a:p>
        </p:txBody>
      </p:sp>
      <p:pic>
        <p:nvPicPr>
          <p:cNvPr id="5125" name="Picture 5" descr="Рисунок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060575"/>
            <a:ext cx="4752975" cy="46148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1" y="1"/>
            <a:ext cx="9144000" cy="2071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>
                <a:srgbClr val="B7E7FF"/>
              </a:buCl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+mn-ea"/>
                <a:cs typeface="Lucida Sans Unicode" charset="0"/>
              </a:rPr>
              <a:t>Каждый ребенок — это полноценная и полноправная личность, а не собственность родителей или государства. Эта личность имеет свои права и обязанности. 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428875" y="2286000"/>
            <a:ext cx="4278313" cy="4416425"/>
            <a:chOff x="1530" y="1440"/>
            <a:chExt cx="2695" cy="2782"/>
          </a:xfrm>
        </p:grpSpPr>
        <p:pic>
          <p:nvPicPr>
            <p:cNvPr id="7172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30" y="1440"/>
              <a:ext cx="2696" cy="278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7173" name="Text Box 4"/>
            <p:cNvSpPr txBox="1">
              <a:spLocks noChangeArrowheads="1"/>
            </p:cNvSpPr>
            <p:nvPr/>
          </p:nvSpPr>
          <p:spPr bwMode="auto">
            <a:xfrm>
              <a:off x="1530" y="1440"/>
              <a:ext cx="2696" cy="278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plus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51520" y="1165192"/>
            <a:ext cx="864096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>
              <a:buClr>
                <a:srgbClr val="0033CC"/>
              </a:buClr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en-GB" sz="2400" b="1" dirty="0" err="1">
                <a:solidFill>
                  <a:srgbClr val="0033CC"/>
                </a:solidFill>
              </a:rPr>
              <a:t>Право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на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жизнь</a:t>
            </a:r>
            <a:r>
              <a:rPr lang="en-GB" sz="2400" b="1" dirty="0">
                <a:solidFill>
                  <a:srgbClr val="0033CC"/>
                </a:solidFill>
              </a:rPr>
              <a:t>.</a:t>
            </a:r>
          </a:p>
          <a:p>
            <a:pPr>
              <a:buClr>
                <a:srgbClr val="0033CC"/>
              </a:buClr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en-GB" sz="2400" b="1" dirty="0" err="1">
                <a:solidFill>
                  <a:srgbClr val="0033CC"/>
                </a:solidFill>
              </a:rPr>
              <a:t>Право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на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имя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при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рождении</a:t>
            </a:r>
            <a:r>
              <a:rPr lang="en-GB" sz="2400" b="1" dirty="0">
                <a:solidFill>
                  <a:srgbClr val="0033CC"/>
                </a:solidFill>
              </a:rPr>
              <a:t>.</a:t>
            </a:r>
          </a:p>
          <a:p>
            <a:pPr>
              <a:buClr>
                <a:srgbClr val="0033CC"/>
              </a:buClr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en-GB" sz="2400" b="1" dirty="0" err="1">
                <a:solidFill>
                  <a:srgbClr val="0033CC"/>
                </a:solidFill>
              </a:rPr>
              <a:t>Право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на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медицинскую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помощь</a:t>
            </a:r>
            <a:r>
              <a:rPr lang="en-GB" sz="2400" b="1" dirty="0">
                <a:solidFill>
                  <a:srgbClr val="0033CC"/>
                </a:solidFill>
              </a:rPr>
              <a:t>.</a:t>
            </a:r>
          </a:p>
          <a:p>
            <a:pPr>
              <a:buClr>
                <a:srgbClr val="0033CC"/>
              </a:buClr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en-GB" sz="2400" b="1" dirty="0" err="1">
                <a:solidFill>
                  <a:srgbClr val="0033CC"/>
                </a:solidFill>
              </a:rPr>
              <a:t>Право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на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образование</a:t>
            </a:r>
            <a:r>
              <a:rPr lang="en-GB" sz="2400" b="1" dirty="0">
                <a:solidFill>
                  <a:srgbClr val="0033CC"/>
                </a:solidFill>
              </a:rPr>
              <a:t>.</a:t>
            </a:r>
          </a:p>
          <a:p>
            <a:pPr>
              <a:buClr>
                <a:srgbClr val="0033CC"/>
              </a:buClr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en-GB" sz="2400" b="1" dirty="0" err="1">
                <a:solidFill>
                  <a:srgbClr val="0033CC"/>
                </a:solidFill>
              </a:rPr>
              <a:t>Право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на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отдых</a:t>
            </a:r>
            <a:r>
              <a:rPr lang="en-GB" sz="2400" b="1" dirty="0">
                <a:solidFill>
                  <a:srgbClr val="0033CC"/>
                </a:solidFill>
              </a:rPr>
              <a:t> и </a:t>
            </a:r>
            <a:r>
              <a:rPr lang="en-GB" sz="2400" b="1" dirty="0" err="1">
                <a:solidFill>
                  <a:srgbClr val="0033CC"/>
                </a:solidFill>
              </a:rPr>
              <a:t>досуг</a:t>
            </a:r>
            <a:r>
              <a:rPr lang="en-GB" sz="2400" b="1" dirty="0">
                <a:solidFill>
                  <a:srgbClr val="0033CC"/>
                </a:solidFill>
              </a:rPr>
              <a:t>.</a:t>
            </a:r>
          </a:p>
          <a:p>
            <a:pPr>
              <a:buClr>
                <a:srgbClr val="0033CC"/>
              </a:buClr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en-GB" sz="2400" b="1" dirty="0" err="1">
                <a:solidFill>
                  <a:srgbClr val="0033CC"/>
                </a:solidFill>
              </a:rPr>
              <a:t>Право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на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индивидуальность</a:t>
            </a:r>
            <a:r>
              <a:rPr lang="en-GB" sz="2400" b="1" dirty="0">
                <a:solidFill>
                  <a:srgbClr val="0033CC"/>
                </a:solidFill>
              </a:rPr>
              <a:t>.</a:t>
            </a:r>
          </a:p>
          <a:p>
            <a:pPr>
              <a:buClr>
                <a:srgbClr val="0033CC"/>
              </a:buClr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en-GB" sz="2400" b="1" dirty="0" err="1" smtClean="0">
                <a:solidFill>
                  <a:srgbClr val="0033CC"/>
                </a:solidFill>
              </a:rPr>
              <a:t>Право</a:t>
            </a:r>
            <a:r>
              <a:rPr lang="en-GB" sz="2400" b="1" dirty="0" smtClean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свободно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выражать</a:t>
            </a:r>
            <a:r>
              <a:rPr lang="en-GB" sz="2400" b="1" dirty="0">
                <a:solidFill>
                  <a:srgbClr val="0033CC"/>
                </a:solidFill>
              </a:rPr>
              <a:t> свои </a:t>
            </a:r>
            <a:r>
              <a:rPr lang="en-GB" sz="2400" b="1" dirty="0" err="1">
                <a:solidFill>
                  <a:srgbClr val="0033CC"/>
                </a:solidFill>
              </a:rPr>
              <a:t>взгляды</a:t>
            </a:r>
            <a:r>
              <a:rPr lang="en-GB" sz="2400" b="1" dirty="0">
                <a:solidFill>
                  <a:srgbClr val="0033CC"/>
                </a:solidFill>
              </a:rPr>
              <a:t>.</a:t>
            </a:r>
          </a:p>
          <a:p>
            <a:pPr>
              <a:buClr>
                <a:srgbClr val="0033CC"/>
              </a:buClr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en-GB" sz="2400" b="1" dirty="0" err="1">
                <a:solidFill>
                  <a:srgbClr val="0033CC"/>
                </a:solidFill>
              </a:rPr>
              <a:t>Право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на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специальную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охрану</a:t>
            </a:r>
            <a:r>
              <a:rPr lang="en-GB" sz="2400" b="1" dirty="0">
                <a:solidFill>
                  <a:srgbClr val="0033CC"/>
                </a:solidFill>
              </a:rPr>
              <a:t> и </a:t>
            </a:r>
            <a:r>
              <a:rPr lang="en-GB" sz="2400" b="1" dirty="0" err="1">
                <a:solidFill>
                  <a:srgbClr val="0033CC"/>
                </a:solidFill>
              </a:rPr>
              <a:t>защиту</a:t>
            </a:r>
            <a:r>
              <a:rPr lang="en-GB" sz="2400" b="1" dirty="0">
                <a:solidFill>
                  <a:srgbClr val="0033CC"/>
                </a:solidFill>
              </a:rPr>
              <a:t>.</a:t>
            </a:r>
          </a:p>
          <a:p>
            <a:pPr>
              <a:buClr>
                <a:srgbClr val="0033CC"/>
              </a:buClr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en-GB" sz="2400" b="1" dirty="0" err="1">
                <a:solidFill>
                  <a:srgbClr val="0033CC"/>
                </a:solidFill>
              </a:rPr>
              <a:t>Право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на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заботу</a:t>
            </a:r>
            <a:r>
              <a:rPr lang="en-GB" sz="2400" b="1" dirty="0">
                <a:solidFill>
                  <a:srgbClr val="0033CC"/>
                </a:solidFill>
              </a:rPr>
              <a:t> и </a:t>
            </a:r>
            <a:r>
              <a:rPr lang="en-GB" sz="2400" b="1" dirty="0" err="1">
                <a:solidFill>
                  <a:srgbClr val="0033CC"/>
                </a:solidFill>
              </a:rPr>
              <a:t>воспитание</a:t>
            </a:r>
            <a:r>
              <a:rPr lang="en-GB" sz="2400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родителями</a:t>
            </a:r>
            <a:r>
              <a:rPr lang="en-GB" sz="2400" b="1" dirty="0">
                <a:solidFill>
                  <a:srgbClr val="0033CC"/>
                </a:solidFill>
              </a:rPr>
              <a:t>.</a:t>
            </a:r>
          </a:p>
          <a:p>
            <a:pPr>
              <a:buClr>
                <a:srgbClr val="0033CC"/>
              </a:buClr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en-GB" sz="2400" b="1" dirty="0" err="1">
                <a:solidFill>
                  <a:srgbClr val="0033CC"/>
                </a:solidFill>
              </a:rPr>
              <a:t>Право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на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всестороннее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развитие</a:t>
            </a:r>
            <a:r>
              <a:rPr lang="en-GB" sz="2400" b="1" dirty="0">
                <a:solidFill>
                  <a:srgbClr val="0033CC"/>
                </a:solidFill>
              </a:rPr>
              <a:t> и </a:t>
            </a:r>
            <a:r>
              <a:rPr lang="en-GB" sz="2400" b="1" dirty="0" err="1" smtClean="0">
                <a:solidFill>
                  <a:srgbClr val="0033CC"/>
                </a:solidFill>
              </a:rPr>
              <a:t>уважение</a:t>
            </a:r>
            <a:endParaRPr lang="ru-RU" sz="2400" b="1" dirty="0" smtClean="0">
              <a:solidFill>
                <a:srgbClr val="0033CC"/>
              </a:solidFill>
            </a:endParaRPr>
          </a:p>
          <a:p>
            <a:pPr>
              <a:buClr>
                <a:srgbClr val="0033CC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ru-RU" sz="2400" b="1" dirty="0" smtClean="0">
                <a:solidFill>
                  <a:srgbClr val="0033CC"/>
                </a:solidFill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</a:rPr>
              <a:t>человеческого</a:t>
            </a:r>
            <a:r>
              <a:rPr lang="en-GB" sz="2400" b="1" dirty="0" smtClean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достоинства</a:t>
            </a:r>
            <a:r>
              <a:rPr lang="en-GB" sz="2400" b="1" dirty="0">
                <a:solidFill>
                  <a:srgbClr val="0033CC"/>
                </a:solidFill>
              </a:rPr>
              <a:t>. </a:t>
            </a:r>
          </a:p>
          <a:p>
            <a:pPr>
              <a:buClr>
                <a:srgbClr val="0033CC"/>
              </a:buClr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en-GB" sz="2400" b="1" dirty="0" err="1">
                <a:solidFill>
                  <a:srgbClr val="0033CC"/>
                </a:solidFill>
              </a:rPr>
              <a:t>Право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на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защиту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своих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прав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smtClean="0">
                <a:solidFill>
                  <a:srgbClr val="0033CC"/>
                </a:solidFill>
              </a:rPr>
              <a:t>и </a:t>
            </a:r>
            <a:r>
              <a:rPr lang="en-GB" sz="2400" b="1" dirty="0" err="1">
                <a:solidFill>
                  <a:srgbClr val="0033CC"/>
                </a:solidFill>
              </a:rPr>
              <a:t>законных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интересов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родителями</a:t>
            </a:r>
            <a:r>
              <a:rPr lang="en-GB" sz="2400" b="1" dirty="0">
                <a:solidFill>
                  <a:srgbClr val="0033CC"/>
                </a:solidFill>
              </a:rPr>
              <a:t>.</a:t>
            </a:r>
          </a:p>
          <a:p>
            <a:pPr>
              <a:buClr>
                <a:srgbClr val="0033CC"/>
              </a:buClr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en-GB" sz="2400" b="1" dirty="0" err="1">
                <a:solidFill>
                  <a:srgbClr val="0033CC"/>
                </a:solidFill>
              </a:rPr>
              <a:t>Право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на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личную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жизнь</a:t>
            </a:r>
            <a:r>
              <a:rPr lang="en-GB" sz="2400" b="1" dirty="0">
                <a:solidFill>
                  <a:srgbClr val="0033CC"/>
                </a:solidFill>
              </a:rPr>
              <a:t>, </a:t>
            </a:r>
            <a:r>
              <a:rPr lang="en-GB" sz="2400" b="1" dirty="0" err="1">
                <a:solidFill>
                  <a:srgbClr val="0033CC"/>
                </a:solidFill>
              </a:rPr>
              <a:t>семейную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жизнь</a:t>
            </a:r>
            <a:r>
              <a:rPr lang="en-GB" sz="2400" b="1" dirty="0">
                <a:solidFill>
                  <a:srgbClr val="0033CC"/>
                </a:solidFill>
              </a:rPr>
              <a:t>, </a:t>
            </a:r>
            <a:r>
              <a:rPr lang="en-GB" sz="2400" b="1" dirty="0" err="1" smtClean="0">
                <a:solidFill>
                  <a:srgbClr val="0033CC"/>
                </a:solidFill>
              </a:rPr>
              <a:t>неприкосновенность</a:t>
            </a:r>
            <a:r>
              <a:rPr lang="en-GB" sz="2400" b="1" dirty="0" smtClean="0">
                <a:solidFill>
                  <a:srgbClr val="0033CC"/>
                </a:solidFill>
              </a:rPr>
              <a:t> </a:t>
            </a:r>
            <a:r>
              <a:rPr lang="en-GB" sz="2400" b="1" dirty="0" err="1">
                <a:solidFill>
                  <a:srgbClr val="0033CC"/>
                </a:solidFill>
              </a:rPr>
              <a:t>жилища</a:t>
            </a:r>
            <a:r>
              <a:rPr lang="en-GB" sz="2400" b="1" dirty="0">
                <a:solidFill>
                  <a:srgbClr val="0033CC"/>
                </a:solidFill>
              </a:rPr>
              <a:t>, </a:t>
            </a:r>
            <a:r>
              <a:rPr lang="en-GB" sz="2400" b="1" dirty="0" err="1">
                <a:solidFill>
                  <a:srgbClr val="0033CC"/>
                </a:solidFill>
              </a:rPr>
              <a:t>тайну</a:t>
            </a:r>
            <a:r>
              <a:rPr lang="en-GB" sz="2400" b="1" dirty="0">
                <a:solidFill>
                  <a:srgbClr val="0033CC"/>
                </a:solidFill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</a:rPr>
              <a:t>переписки</a:t>
            </a:r>
            <a:endParaRPr lang="en-GB" sz="2400" b="1" dirty="0">
              <a:solidFill>
                <a:srgbClr val="FFFFFF"/>
              </a:solidFill>
            </a:endParaRPr>
          </a:p>
        </p:txBody>
      </p:sp>
      <p:sp>
        <p:nvSpPr>
          <p:cNvPr id="13315" name="WordArt 2"/>
          <p:cNvSpPr>
            <a:spLocks noChangeArrowheads="1" noChangeShapeType="1" noTextEdit="1"/>
          </p:cNvSpPr>
          <p:nvPr/>
        </p:nvSpPr>
        <p:spPr bwMode="auto">
          <a:xfrm>
            <a:off x="539552" y="188640"/>
            <a:ext cx="813752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80">
                  <a:solidFill>
                    <a:srgbClr val="99CCFF"/>
                  </a:solidFill>
                  <a:miter lim="800000"/>
                  <a:headEnd/>
                  <a:tailEnd/>
                </a:ln>
                <a:solidFill>
                  <a:srgbClr val="0066CC"/>
                </a:solidFill>
                <a:effectLst>
                  <a:outerShdw dist="17819" dir="2700000" algn="ctr" rotWithShape="0">
                    <a:srgbClr val="990000"/>
                  </a:outerShdw>
                </a:effectLst>
                <a:latin typeface="Impact"/>
              </a:rPr>
              <a:t>права ребенка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3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33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33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33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33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33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 build="allAtOnce"/>
      <p:bldP spid="133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Новый рисунок (7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748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8096250" cy="1162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Каждый ребенок имеет право </a:t>
            </a:r>
          </a:p>
          <a:p>
            <a:pPr algn="ctr"/>
            <a:r>
              <a:rPr lang="ru-RU" sz="4000" b="1" kern="1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на имя, фамилию, национальность</a:t>
            </a:r>
          </a:p>
        </p:txBody>
      </p:sp>
      <p:pic>
        <p:nvPicPr>
          <p:cNvPr id="6147" name="Picture 3" descr="слайд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412875"/>
            <a:ext cx="8064500" cy="53276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395288" y="260350"/>
            <a:ext cx="69437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Любой ребенок имеет право:</a:t>
            </a: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323850" y="1196975"/>
            <a:ext cx="7667625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-на жизнь со своими родителями;</a:t>
            </a:r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323850" y="1844675"/>
            <a:ext cx="7991475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-на уровень жизни, необходимый </a:t>
            </a:r>
          </a:p>
          <a:p>
            <a:pPr algn="ctr"/>
            <a:r>
              <a:rPr lang="ru-RU" sz="4400" b="1" kern="1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для его развития</a:t>
            </a:r>
          </a:p>
        </p:txBody>
      </p:sp>
      <p:pic>
        <p:nvPicPr>
          <p:cNvPr id="7175" name="Picture 7" descr="слайд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3500438"/>
            <a:ext cx="3944937" cy="3024187"/>
          </a:xfrm>
          <a:prstGeom prst="rect">
            <a:avLst/>
          </a:prstGeom>
          <a:noFill/>
        </p:spPr>
      </p:pic>
      <p:pic>
        <p:nvPicPr>
          <p:cNvPr id="7177" name="Picture 9" descr="слайд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429000"/>
            <a:ext cx="3960813" cy="30956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 animBg="1"/>
      <p:bldP spid="717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8569325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Ребенок имеет право на здравоохранение</a:t>
            </a:r>
          </a:p>
        </p:txBody>
      </p:sp>
      <p:pic>
        <p:nvPicPr>
          <p:cNvPr id="8195" name="Picture 3" descr="слайд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268413"/>
            <a:ext cx="3673475" cy="2663825"/>
          </a:xfrm>
          <a:prstGeom prst="rect">
            <a:avLst/>
          </a:prstGeom>
          <a:noFill/>
        </p:spPr>
      </p:pic>
      <p:pic>
        <p:nvPicPr>
          <p:cNvPr id="8196" name="Picture 4" descr="слайд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4005263"/>
            <a:ext cx="3600450" cy="2663825"/>
          </a:xfrm>
          <a:prstGeom prst="rect">
            <a:avLst/>
          </a:prstGeom>
          <a:noFill/>
        </p:spPr>
      </p:pic>
      <p:pic>
        <p:nvPicPr>
          <p:cNvPr id="8197" name="Picture 5" descr="слайд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4076700"/>
            <a:ext cx="3673475" cy="2519363"/>
          </a:xfrm>
          <a:prstGeom prst="rect">
            <a:avLst/>
          </a:prstGeom>
          <a:noFill/>
        </p:spPr>
      </p:pic>
      <p:pic>
        <p:nvPicPr>
          <p:cNvPr id="8198" name="Picture 6" descr="слайд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9338" y="1341438"/>
            <a:ext cx="3527425" cy="251936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8569325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Каждый ребенок имеет право на бесплатное образование</a:t>
            </a:r>
          </a:p>
        </p:txBody>
      </p:sp>
      <p:pic>
        <p:nvPicPr>
          <p:cNvPr id="9227" name="Picture 11" descr="слайд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268413"/>
            <a:ext cx="4386263" cy="3768725"/>
          </a:xfrm>
          <a:prstGeom prst="rect">
            <a:avLst/>
          </a:prstGeom>
          <a:noFill/>
        </p:spPr>
      </p:pic>
      <p:pic>
        <p:nvPicPr>
          <p:cNvPr id="9228" name="Picture 12" descr="слайд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924175"/>
            <a:ext cx="4248150" cy="37449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6025" y="0"/>
            <a:ext cx="7470775" cy="15716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ВСЕОБЩАЯ ДЕКЛАРАЦИЯ ПРАВ  ЧЕЛОВЕКА </a:t>
            </a:r>
            <a:endParaRPr lang="ru-RU" dirty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1143000" y="1500188"/>
            <a:ext cx="7643813" cy="46720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dirty="0" smtClean="0"/>
              <a:t>	состоит из преамбулы и 30 статей, в которых провозглашен круг основных </a:t>
            </a:r>
          </a:p>
          <a:p>
            <a:pPr>
              <a:buFontTx/>
              <a:buChar char="-"/>
            </a:pPr>
            <a:r>
              <a:rPr lang="ru-RU" dirty="0" smtClean="0"/>
              <a:t>гражданских, </a:t>
            </a:r>
          </a:p>
          <a:p>
            <a:pPr>
              <a:buFontTx/>
              <a:buChar char="-"/>
            </a:pPr>
            <a:r>
              <a:rPr lang="ru-RU" dirty="0" smtClean="0"/>
              <a:t>политических, </a:t>
            </a:r>
          </a:p>
          <a:p>
            <a:pPr>
              <a:buFontTx/>
              <a:buChar char="-"/>
            </a:pPr>
            <a:r>
              <a:rPr lang="ru-RU" dirty="0" smtClean="0"/>
              <a:t>социальных, </a:t>
            </a:r>
          </a:p>
          <a:p>
            <a:pPr>
              <a:buFontTx/>
              <a:buChar char="-"/>
            </a:pPr>
            <a:r>
              <a:rPr lang="ru-RU" dirty="0" smtClean="0"/>
              <a:t>экономических и </a:t>
            </a:r>
          </a:p>
          <a:p>
            <a:pPr>
              <a:buFontTx/>
              <a:buChar char="-"/>
            </a:pPr>
            <a:r>
              <a:rPr lang="ru-RU" dirty="0" smtClean="0"/>
              <a:t>культурных 	прав и свобод человека.   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26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8743950" cy="2663825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53125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Каждый ребенок имеет право на досуг, </a:t>
            </a:r>
          </a:p>
          <a:p>
            <a:pPr algn="ctr"/>
            <a:r>
              <a:rPr lang="ru-RU" sz="4000" b="1" kern="1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игры и участие в культурной жизни</a:t>
            </a:r>
          </a:p>
        </p:txBody>
      </p:sp>
      <p:pic>
        <p:nvPicPr>
          <p:cNvPr id="10243" name="Picture 3" descr="слайд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2708275"/>
            <a:ext cx="4608512" cy="3816350"/>
          </a:xfrm>
          <a:prstGeom prst="rect">
            <a:avLst/>
          </a:prstGeom>
          <a:noFill/>
        </p:spPr>
      </p:pic>
      <p:pic>
        <p:nvPicPr>
          <p:cNvPr id="10246" name="Picture 6" descr="слайд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708275"/>
            <a:ext cx="2663825" cy="38163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8569325" cy="3240088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53125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Ребенок имеет право на защиту </a:t>
            </a:r>
          </a:p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от работы, которая угрожает его здоровью, </a:t>
            </a:r>
          </a:p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образованию и безопасности</a:t>
            </a:r>
          </a:p>
        </p:txBody>
      </p:sp>
      <p:pic>
        <p:nvPicPr>
          <p:cNvPr id="11267" name="Picture 3" descr="слайд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2636838"/>
            <a:ext cx="5903913" cy="41052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8569325" cy="2808288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53125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Государство защищает ребенка</a:t>
            </a:r>
          </a:p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от всех форм жестокого обращения</a:t>
            </a:r>
          </a:p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со стороны родителей и других лиц</a:t>
            </a:r>
          </a:p>
        </p:txBody>
      </p:sp>
      <p:pic>
        <p:nvPicPr>
          <p:cNvPr id="12291" name="Picture 3" descr="слайд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2781300"/>
            <a:ext cx="2771775" cy="3860800"/>
          </a:xfrm>
          <a:prstGeom prst="rect">
            <a:avLst/>
          </a:prstGeom>
          <a:noFill/>
        </p:spPr>
      </p:pic>
      <p:pic>
        <p:nvPicPr>
          <p:cNvPr id="12293" name="Picture 5" descr="слайд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781300"/>
            <a:ext cx="4249738" cy="3771900"/>
          </a:xfrm>
          <a:prstGeom prst="rect">
            <a:avLst/>
          </a:prstGeom>
          <a:noFill/>
        </p:spPr>
      </p:pic>
      <p:pic>
        <p:nvPicPr>
          <p:cNvPr id="12295" name="Picture 7" descr="Новый рисунок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675" y="2085975"/>
            <a:ext cx="3381375" cy="47720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5" presetClass="exit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" presetClass="exit" presetSubtype="1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539750" y="188913"/>
            <a:ext cx="8135938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Родители несут ответственность </a:t>
            </a:r>
          </a:p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за воспитание и развитие ребенка</a:t>
            </a:r>
          </a:p>
        </p:txBody>
      </p:sp>
      <p:pic>
        <p:nvPicPr>
          <p:cNvPr id="13316" name="Picture 4" descr="слайд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3716338"/>
            <a:ext cx="2867025" cy="2638425"/>
          </a:xfrm>
          <a:prstGeom prst="rect">
            <a:avLst/>
          </a:prstGeom>
          <a:noFill/>
        </p:spPr>
      </p:pic>
      <p:pic>
        <p:nvPicPr>
          <p:cNvPr id="13317" name="Picture 5" descr="слайд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844675"/>
            <a:ext cx="2676525" cy="2486025"/>
          </a:xfrm>
          <a:prstGeom prst="rect">
            <a:avLst/>
          </a:prstGeom>
          <a:noFill/>
        </p:spPr>
      </p:pic>
      <p:pic>
        <p:nvPicPr>
          <p:cNvPr id="13318" name="Picture 6" descr="Новый рисунок"/>
          <p:cNvPicPr>
            <a:picLocks noChangeAspect="1" noChangeArrowheads="1"/>
          </p:cNvPicPr>
          <p:nvPr/>
        </p:nvPicPr>
        <p:blipFill>
          <a:blip r:embed="rId4" cstate="print">
            <a:lum contrast="6000"/>
          </a:blip>
          <a:srcRect/>
          <a:stretch>
            <a:fillRect/>
          </a:stretch>
        </p:blipFill>
        <p:spPr bwMode="auto">
          <a:xfrm>
            <a:off x="2916238" y="1844675"/>
            <a:ext cx="3024187" cy="45370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8569325" cy="201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Ребенок имеет право</a:t>
            </a:r>
          </a:p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свободно выражать свои взгляды, мнения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47675" y="2873375"/>
            <a:ext cx="318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79388" y="2708275"/>
            <a:ext cx="3887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14343" name="Picture 7" descr="Новый рисунок (3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2492375"/>
            <a:ext cx="5832475" cy="39608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70775" cy="9874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6000" dirty="0" smtClean="0"/>
              <a:t>Ссылки:</a:t>
            </a:r>
            <a:endParaRPr lang="ru-RU" sz="6000" dirty="0"/>
          </a:p>
        </p:txBody>
      </p:sp>
      <p:sp>
        <p:nvSpPr>
          <p:cNvPr id="44035" name="Содержимое 2"/>
          <p:cNvSpPr>
            <a:spLocks noGrp="1"/>
          </p:cNvSpPr>
          <p:nvPr>
            <p:ph idx="1"/>
          </p:nvPr>
        </p:nvSpPr>
        <p:spPr>
          <a:xfrm>
            <a:off x="0" y="1189038"/>
            <a:ext cx="9144000" cy="5336306"/>
          </a:xfrm>
        </p:spPr>
        <p:txBody>
          <a:bodyPr/>
          <a:lstStyle/>
          <a:p>
            <a:r>
              <a:rPr lang="ru-RU" sz="2800" u="sng" dirty="0" smtClean="0">
                <a:hlinkClick r:id="rId2"/>
              </a:rPr>
              <a:t>http://www.un.org/russian/documen/declarat/declhr.htm</a:t>
            </a:r>
            <a:r>
              <a:rPr lang="ru-RU" sz="2800" dirty="0" smtClean="0"/>
              <a:t> текст Декларации</a:t>
            </a:r>
          </a:p>
          <a:p>
            <a:r>
              <a:rPr lang="ru-RU" sz="2800" u="sng" dirty="0" smtClean="0">
                <a:hlinkClick r:id="rId3"/>
              </a:rPr>
              <a:t>http://www.un.org/russian/topics/humanrts/intro.htm</a:t>
            </a:r>
            <a:r>
              <a:rPr lang="ru-RU" sz="2800" dirty="0" smtClean="0"/>
              <a:t> Декларация в картинках</a:t>
            </a:r>
          </a:p>
          <a:p>
            <a:r>
              <a:rPr lang="ru-RU" sz="2800" dirty="0" smtClean="0"/>
              <a:t>http://</a:t>
            </a:r>
            <a:r>
              <a:rPr lang="ru-RU" sz="2800" dirty="0" smtClean="0"/>
              <a:t>www.un.org/russian/documen/convents/childcon.htm </a:t>
            </a:r>
            <a:r>
              <a:rPr lang="ru-RU" sz="2800" dirty="0" smtClean="0"/>
              <a:t>Текст конвенции</a:t>
            </a:r>
          </a:p>
          <a:p>
            <a:r>
              <a:rPr lang="ru-RU" sz="2800" dirty="0" smtClean="0"/>
              <a:t>http://gymn-7.ru/pupil – 23 Кб Конвенция о правах ребёнка в картинках</a:t>
            </a:r>
          </a:p>
          <a:p>
            <a:r>
              <a:rPr lang="ru-RU" sz="2800" dirty="0" smtClean="0"/>
              <a:t>http://ru.wikipedia.org/wiki/Всеобщая_декларация_прав_челове… </a:t>
            </a:r>
            <a:r>
              <a:rPr lang="ru-RU" sz="2800" dirty="0" err="1" smtClean="0"/>
              <a:t>ВекипедиЯ</a:t>
            </a:r>
            <a:r>
              <a:rPr lang="ru-RU" sz="2800" dirty="0" smtClean="0"/>
              <a:t> свободная </a:t>
            </a:r>
            <a:r>
              <a:rPr lang="ru-RU" sz="2800" dirty="0" smtClean="0"/>
              <a:t>энциклопедия</a:t>
            </a:r>
            <a:endParaRPr lang="ru-RU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403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772816"/>
            <a:ext cx="8784976" cy="2736304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СПАСИБО </a:t>
            </a:r>
            <a:br>
              <a:rPr lang="ru-RU" sz="6000" dirty="0" smtClean="0"/>
            </a:br>
            <a:r>
              <a:rPr lang="ru-RU" sz="6000" dirty="0" smtClean="0"/>
              <a:t>ЗА ВНИМАНИЕ!!!</a:t>
            </a:r>
            <a:endParaRPr lang="ru-RU" sz="6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sz="half" idx="1"/>
          </p:nvPr>
        </p:nvSpPr>
        <p:spPr>
          <a:xfrm>
            <a:off x="4572000" y="1143000"/>
            <a:ext cx="4038600" cy="50006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dirty="0" smtClean="0"/>
              <a:t>	Несмотря на то что ВДПЧ не является международным договором, весьма широкое распространение получила позиция, что она в силу обычая приобрела обязательную силу. </a:t>
            </a:r>
          </a:p>
          <a:p>
            <a:endParaRPr lang="ru-RU" dirty="0" smtClean="0"/>
          </a:p>
        </p:txBody>
      </p:sp>
      <p:pic>
        <p:nvPicPr>
          <p:cNvPr id="12291" name="Содержимое 8" descr="cover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7188" y="357188"/>
            <a:ext cx="4106862" cy="5429250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sz="half" idx="1"/>
          </p:nvPr>
        </p:nvSpPr>
        <p:spPr>
          <a:xfrm>
            <a:off x="857250" y="214313"/>
            <a:ext cx="5715000" cy="3357562"/>
          </a:xfrm>
        </p:spPr>
        <p:txBody>
          <a:bodyPr/>
          <a:lstStyle/>
          <a:p>
            <a:r>
              <a:rPr lang="ru-RU" dirty="0" smtClean="0"/>
              <a:t>положения, закрепленные в декларации включены в соответствующие законы каждой конкретной страны – 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	в конституции, кодексах, законах, указах, постановлениях и т.д.</a:t>
            </a:r>
          </a:p>
        </p:txBody>
      </p:sp>
      <p:pic>
        <p:nvPicPr>
          <p:cNvPr id="13315" name="Содержимое 11" descr="OW0NCAVWS015CA13SIURCA2VFQX6CAADKC14CAFSIT4JCA0OO0NMCAQFN65ECAU3ABGYCAMM81GQCAZZNPADCAEAV8KZCAVWRNPACA5R07CVCA0K0B1MCA58NO2ICA9WS73MCA7XQ62CCAVNRPG0CAZXKMU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286500" y="1285875"/>
            <a:ext cx="2330450" cy="1857375"/>
          </a:xfrm>
        </p:spPr>
      </p:pic>
      <p:sp>
        <p:nvSpPr>
          <p:cNvPr id="13" name="Содержимое 2"/>
          <p:cNvSpPr txBox="1">
            <a:spLocks/>
          </p:cNvSpPr>
          <p:nvPr/>
        </p:nvSpPr>
        <p:spPr bwMode="black">
          <a:xfrm>
            <a:off x="857250" y="3714750"/>
            <a:ext cx="7643813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ECC37F"/>
              </a:buClr>
              <a:buSzPct val="80000"/>
              <a:buFont typeface="Wingdings 2" pitchFamily="18" charset="2"/>
              <a:buChar char="¤"/>
              <a:defRPr/>
            </a:pPr>
            <a:r>
              <a:rPr lang="ru-RU" sz="2800" dirty="0">
                <a:latin typeface="+mn-lt"/>
                <a:cs typeface="+mn-cs"/>
              </a:rPr>
              <a:t>Примером, подтверждающим данное положение, является Конституция Российской Федерации, в главе второй которой закрепляются основные права и свободы человека.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800" dirty="0" smtClean="0"/>
              <a:t>Среди них:</a:t>
            </a:r>
            <a:endParaRPr lang="ru-RU" sz="4800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785813" y="1189038"/>
            <a:ext cx="7900987" cy="4983162"/>
          </a:xfrm>
        </p:spPr>
        <p:txBody>
          <a:bodyPr/>
          <a:lstStyle/>
          <a:p>
            <a:r>
              <a:rPr lang="ru-RU" dirty="0" smtClean="0"/>
              <a:t>право на жизнь; </a:t>
            </a:r>
          </a:p>
          <a:p>
            <a:r>
              <a:rPr lang="ru-RU" dirty="0" smtClean="0"/>
              <a:t>равенство всех перед законом и судом; </a:t>
            </a:r>
          </a:p>
          <a:p>
            <a:r>
              <a:rPr lang="ru-RU" dirty="0" smtClean="0"/>
              <a:t>равенство прав мужчины и женщины;</a:t>
            </a:r>
          </a:p>
          <a:p>
            <a:r>
              <a:rPr lang="ru-RU" dirty="0" smtClean="0"/>
              <a:t> неприкосновенность частной жизни, личную и семейную тайну; </a:t>
            </a:r>
          </a:p>
          <a:p>
            <a:r>
              <a:rPr lang="ru-RU" dirty="0" smtClean="0"/>
              <a:t>неприкосновенность жилища;</a:t>
            </a:r>
          </a:p>
          <a:p>
            <a:r>
              <a:rPr lang="ru-RU" dirty="0" smtClean="0"/>
              <a:t> право свободного передвижения и выбора места жительства; </a:t>
            </a:r>
          </a:p>
          <a:p>
            <a:r>
              <a:rPr lang="ru-RU" dirty="0" smtClean="0"/>
              <a:t>свобода совести и вероисповедания;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3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785813" y="214313"/>
            <a:ext cx="7900987" cy="5957887"/>
          </a:xfrm>
        </p:spPr>
        <p:txBody>
          <a:bodyPr/>
          <a:lstStyle/>
          <a:p>
            <a:r>
              <a:rPr lang="ru-RU" dirty="0" smtClean="0"/>
              <a:t>свобода мысли и слова; </a:t>
            </a:r>
          </a:p>
          <a:p>
            <a:r>
              <a:rPr lang="ru-RU" dirty="0" smtClean="0"/>
              <a:t>право избирать и быть избранными; </a:t>
            </a:r>
          </a:p>
          <a:p>
            <a:r>
              <a:rPr lang="ru-RU" dirty="0" smtClean="0"/>
              <a:t>право участвовать в отправлении правосудия; </a:t>
            </a:r>
          </a:p>
          <a:p>
            <a:r>
              <a:rPr lang="ru-RU" dirty="0" smtClean="0"/>
              <a:t>право на свободное занятие предпринимательской деятельностью;</a:t>
            </a:r>
          </a:p>
          <a:p>
            <a:r>
              <a:rPr lang="ru-RU" dirty="0" smtClean="0"/>
              <a:t> право частной собственности; </a:t>
            </a:r>
          </a:p>
          <a:p>
            <a:r>
              <a:rPr lang="ru-RU" dirty="0" smtClean="0"/>
              <a:t>право на жилище; </a:t>
            </a:r>
          </a:p>
          <a:p>
            <a:r>
              <a:rPr lang="ru-RU" dirty="0" smtClean="0"/>
              <a:t>право на благоприятную окружающую среду;</a:t>
            </a:r>
          </a:p>
          <a:p>
            <a:r>
              <a:rPr lang="ru-RU" dirty="0" smtClean="0"/>
              <a:t>право на образование и другие.</a:t>
            </a:r>
          </a:p>
          <a:p>
            <a:pPr>
              <a:buFont typeface="Wingdings 2" pitchFamily="18" charset="2"/>
              <a:buNone/>
            </a:pP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70775" cy="12858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Идея прав человека имела своё продвижение и развитие</a:t>
            </a:r>
            <a:endParaRPr lang="ru-RU" dirty="0"/>
          </a:p>
        </p:txBody>
      </p:sp>
      <p:sp>
        <p:nvSpPr>
          <p:cNvPr id="16387" name="Содержимое 2"/>
          <p:cNvSpPr>
            <a:spLocks noGrp="1"/>
          </p:cNvSpPr>
          <p:nvPr>
            <p:ph sz="half" idx="1"/>
          </p:nvPr>
        </p:nvSpPr>
        <p:spPr>
          <a:xfrm>
            <a:off x="857250" y="1643063"/>
            <a:ext cx="7643813" cy="46720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dirty="0" smtClean="0"/>
              <a:t>	В 1966 г. Декларация была дополнена двумя документами: Международным пактом о гражданских и политических правах и Международным пактом об экономических, социальных и культурных правах, которые в совокупности неофициально называют Международным биллем о правах.</a:t>
            </a:r>
          </a:p>
        </p:txBody>
      </p:sp>
      <p:pic>
        <p:nvPicPr>
          <p:cNvPr id="5" name="Содержимое 4" descr="i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42844" y="214290"/>
            <a:ext cx="1071538" cy="1285846"/>
          </a:xfrm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6387" grpId="0" build="p"/>
      <p:bldP spid="16387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857250" y="1000125"/>
            <a:ext cx="7829550" cy="51720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dirty="0" smtClean="0"/>
              <a:t>	В последующем были подготовлены и другие конвенции, детально рассматривающие права отдельных категорий граждан: Конвенция о правах ребенка,  Конвенция  против  пыток и других  жестоких,   бесчеловечных  или унижающих достоинство видов обращения и наказания и другие.</a:t>
            </a:r>
          </a:p>
          <a:p>
            <a:pPr>
              <a:buFont typeface="Wingdings 2" pitchFamily="18" charset="2"/>
              <a:buNone/>
            </a:pPr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Содержимое 4" descr="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214290"/>
            <a:ext cx="1071538" cy="1285846"/>
          </a:xfrm>
          <a:prstGeom prst="rect">
            <a:avLst/>
          </a:prstGeom>
          <a:ln>
            <a:noFill/>
          </a:ln>
          <a:effectLst/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  <p:bldP spid="17410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216025" y="1"/>
            <a:ext cx="7470775" cy="26369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Конвенция — (лат. </a:t>
            </a:r>
            <a:r>
              <a:rPr lang="la-Latn" i="1" dirty="0" smtClean="0"/>
              <a:t>conventio</a:t>
            </a:r>
            <a:r>
              <a:rPr lang="ru-RU" dirty="0" smtClean="0"/>
              <a:t> — договор, соглашение) — разновидность международного договора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785813" y="2643188"/>
            <a:ext cx="7900987" cy="35718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Конве́нция</a:t>
            </a:r>
            <a:r>
              <a:rPr lang="ru-RU" b="1" dirty="0" smtClean="0"/>
              <a:t> ООН о </a:t>
            </a:r>
            <a:r>
              <a:rPr lang="ru-RU" b="1" dirty="0" err="1" smtClean="0"/>
              <a:t>права́х</a:t>
            </a:r>
            <a:r>
              <a:rPr lang="ru-RU" b="1" dirty="0" smtClean="0"/>
              <a:t> ребёнка</a:t>
            </a:r>
            <a:r>
              <a:rPr lang="ru-RU" dirty="0" smtClean="0"/>
              <a:t> — международный правовой документ, определяющий права детей на образование, пользование достижениями культуры, правом на отдых и досуг и оказание иных услуг детям государствами-членами ООН. </a:t>
            </a:r>
          </a:p>
        </p:txBody>
      </p:sp>
      <p:pic>
        <p:nvPicPr>
          <p:cNvPr id="7" name="Содержимое 4" descr="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214290"/>
            <a:ext cx="1071538" cy="1285846"/>
          </a:xfrm>
          <a:prstGeom prst="rect">
            <a:avLst/>
          </a:prstGeom>
          <a:ln>
            <a:noFill/>
          </a:ln>
          <a:effectLst/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8434" grpId="0" build="p"/>
      <p:bldP spid="18434" grpId="1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Поток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оток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2_Пото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2">
  <a:themeElements>
    <a:clrScheme name="Korea03">
      <a:dk1>
        <a:srgbClr val="000000"/>
      </a:dk1>
      <a:lt1>
        <a:srgbClr val="FFFFFF"/>
      </a:lt1>
      <a:dk2>
        <a:srgbClr val="0362B9"/>
      </a:dk2>
      <a:lt2>
        <a:srgbClr val="BCE7FA"/>
      </a:lt2>
      <a:accent1>
        <a:srgbClr val="3DB5DB"/>
      </a:accent1>
      <a:accent2>
        <a:srgbClr val="DF9B29"/>
      </a:accent2>
      <a:accent3>
        <a:srgbClr val="6699FF"/>
      </a:accent3>
      <a:accent4>
        <a:srgbClr val="D361AA"/>
      </a:accent4>
      <a:accent5>
        <a:srgbClr val="A3D75D"/>
      </a:accent5>
      <a:accent6>
        <a:srgbClr val="D36161"/>
      </a:accent6>
      <a:hlink>
        <a:srgbClr val="FF9933"/>
      </a:hlink>
      <a:folHlink>
        <a:srgbClr val="FF3399"/>
      </a:folHlink>
    </a:clrScheme>
    <a:fontScheme name="Korea03">
      <a:majorFont>
        <a:latin typeface="Corbel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w Cen MT"/>
        <a:ea typeface=""/>
        <a:cs typeface=""/>
        <a:font script="Jpan" typeface="HGｺﾞｼｯｸE"/>
        <a:font script="Hang" typeface="휴먼모음T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7200" dirty="0" smtClean="0">
            <a:solidFill>
              <a:schemeClr val="tx1"/>
            </a:solidFill>
          </a:defRPr>
        </a:defPPr>
      </a:lstStyle>
      <a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417</Words>
  <Application>Microsoft Office PowerPoint</Application>
  <PresentationFormat>Экран (4:3)</PresentationFormat>
  <Paragraphs>79</Paragraphs>
  <Slides>26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26</vt:i4>
      </vt:variant>
    </vt:vector>
  </HeadingPairs>
  <TitlesOfParts>
    <vt:vector size="29" baseType="lpstr">
      <vt:lpstr>Тема1</vt:lpstr>
      <vt:lpstr>2_Поток</vt:lpstr>
      <vt:lpstr>Тема2</vt:lpstr>
      <vt:lpstr>Защита прав детей: основополагающие документы</vt:lpstr>
      <vt:lpstr>ВСЕОБЩАЯ ДЕКЛАРАЦИЯ ПРАВ  ЧЕЛОВЕКА </vt:lpstr>
      <vt:lpstr>Слайд 3</vt:lpstr>
      <vt:lpstr>Слайд 4</vt:lpstr>
      <vt:lpstr>Среди них:</vt:lpstr>
      <vt:lpstr>Слайд 6</vt:lpstr>
      <vt:lpstr>Идея прав человека имела своё продвижение и развитие</vt:lpstr>
      <vt:lpstr>Слайд 8</vt:lpstr>
      <vt:lpstr>Конвенция — (лат. conventio — договор, соглашение) — разновидность международного договора.</vt:lpstr>
      <vt:lpstr>Конвенция о правах ребенка 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Ссылки:</vt:lpstr>
      <vt:lpstr>СПАСИБО 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Екатерина</cp:lastModifiedBy>
  <cp:revision>5</cp:revision>
  <dcterms:created xsi:type="dcterms:W3CDTF">2012-02-20T16:01:02Z</dcterms:created>
  <dcterms:modified xsi:type="dcterms:W3CDTF">2012-03-12T16:31:02Z</dcterms:modified>
</cp:coreProperties>
</file>