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F2F"/>
    <a:srgbClr val="17375E"/>
    <a:srgbClr val="385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71" autoAdjust="0"/>
    <p:restoredTop sz="94660"/>
  </p:normalViewPr>
  <p:slideViewPr>
    <p:cSldViewPr snapToGrid="0">
      <p:cViewPr>
        <p:scale>
          <a:sx n="90" d="100"/>
          <a:sy n="90" d="100"/>
        </p:scale>
        <p:origin x="-87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B077A-6FA0-4B95-A6F3-AEEC52E645E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B2811-C5EF-41A4-B1AF-D72C2B6C2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590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76326"/>
            <a:ext cx="8458200" cy="5049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535" y="6446706"/>
            <a:ext cx="462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AE321D-5C8E-47BA-AA52-C91DBBE393D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07818" y="6234795"/>
            <a:ext cx="1795634" cy="4565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2">
              <a:lumMod val="75000"/>
            </a:schemeClr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3&amp;text=%D0%BA%D0%B0%D1%80%D1%82%D0%B8%D0%BD%D0%BA%D0%B8%20%20%D1%81%D0%B5%D0%BC%D1%8C%D1%8F%20%D1%81%D0%BA%D0%B0%D1%87%D0%B0%D1%82%D1%8C&amp;noreask=1&amp;img_url=s51.radikal.ru/i133/1105/c7/ec134f2900dc.jpg&amp;pos=77&amp;rpt=simage&amp;lr=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0%BA%D0%B0%D1%80%D1%82%D0%B8%D0%BD%D0%BA%D0%B8%20%D1%80%D0%BE%D0%B4%D0%B8%D1%82%D0%B5%D0%BB%D0%B8%20%D0%B8%20%D0%B4%D0%B5%D1%82%D0%B8%20%D1%81%D0%BA%D0%B0%D1%87%D0%B0%D1%82%D1%8C&amp;noreask=1&amp;img_url=www.freakingnews.com/pictures/66000/McConaughey%92s-New-Daughter-66246.jpg&amp;pos=2&amp;rpt=simage&amp;lr=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p=6&amp;text=%D0%BA%D0%B0%D1%80%D1%82%D0%B8%D0%BD%D0%BA%D0%B8%20%D1%80%D0%BE%D0%B4%D0%B8%D1%82%D0%B5%D0%BB%D0%B8%20%D0%B8%20%D0%B4%D0%B5%D1%82%D0%B8%20%D1%81%D0%BA%D0%B0%D1%87%D0%B0%D1%82%D1%8C&amp;noreask=1&amp;img_url=sfw.org.ua/uploads/posts/2010-06/1276366839_1276345770_motivator-6056.jpg&amp;pos=135&amp;rpt=simage&amp;lr=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0%BA%D0%B0%D1%80%D1%82%D0%B8%D0%BD%D0%BA%D0%B8%20%D1%80%D0%BE%D0%B4%D0%B8%D1%82%D0%B5%D0%BB%D0%B8%20%D0%B8%20%D0%B4%D0%B5%D1%82%D0%B8%20%D1%81%D0%BA%D0%B0%D1%87%D0%B0%D1%82%D1%8C&amp;noreask=1&amp;img_url=www.newsler.ru/assets/images/nomera/2011/6/1klass.jpg&amp;pos=17&amp;rpt=simage&amp;lr=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p=4&amp;text=%D0%BA%D0%B0%D1%80%D1%82%D0%B8%D0%BD%D0%BA%D0%B8%20%D1%80%D0%BE%D0%B4%D0%B8%D1%82%D0%B5%D0%BB%D0%B8%20%D0%B8%20%D0%B4%D0%B5%D1%82%D0%B8%20%D1%81%D0%BA%D0%B0%D1%87%D0%B0%D1%82%D1%8C&amp;noreask=1&amp;img_url=www.iguides.ru/packet/apps/sbphoto/sbphoto4.png&amp;pos=99&amp;rpt=simage&amp;lr=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0%BA%D0%B0%D1%80%D1%82%D0%B8%D0%BD%D0%BA%D0%B8%20%D1%80%D0%BE%D0%B4%D0%B8%D1%82%D0%B5%D0%BB%D0%B8%20%D0%B8%20%D0%B4%D0%B5%D1%82%D0%B8%20%D1%81%D0%BA%D0%B0%D1%87%D0%B0%D1%82%D1%8C&amp;noreask=1&amp;img_url=img-fotki.yandex.ru/get/5508/miss-viktoria94.0/0_4fb74_17cb26b2_XL&amp;pos=19&amp;rpt=simage&amp;lr=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p=2&amp;text=%D0%BA%D0%B0%D1%80%D1%82%D0%B8%D0%BD%D0%BA%D0%B8%20%D0%BF%D0%BE%D0%BE%D1%89%D1%80%D0%B5%D0%BD%D0%B8%D0%B5%20%D0%B8%20%D0%BD%D0%B0%D0%BA%D0%B0%D0%B7%D0%B0%D0%BD%D0%B8%D0%B5%20%D0%B4%D0%B5%D1%82%D0%B5%D0%B9%20%D1%81%D0%BA%D0%B0%D1%87%D0%B0%D1%82%D1%8C&amp;noreask=1&amp;img_url=cs5721.vkontakte.ru/u20858057/149507906/x_3653e89f.jpg&amp;pos=45&amp;rpt=simage&amp;lr=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p=2&amp;text=%D0%BA%D0%B0%D1%80%D1%82%D0%B8%D0%BD%D0%BA%D0%B8%20%D0%BF%D0%BE%D0%BE%D1%89%D1%80%D0%B5%D0%BD%D0%B8%D0%B5%20%D0%B8%20%D0%BD%D0%B0%D0%BA%D0%B0%D0%B7%D0%B0%D0%BD%D0%B8%D0%B5%20%D0%B4%D0%B5%D1%82%D0%B5%D0%B9%20%D1%81%D0%BA%D0%B0%D1%87%D0%B0%D1%82%D1%8C&amp;noreask=1&amp;img_url=mama.kharkov.ua/uploads/posts/2012-02/1329097895_mama5.jpg&amp;pos=47&amp;rpt=simage&amp;lr=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3&amp;text=%D0%BA%D0%B0%D1%80%D1%82%D0%B8%D0%BD%D0%BA%D0%B8%20%20%D1%81%D0%B5%D0%BC%D1%8C%D1%8F%20%D1%81%D0%BA%D0%B0%D1%87%D0%B0%D1%82%D1%8C&amp;noreask=1&amp;img_url=clinic.eurolab.ua/images/clinic/family-card.gif&amp;pos=61&amp;rpt=simage&amp;lr=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p=1&amp;text=%D0%BA%D0%B0%D1%80%D1%82%D0%B8%D0%BD%D0%BA%D0%B8%20%20%D1%81%D0%B5%D0%BC%D1%8C%D1%8F%20%D1%81%D0%BA%D0%B0%D1%87%D0%B0%D1%82%D1%8C&amp;noreask=1&amp;img_url=img0.liveinternet.ru/images/foto/b/3/apps/1/925/1925628_we-are-family-karan-johar-00007.jpg&amp;pos=33&amp;rpt=simage&amp;lr=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34985" y="4444409"/>
            <a:ext cx="2681399" cy="122562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110F2F"/>
                </a:solidFill>
                <a:latin typeface="Times New Roman" pitchFamily="18" charset="0"/>
                <a:cs typeface="Times New Roman" pitchFamily="18" charset="0"/>
              </a:rPr>
              <a:t>Социальный педагог </a:t>
            </a:r>
          </a:p>
          <a:p>
            <a:r>
              <a:rPr lang="ru-RU" sz="1800" b="1" dirty="0" smtClean="0">
                <a:solidFill>
                  <a:srgbClr val="110F2F"/>
                </a:solidFill>
                <a:latin typeface="Times New Roman" pitchFamily="18" charset="0"/>
                <a:cs typeface="Times New Roman" pitchFamily="18" charset="0"/>
              </a:rPr>
              <a:t>Л.А. </a:t>
            </a:r>
            <a:r>
              <a:rPr lang="ru-RU" sz="1800" b="1" dirty="0" err="1" smtClean="0">
                <a:solidFill>
                  <a:srgbClr val="110F2F"/>
                </a:solidFill>
                <a:latin typeface="Times New Roman" pitchFamily="18" charset="0"/>
                <a:cs typeface="Times New Roman" pitchFamily="18" charset="0"/>
              </a:rPr>
              <a:t>Заслонкина</a:t>
            </a:r>
            <a:endParaRPr lang="ru-RU" sz="1800" b="1" dirty="0">
              <a:solidFill>
                <a:srgbClr val="110F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33647" y="590550"/>
            <a:ext cx="7793665" cy="375285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Путь к бесконфликтной дисциплине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874"/>
            <a:ext cx="8458200" cy="577529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Рисунок 4" descr="http://im3-tub-ru.yandex.net/i?id=455513667-38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358" y="3625702"/>
            <a:ext cx="2359882" cy="188265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первое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110F2F"/>
                </a:solidFill>
                <a:latin typeface="Times New Roman" pitchFamily="18" charset="0"/>
                <a:cs typeface="Times New Roman" pitchFamily="18" charset="0"/>
              </a:rPr>
              <a:t>Правила должны быть обязательно в жизни каждого ребенка.</a:t>
            </a:r>
          </a:p>
          <a:p>
            <a:pPr>
              <a:buNone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родители стремятся как можно меньше огорчать детей и избегать конфликтов с ними, то они начинают идти на поводу у собственного ребенка.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Рисунок 4" descr="http://im6-tub-ru.yandex.net/i?id=333870213-07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9442" y="1988287"/>
            <a:ext cx="2371061" cy="202793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второе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110F2F"/>
                </a:solidFill>
                <a:latin typeface="Times New Roman" pitchFamily="18" charset="0"/>
                <a:cs typeface="Times New Roman" pitchFamily="18" charset="0"/>
              </a:rPr>
              <a:t>Правил не должно быть слишком много, и они должны быть гибкими.</a:t>
            </a:r>
          </a:p>
          <a:p>
            <a:pPr>
              <a:buNone/>
            </a:pPr>
            <a:endParaRPr lang="ru-RU" sz="3200" b="1" dirty="0" smtClean="0">
              <a:solidFill>
                <a:srgbClr val="110F2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Оно предостерегает от другой крайности – воспитания в духе «закручивания гаек».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Рисунок 4" descr="http://im4-tub-ru.yandex.net/i?id=113195479-22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5786" y="2307264"/>
            <a:ext cx="2604978" cy="211587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третье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6326"/>
            <a:ext cx="8458200" cy="5281944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110F2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110F2F"/>
                </a:solidFill>
                <a:latin typeface="Times New Roman" pitchFamily="18" charset="0"/>
                <a:cs typeface="Times New Roman" pitchFamily="18" charset="0"/>
              </a:rPr>
              <a:t>Родительские требования не должны вступать в явное противоречие с важнейшими потребностями ребенка.</a:t>
            </a:r>
          </a:p>
          <a:p>
            <a:pPr>
              <a:buNone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Ребенку нельзя запрещать бегать, прыгать, рисовать на чем попало, шумно играть и т.д. Все это и многое другое – проявление естественных и очень важных для развития детей потребностей в движении, познании.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Рисунок 4" descr="http://im6-tub-ru.yandex.net/i?id=302373284-64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1944" y="1945758"/>
            <a:ext cx="2402958" cy="199891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четвёртое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6325"/>
            <a:ext cx="8458200" cy="522878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200" b="1" dirty="0" smtClean="0">
                <a:solidFill>
                  <a:srgbClr val="110F2F"/>
                </a:solidFill>
                <a:latin typeface="Times New Roman" pitchFamily="18" charset="0"/>
                <a:cs typeface="Times New Roman" pitchFamily="18" charset="0"/>
              </a:rPr>
              <a:t>Правила должны быть согласованы взрослыми между собой.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Даже если один родитель не согласен с требованием другого, лучше в эту минуту промолчать, а потом уже без ребенка обсудить разногласия.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Рисунок 4" descr="http://im7-tub-ru.yandex.net/i?id=21699885-15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0437" y="1786270"/>
            <a:ext cx="2743200" cy="241359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пятое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6325"/>
            <a:ext cx="8458200" cy="5335107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solidFill>
                  <a:srgbClr val="110F2F"/>
                </a:solidFill>
                <a:latin typeface="Times New Roman" pitchFamily="18" charset="0"/>
                <a:cs typeface="Times New Roman" pitchFamily="18" charset="0"/>
              </a:rPr>
              <a:t>Тон, которым сообщается требование или запрет, должен быть скорее дружественно-разъяснительным, чем повелительным.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Объяснение должно быть коротким и повторяться один раз. Предложение, в котором вы говорите о правиле, лучше строить в безличной форме. Лучше сказать: «Конфеты едят после обеда» вместо: «Не смей есть конфеты!».</a:t>
            </a:r>
          </a:p>
          <a:p>
            <a:pPr>
              <a:buNone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Рисунок 4" descr="http://im6-tub-ru.yandex.net/i?id=463383951-12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0881" y="2498652"/>
            <a:ext cx="2349249" cy="174374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шестое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3200" b="1" dirty="0" smtClean="0">
                <a:solidFill>
                  <a:srgbClr val="110F2F"/>
                </a:solidFill>
                <a:latin typeface="Times New Roman" pitchFamily="18" charset="0"/>
                <a:cs typeface="Times New Roman" pitchFamily="18" charset="0"/>
              </a:rPr>
              <a:t>Наказывать ребенка лучше, лишая его хорошего, чем делая ему плохое.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Рисунок 4" descr="http://im7-tub-ru.yandex.net/i?id=434318027-54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4535" y="3253563"/>
            <a:ext cx="2519371" cy="269003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http://im6-tub-ru.yandex.net/i?id=274722951-35-72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6297" y="2668772"/>
            <a:ext cx="2785731" cy="265814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8343"/>
            <a:ext cx="8458200" cy="6103089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Следует помнить о таких моментах перед принятием или изменением правил в вашей семье: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Четкая формулировка запретов, ограничений.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Ограничения и запреты должны соответствовать возрасту ребенка и его опыту.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Ограничение должно быть выполнимым. Если составленное вами правило недейственно, его нужно изменить.</a:t>
            </a:r>
          </a:p>
          <a:p>
            <a:pPr>
              <a:buNone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Рисунок 4" descr="http://im4-tub-ru.yandex.net/i?id=256879778-45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4503" y="4306186"/>
            <a:ext cx="2222203" cy="173310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Любую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информацию можно преподнести в  позитивном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им говорят, дети получают  информацию о том, как надо себя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вести;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высказывания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способствующие повышению  самооценки ребёнка, также способствуют и развитию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чувства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ответственности.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Рисунок 4" descr="http://im7-tub-ru.yandex.net/i?id=647279245-29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0471" y="4455043"/>
            <a:ext cx="2242925" cy="183031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337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Правило первое</vt:lpstr>
      <vt:lpstr>Правило второе</vt:lpstr>
      <vt:lpstr>Правило третье</vt:lpstr>
      <vt:lpstr>Правило четвёртое</vt:lpstr>
      <vt:lpstr>Правило пятое</vt:lpstr>
      <vt:lpstr>Правило шестое</vt:lpstr>
      <vt:lpstr>Слайд 8</vt:lpstr>
      <vt:lpstr>Выводы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Uchitel</cp:lastModifiedBy>
  <cp:revision>69</cp:revision>
  <dcterms:created xsi:type="dcterms:W3CDTF">2010-06-18T09:27:04Z</dcterms:created>
  <dcterms:modified xsi:type="dcterms:W3CDTF">2012-04-11T07:36:48Z</dcterms:modified>
</cp:coreProperties>
</file>