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sldIdLst>
    <p:sldId id="256" r:id="rId2"/>
    <p:sldId id="257" r:id="rId3"/>
    <p:sldId id="258" r:id="rId4"/>
    <p:sldId id="270" r:id="rId5"/>
    <p:sldId id="260" r:id="rId6"/>
    <p:sldId id="263" r:id="rId7"/>
    <p:sldId id="265" r:id="rId8"/>
    <p:sldId id="264" r:id="rId9"/>
    <p:sldId id="266" r:id="rId10"/>
    <p:sldId id="267" r:id="rId11"/>
    <p:sldId id="268" r:id="rId12"/>
    <p:sldId id="269" r:id="rId13"/>
    <p:sldId id="261" r:id="rId14"/>
    <p:sldId id="26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5" autoAdjust="0"/>
    <p:restoredTop sz="94590" autoAdjust="0"/>
  </p:normalViewPr>
  <p:slideViewPr>
    <p:cSldViewPr snapToGrid="0" snapToObjects="1">
      <p:cViewPr varScale="1">
        <p:scale>
          <a:sx n="84" d="100"/>
          <a:sy n="84" d="100"/>
        </p:scale>
        <p:origin x="-12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ED3E41-E2DE-48B7-AD25-2C05D8372D60}" type="datetime4">
              <a:rPr lang="en-US" smtClean="0"/>
              <a:pPr/>
              <a:t>Август 13,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13.08.13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13.08.13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02C6-8B37-41F0-B3E4-774551D1C22F}" type="datetime4">
              <a:rPr lang="en-US" smtClean="0"/>
              <a:pPr/>
              <a:t>Август 13,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8F78D1B-BB73-41B2-8202-C6678B761557}" type="datetime4">
              <a:rPr lang="en-US" smtClean="0"/>
              <a:pPr/>
              <a:t>Август 13,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1E46-B9AD-4605-BA48-F4BA770367EA}" type="datetime4">
              <a:rPr lang="en-US" smtClean="0"/>
              <a:pPr/>
              <a:t>Август 13,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4492-1D66-40E5-BF5F-8AE5B76A3760}" type="datetime4">
              <a:rPr lang="en-US" smtClean="0"/>
              <a:pPr/>
              <a:t>Август 13, 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120655-FBEF-4656-A8A9-E7D9EB4F4DEC}" type="datetime4">
              <a:rPr lang="en-US" smtClean="0"/>
              <a:pPr/>
              <a:t>Август 13,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BA2-D035-44CD-B6C5-345CD46C68A9}" type="datetime4">
              <a:rPr lang="en-US" smtClean="0"/>
              <a:pPr/>
              <a:t>Август 13, 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2544D9-E8EB-4DFC-9BAC-8FC5CFB1A919}" type="datetime4">
              <a:rPr lang="en-US" smtClean="0"/>
              <a:pPr/>
              <a:t>Август 13, 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F894904-8048-429B-BF77-F17DA8F8287B}" type="datetime4">
              <a:rPr lang="en-US" smtClean="0"/>
              <a:pPr/>
              <a:t>Август 13,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6441D7B3-F7C5-4013-AC5D-399DD8DB11FA}" type="datetime4">
              <a:rPr lang="en-US" smtClean="0"/>
              <a:pPr/>
              <a:t>Август 13,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hf sldNum="0"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endParaRPr lang="ru-RU" dirty="0"/>
          </a:p>
          <a:p>
            <a:r>
              <a:rPr lang="ru-RU" sz="4200" dirty="0" smtClean="0"/>
              <a:t>Учитель-логопед</a:t>
            </a:r>
          </a:p>
          <a:p>
            <a:r>
              <a:rPr lang="ru-RU" sz="4200" dirty="0" err="1" smtClean="0"/>
              <a:t>Пенчукова</a:t>
            </a:r>
            <a:r>
              <a:rPr lang="ru-RU" sz="4200" dirty="0" smtClean="0"/>
              <a:t> Ирина Ивановна</a:t>
            </a:r>
          </a:p>
          <a:p>
            <a:r>
              <a:rPr lang="ru-RU" sz="4200" dirty="0" smtClean="0"/>
              <a:t>г. Сергиев Посад</a:t>
            </a:r>
          </a:p>
          <a:p>
            <a:pPr algn="ctr"/>
            <a:r>
              <a:rPr lang="ru-RU" sz="4200" dirty="0" smtClean="0"/>
              <a:t>2012 г.</a:t>
            </a:r>
            <a:endParaRPr lang="ru-RU" sz="4200" dirty="0"/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Развитие зрительного восприятия у детей с общим недоразвитием речи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8529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«Узнай  предмет»</a:t>
            </a:r>
            <a:endParaRPr lang="ru-RU" dirty="0"/>
          </a:p>
        </p:txBody>
      </p:sp>
      <p:pic>
        <p:nvPicPr>
          <p:cNvPr id="3" name="Изображение 2" descr="_DSC0054 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495" y="1438091"/>
            <a:ext cx="7035493" cy="502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838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«Что забыл нарисовать художник»</a:t>
            </a:r>
            <a:endParaRPr lang="ru-RU" dirty="0"/>
          </a:p>
        </p:txBody>
      </p:sp>
      <p:pic>
        <p:nvPicPr>
          <p:cNvPr id="3" name="Изображение 2" descr="_DSC005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4364" y="1569580"/>
            <a:ext cx="3895923" cy="476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177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«Найди ошибки художника»</a:t>
            </a:r>
            <a:endParaRPr lang="ru-RU" dirty="0"/>
          </a:p>
        </p:txBody>
      </p:sp>
      <p:pic>
        <p:nvPicPr>
          <p:cNvPr id="3" name="Изображение 2" descr="_DSC006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350" y="1469697"/>
            <a:ext cx="7492159" cy="449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887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 rot="10800000" flipV="1">
            <a:off x="3743323" y="271108"/>
            <a:ext cx="5120640" cy="713447"/>
          </a:xfrm>
        </p:spPr>
        <p:txBody>
          <a:bodyPr>
            <a:normAutofit/>
          </a:bodyPr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>
          <a:xfrm rot="10800000" flipV="1">
            <a:off x="3739896" y="3881145"/>
            <a:ext cx="5120640" cy="2154607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Дидактические игры и упражнения, направленные на развитие зрительного восприятия, оказывают большое влияние на формирование целостного восприятия, развития операций зрительного синтеза и анализа у детей с ОНР.</a:t>
            </a:r>
          </a:p>
        </p:txBody>
      </p:sp>
    </p:spTree>
    <p:extLst>
      <p:ext uri="{BB962C8B-B14F-4D97-AF65-F5344CB8AC3E}">
        <p14:creationId xmlns:p14="http://schemas.microsoft.com/office/powerpoint/2010/main" val="1223523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743324" y="171227"/>
            <a:ext cx="5120640" cy="4301833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Список литературы:</a:t>
            </a:r>
          </a:p>
          <a:p>
            <a:endParaRPr lang="ru-RU" dirty="0" smtClean="0"/>
          </a:p>
          <a:p>
            <a:r>
              <a:rPr lang="ru-RU" dirty="0" smtClean="0"/>
              <a:t>1. Безруких М.М., Морозова Л.В. Методика оценки уровня развития зрительного восприятия у детей. М.,1996</a:t>
            </a:r>
          </a:p>
          <a:p>
            <a:r>
              <a:rPr lang="ru-RU" dirty="0" smtClean="0"/>
              <a:t>2. </a:t>
            </a:r>
            <a:r>
              <a:rPr lang="ru-RU" dirty="0" err="1" smtClean="0"/>
              <a:t>Венгер</a:t>
            </a:r>
            <a:r>
              <a:rPr lang="ru-RU" dirty="0" smtClean="0"/>
              <a:t> Л. Д. И др. Воспитание   сенсорной культуры 	ребенка. М.,1988</a:t>
            </a:r>
          </a:p>
          <a:p>
            <a:r>
              <a:rPr lang="ru-RU" dirty="0" smtClean="0"/>
              <a:t>3. </a:t>
            </a:r>
            <a:r>
              <a:rPr lang="ru-RU" dirty="0" err="1" smtClean="0"/>
              <a:t>Немов</a:t>
            </a:r>
            <a:r>
              <a:rPr lang="ru-RU" dirty="0" smtClean="0"/>
              <a:t> Р. С. Психология. Кн.3. М., 2009</a:t>
            </a:r>
          </a:p>
          <a:p>
            <a:endParaRPr lang="ru-RU" dirty="0" smtClean="0"/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>
          <a:xfrm>
            <a:off x="3733800" y="4473059"/>
            <a:ext cx="5129543" cy="16843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996031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 flipV="1">
            <a:off x="3443638" y="-45718"/>
            <a:ext cx="512064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>
          <a:xfrm>
            <a:off x="3507280" y="-45717"/>
            <a:ext cx="5129543" cy="5822352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Зрительное восприятие является важным условием умственного развития ребёнка, оно тесно связано с мышлением, памятью, представлениями и речью.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80</a:t>
            </a:r>
            <a:r>
              <a:rPr lang="ru-RU" sz="3200" dirty="0"/>
              <a:t>% окружающей информации ребёнок получает через зрение.</a:t>
            </a:r>
            <a:br>
              <a:rPr lang="ru-RU" sz="3200" dirty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556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2134317"/>
          </a:xfrm>
        </p:spPr>
        <p:txBody>
          <a:bodyPr>
            <a:normAutofit fontScale="90000"/>
          </a:bodyPr>
          <a:lstStyle/>
          <a:p>
            <a:r>
              <a:rPr lang="ru-RU" dirty="0"/>
              <a:t>Зрительное восприятие детьми предметов окружающего мира, пространственных отношений и сюжетного изображения имеет следующие специфические особенности: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6226" y="2611212"/>
            <a:ext cx="8214367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- Из предлагаемых предметов дети узнают не все, а только знакомые, которые часто встречаются в быту;</a:t>
            </a:r>
          </a:p>
          <a:p>
            <a:r>
              <a:rPr lang="ru-RU" sz="2400" dirty="0"/>
              <a:t>- Выделяя общие признаки для данной группы предметов, не видят частных (футболку называют рубашкой);</a:t>
            </a:r>
          </a:p>
          <a:p>
            <a:r>
              <a:rPr lang="ru-RU" sz="2400" dirty="0"/>
              <a:t>- Дети не узнают предметы с недостающими деталями;</a:t>
            </a:r>
          </a:p>
          <a:p>
            <a:r>
              <a:rPr lang="ru-RU" sz="2400" dirty="0"/>
              <a:t>- Дети затрудняются по отдельно взятой части предмета назвать целый предмет;</a:t>
            </a:r>
          </a:p>
          <a:p>
            <a:r>
              <a:rPr lang="ru-RU" sz="2400" dirty="0"/>
              <a:t>- Не узнают предметы, изображённые контурно, </a:t>
            </a:r>
            <a:r>
              <a:rPr lang="ru-RU" sz="2400" dirty="0" err="1"/>
              <a:t>силуэтно</a:t>
            </a:r>
            <a:r>
              <a:rPr lang="ru-RU" sz="2400" dirty="0"/>
              <a:t>, пунктирно, при наложении;</a:t>
            </a:r>
          </a:p>
          <a:p>
            <a:r>
              <a:rPr lang="ru-RU" sz="2400" dirty="0"/>
              <a:t>- Узнавание и называние цвета и формы ниже возрастной нормы.</a:t>
            </a:r>
          </a:p>
        </p:txBody>
      </p:sp>
    </p:spTree>
    <p:extLst>
      <p:ext uri="{BB962C8B-B14F-4D97-AF65-F5344CB8AC3E}">
        <p14:creationId xmlns:p14="http://schemas.microsoft.com/office/powerpoint/2010/main" val="1137696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743324" y="328186"/>
            <a:ext cx="5120640" cy="827597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Актуальность темы</a:t>
            </a:r>
            <a:endParaRPr lang="ru-RU" sz="3600" dirty="0"/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>
          <a:xfrm>
            <a:off x="3733800" y="1441161"/>
            <a:ext cx="5129543" cy="5122543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Недоразвитие процессов зрительного восприятия </a:t>
            </a:r>
            <a:r>
              <a:rPr lang="ru-RU" sz="2800" dirty="0" smtClean="0"/>
              <a:t>в дошкольном возрасте </a:t>
            </a:r>
            <a:r>
              <a:rPr lang="ru-RU" sz="2800" dirty="0"/>
              <a:t>задерживает переход на следующий возрастной этап. В дальнейшем </a:t>
            </a:r>
            <a:r>
              <a:rPr lang="ru-RU" sz="2800" dirty="0" smtClean="0"/>
              <a:t>это </a:t>
            </a:r>
            <a:r>
              <a:rPr lang="ru-RU" sz="2800" dirty="0"/>
              <a:t>может привести </a:t>
            </a:r>
            <a:r>
              <a:rPr lang="ru-RU" sz="2800" dirty="0" smtClean="0"/>
              <a:t>к нарушениям чтения и письма, при которых </a:t>
            </a:r>
            <a:r>
              <a:rPr lang="ru-RU" sz="2800" dirty="0"/>
              <a:t>наблюдаются трудности усвоения зрительного образа букв, их замены, смешения букв в процессе </a:t>
            </a:r>
            <a:r>
              <a:rPr lang="ru-RU" sz="2800" dirty="0" smtClean="0"/>
              <a:t>чтения и письма.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8219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5567" y="1582341"/>
            <a:ext cx="86197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Наиболее рациональная следующая </a:t>
            </a:r>
            <a:r>
              <a:rPr lang="ru-RU" sz="2800" b="1" dirty="0" err="1"/>
              <a:t>этапность</a:t>
            </a:r>
            <a:r>
              <a:rPr lang="ru-RU" sz="2800" b="1" dirty="0"/>
              <a:t> работы:</a:t>
            </a:r>
            <a:endParaRPr lang="ru-RU" sz="2800" dirty="0"/>
          </a:p>
          <a:p>
            <a:r>
              <a:rPr lang="ru-RU" sz="2400" dirty="0"/>
              <a:t>- изображение реальных предметов или сами предметы,</a:t>
            </a:r>
          </a:p>
          <a:p>
            <a:r>
              <a:rPr lang="ru-RU" sz="2400" dirty="0"/>
              <a:t>-схематические изображения, графические знаки и символы,</a:t>
            </a:r>
          </a:p>
          <a:p>
            <a:r>
              <a:rPr lang="ru-RU" sz="2400" dirty="0"/>
              <a:t>-работа с наложенным изображением и зашумлением,</a:t>
            </a:r>
          </a:p>
          <a:p>
            <a:r>
              <a:rPr lang="ru-RU" sz="2400" dirty="0"/>
              <a:t>-закрепление восприятия формы предметов и их изображения,</a:t>
            </a:r>
          </a:p>
          <a:p>
            <a:r>
              <a:rPr lang="ru-RU" sz="2400" dirty="0"/>
              <a:t>-отрабатывать умение группировать предметы по форме, выделение части из целого, составление целого из части.</a:t>
            </a:r>
          </a:p>
        </p:txBody>
      </p:sp>
    </p:spTree>
    <p:extLst>
      <p:ext uri="{BB962C8B-B14F-4D97-AF65-F5344CB8AC3E}">
        <p14:creationId xmlns:p14="http://schemas.microsoft.com/office/powerpoint/2010/main" val="3650757569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76225" y="228599"/>
            <a:ext cx="8591550" cy="1868931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Упражнения, направленные на развитие зрительного восприятия на примере лексической темы «Инструменты и орудия труда»</a:t>
            </a:r>
            <a:endParaRPr lang="ru-RU" sz="2800" dirty="0"/>
          </a:p>
        </p:txBody>
      </p:sp>
      <p:pic>
        <p:nvPicPr>
          <p:cNvPr id="4" name="Содержимое 3" descr="_DSC0044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745" r="-11915"/>
          <a:stretch/>
        </p:blipFill>
        <p:spPr>
          <a:xfrm>
            <a:off x="274638" y="2382838"/>
            <a:ext cx="8594725" cy="3852862"/>
          </a:xfrm>
        </p:spPr>
      </p:pic>
    </p:spTree>
    <p:extLst>
      <p:ext uri="{BB962C8B-B14F-4D97-AF65-F5344CB8AC3E}">
        <p14:creationId xmlns:p14="http://schemas.microsoft.com/office/powerpoint/2010/main" val="879303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«Узнай по силуэту»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_DSC0066.JPG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800" r="-78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75218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«Узнай по контуру»</a:t>
            </a:r>
            <a:endParaRPr lang="ru-RU" dirty="0"/>
          </a:p>
        </p:txBody>
      </p:sp>
      <p:pic>
        <p:nvPicPr>
          <p:cNvPr id="4" name="Содержимое 3" descr="_DSC0052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55" t="3447" r="2376" b="2821"/>
          <a:stretch/>
        </p:blipFill>
        <p:spPr>
          <a:xfrm>
            <a:off x="1398536" y="1840691"/>
            <a:ext cx="6564558" cy="4266589"/>
          </a:xfrm>
        </p:spPr>
      </p:pic>
    </p:spTree>
    <p:extLst>
      <p:ext uri="{BB962C8B-B14F-4D97-AF65-F5344CB8AC3E}">
        <p14:creationId xmlns:p14="http://schemas.microsoft.com/office/powerpoint/2010/main" val="2675218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«Найди инструменты, которые спрятались на картинке»</a:t>
            </a:r>
            <a:endParaRPr lang="ru-RU" dirty="0"/>
          </a:p>
        </p:txBody>
      </p:sp>
      <p:pic>
        <p:nvPicPr>
          <p:cNvPr id="3" name="Изображение 2" descr="_DSC0055 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914" y="1455430"/>
            <a:ext cx="8062989" cy="487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19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хо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Сохо.thmx</Template>
  <TotalTime>211</TotalTime>
  <Words>373</Words>
  <Application>Microsoft Macintosh PowerPoint</Application>
  <PresentationFormat>Экран (4:3)</PresentationFormat>
  <Paragraphs>38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Сохо</vt:lpstr>
      <vt:lpstr>Развитие зрительного восприятия у детей с общим недоразвитием речи</vt:lpstr>
      <vt:lpstr>Зрительное восприятие является важным условием умственного развития ребёнка, оно тесно связано с мышлением, памятью, представлениями и речью.  80% окружающей информации ребёнок получает через зрение. </vt:lpstr>
      <vt:lpstr>Зрительное восприятие детьми предметов окружающего мира, пространственных отношений и сюжетного изображения имеет следующие специфические особенности:</vt:lpstr>
      <vt:lpstr>Недоразвитие процессов зрительного восприятия в дошкольном возрасте задерживает переход на следующий возрастной этап. В дальнейшем это может привести к нарушениям чтения и письма, при которых наблюдаются трудности усвоения зрительного образа букв, их замены, смешения букв в процессе чтения и письма. </vt:lpstr>
      <vt:lpstr>Презентация PowerPoint</vt:lpstr>
      <vt:lpstr>Упражнения, направленные на развитие зрительного восприятия на примере лексической темы «Инструменты и орудия труда»</vt:lpstr>
      <vt:lpstr>«Узнай по силуэту» </vt:lpstr>
      <vt:lpstr>«Узнай по контуру»</vt:lpstr>
      <vt:lpstr>«Найди инструменты, которые спрятались на картинке»</vt:lpstr>
      <vt:lpstr>«Узнай  предмет»</vt:lpstr>
      <vt:lpstr>«Что забыл нарисовать художник»</vt:lpstr>
      <vt:lpstr>«Найди ошибки художника»</vt:lpstr>
      <vt:lpstr>Дидактические игры и упражнения, направленные на развитие зрительного восприятия, оказывают большое влияние на формирование целостного восприятия, развития операций зрительного синтеза и анализа у детей с ОНР.</vt:lpstr>
      <vt:lpstr>Спасибо за внимание!</vt:lpstr>
    </vt:vector>
  </TitlesOfParts>
  <Company>Logoped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зрительного восприятия у детей с общим недоразвитием речи</dc:title>
  <dc:creator>Irina Penchukova</dc:creator>
  <cp:lastModifiedBy>Irina Penchukova</cp:lastModifiedBy>
  <cp:revision>40</cp:revision>
  <dcterms:created xsi:type="dcterms:W3CDTF">2012-11-19T14:16:43Z</dcterms:created>
  <dcterms:modified xsi:type="dcterms:W3CDTF">2013-08-13T10:31:46Z</dcterms:modified>
</cp:coreProperties>
</file>